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8.xml" ContentType="application/vnd.openxmlformats-officedocument.presentationml.tags+xml"/>
  <Override PartName="/ppt/notesSlides/notesSlide37.xml" ContentType="application/vnd.openxmlformats-officedocument.presentationml.notesSlide+xml"/>
  <Override PartName="/ppt/tags/tag9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8" r:id="rId2"/>
    <p:sldId id="270" r:id="rId3"/>
    <p:sldId id="591" r:id="rId4"/>
    <p:sldId id="550" r:id="rId5"/>
    <p:sldId id="551" r:id="rId6"/>
    <p:sldId id="553" r:id="rId7"/>
    <p:sldId id="272" r:id="rId8"/>
    <p:sldId id="676" r:id="rId9"/>
    <p:sldId id="555" r:id="rId10"/>
    <p:sldId id="554" r:id="rId11"/>
    <p:sldId id="556" r:id="rId12"/>
    <p:sldId id="677" r:id="rId13"/>
    <p:sldId id="644" r:id="rId14"/>
    <p:sldId id="593" r:id="rId15"/>
    <p:sldId id="558" r:id="rId16"/>
    <p:sldId id="584" r:id="rId17"/>
    <p:sldId id="585" r:id="rId18"/>
    <p:sldId id="586" r:id="rId19"/>
    <p:sldId id="627" r:id="rId20"/>
    <p:sldId id="621" r:id="rId21"/>
    <p:sldId id="681" r:id="rId22"/>
    <p:sldId id="625" r:id="rId23"/>
    <p:sldId id="678" r:id="rId24"/>
    <p:sldId id="629" r:id="rId25"/>
    <p:sldId id="588" r:id="rId26"/>
    <p:sldId id="594" r:id="rId27"/>
    <p:sldId id="595" r:id="rId28"/>
    <p:sldId id="597" r:id="rId29"/>
    <p:sldId id="596" r:id="rId30"/>
    <p:sldId id="598" r:id="rId31"/>
    <p:sldId id="668" r:id="rId32"/>
    <p:sldId id="667" r:id="rId33"/>
    <p:sldId id="679" r:id="rId34"/>
    <p:sldId id="599" r:id="rId35"/>
    <p:sldId id="669" r:id="rId36"/>
    <p:sldId id="643" r:id="rId37"/>
    <p:sldId id="600" r:id="rId38"/>
    <p:sldId id="605" r:id="rId39"/>
    <p:sldId id="545" r:id="rId40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>
          <p15:clr>
            <a:srgbClr val="A4A3A4"/>
          </p15:clr>
        </p15:guide>
        <p15:guide id="2" pos="3284">
          <p15:clr>
            <a:srgbClr val="A4A3A4"/>
          </p15:clr>
        </p15:guide>
        <p15:guide id="3" pos="6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409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7" autoAdjust="0"/>
    <p:restoredTop sz="85055" autoAdjust="0"/>
  </p:normalViewPr>
  <p:slideViewPr>
    <p:cSldViewPr snapToGrid="0" showGuides="1">
      <p:cViewPr varScale="1">
        <p:scale>
          <a:sx n="97" d="100"/>
          <a:sy n="97" d="100"/>
        </p:scale>
        <p:origin x="540" y="84"/>
      </p:cViewPr>
      <p:guideLst>
        <p:guide orient="horz" pos="2138"/>
        <p:guide pos="3284"/>
        <p:guide pos="6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Cambria" panose="02040503050406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Cambria" panose="02040503050406030204" charset="0"/>
              </a:defRPr>
            </a:lvl1pPr>
          </a:lstStyle>
          <a:p>
            <a:fld id="{5D13BBE5-0BEA-4494-9BEF-C8C2F48C9E2D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Cambria" panose="02040503050406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Cambria" panose="02040503050406030204" charset="0"/>
              </a:defRPr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mbria" panose="02040503050406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mbria" panose="02040503050406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mbria" panose="02040503050406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mbria" panose="02040503050406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mbria" panose="02040503050406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芝士工厂：</a:t>
            </a:r>
            <a:r>
              <a:rPr kumimoji="1" lang="en-US" altLang="zh-CN" dirty="0">
                <a:sym typeface="+mn-ea"/>
              </a:rPr>
              <a:t>VFD</a:t>
            </a:r>
            <a:r>
              <a:rPr kumimoji="1" lang="zh-CN" altLang="en-US" dirty="0">
                <a:sym typeface="+mn-ea"/>
              </a:rPr>
              <a:t>驱动热泵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kumimoji="1" lang="en-US" altLang="zh-CN" dirty="0">
                <a:sym typeface="+mn-ea"/>
              </a:rPr>
              <a:t>覆面镶板工厂</a:t>
            </a:r>
            <a:r>
              <a:rPr kumimoji="1" lang="zh-CN" altLang="en-US" dirty="0">
                <a:sym typeface="+mn-ea"/>
              </a:rPr>
              <a:t>（外墙面板</a:t>
            </a:r>
            <a:r>
              <a:rPr kumimoji="1" lang="en-US" altLang="zh-CN" dirty="0">
                <a:sym typeface="+mn-ea"/>
              </a:rPr>
              <a:t>/</a:t>
            </a:r>
            <a:r>
              <a:rPr kumimoji="1" lang="zh-CN" altLang="en-US" dirty="0">
                <a:sym typeface="+mn-ea"/>
              </a:rPr>
              <a:t>瓷砖之类）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959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 eaLnBrk="1" hangingPunct="1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sym typeface="+mn-ea"/>
              </a:rPr>
              <a:t>Noted</a:t>
            </a:r>
            <a:r>
              <a:rPr lang="zh-CN" altLang="en-US" dirty="0">
                <a:solidFill>
                  <a:schemeClr val="bg1"/>
                </a:solidFill>
                <a:latin typeface="Segoe UI" panose="020B0502040204020203" pitchFamily="34" charset="0"/>
                <a:sym typeface="+mn-ea"/>
              </a:rPr>
              <a:t>：Reactive power is generated when power is drawn from the supply network and then fed back into the network with a time delay.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lvl="0" eaLnBrk="1" hangingPunct="1"/>
            <a:r>
              <a:rPr lang="zh-CN" altLang="en-US" dirty="0">
                <a:sym typeface="+mn-ea"/>
              </a:rPr>
              <a:t>无功功率比较抽象，它是用于电路内电场与磁场，并用来在电气设备中建立和维持磁场的电功率。凡是有电磁线圈的电气设备，要建立磁场，就要消耗无功功率。</a:t>
            </a:r>
            <a:r>
              <a:rPr lang="en-US" altLang="zh-CN" dirty="0">
                <a:sym typeface="+mn-ea"/>
              </a:rPr>
              <a:t>(建立交变磁场和感应磁通所需的电能称为无功功率)</a:t>
            </a:r>
          </a:p>
          <a:p>
            <a:pPr lvl="0" eaLnBrk="1" hangingPunct="1"/>
            <a:r>
              <a:rPr lang="zh-CN" altLang="en-US" dirty="0">
                <a:sym typeface="+mn-ea"/>
              </a:rPr>
              <a:t>比如40W的日光灯，除需40W有功功率(镇流器也需消耗一部分有功功率)来发光外，还需80VAr左右的无功功率供镇流器的线圈建立交变磁场用。由于它对外不做功，才被称之为"无功"。</a:t>
            </a:r>
            <a:endParaRPr lang="zh-CN" altLang="en-US" dirty="0"/>
          </a:p>
          <a:p>
            <a:r>
              <a:rPr lang="zh-CN" altLang="en-US"/>
              <a:t>电机需要无功功率建立工作磁场（励磁），这部分无功功率可以通过输电网络从系统获取，也可以通过就地补偿的容性补偿装置获取，就地补偿后大大减少了与系统的功率交换，降低了交换过程输电网络产生的能量损耗提高了功率因数。</a:t>
            </a:r>
          </a:p>
          <a:p>
            <a:r>
              <a:rPr lang="zh-CN" altLang="en-US"/>
              <a:t>PS：感性设备发出感性无功消耗容性无功，容性设备发出容性无功消耗感性无功，无功本身不消耗能量，但传输会引起损耗。</a:t>
            </a: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Noted: </a:t>
            </a:r>
            <a:r>
              <a:rPr lang="zh-CN" altLang="en-US"/>
              <a:t>SV</a:t>
            </a:r>
            <a:r>
              <a:rPr lang="en-US" altLang="zh-CN"/>
              <a:t>G</a:t>
            </a:r>
            <a:r>
              <a:rPr lang="zh-CN" altLang="en-US"/>
              <a:t>是一个动态的无功源。根据接入电网的需求，它可以向电网提供容性无功，也可以吸收电网多余的感性无功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542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Noted: HVAC system (Heat, Ventilation, Air conditioner, Chiller )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Noted: </a:t>
            </a:r>
            <a:r>
              <a:rPr lang="zh-CN" altLang="en-US">
                <a:sym typeface="+mn-ea"/>
              </a:rPr>
              <a:t>Infrastructure</a:t>
            </a:r>
            <a:r>
              <a:rPr lang="en-US" altLang="zh-CN">
                <a:sym typeface="+mn-ea"/>
              </a:rPr>
              <a:t>——1. </a:t>
            </a:r>
            <a:r>
              <a:rPr lang="zh-CN" altLang="en-US">
                <a:sym typeface="+mn-ea"/>
              </a:rPr>
              <a:t>澳大利亚大学A beautiful campus at Brisbane, nearby Gold Coast, 5000+kVAr SVG dispersive, convenient engineering, space saving installation, saving electricity, support the campus operating at high energy efficiency </a:t>
            </a:r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国家公园 负载：</a:t>
            </a:r>
            <a:r>
              <a:rPr lang="en-US" altLang="zh-CN">
                <a:sym typeface="+mn-ea"/>
              </a:rPr>
              <a:t>cable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John Fulton 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was taking  photo for </a:t>
            </a:r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SVG performance, 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because </a:t>
            </a:r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he 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be surprised </a:t>
            </a:r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at the consistent Co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s</a:t>
            </a:r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 fi 0.99 by SVG</a:t>
            </a:r>
            <a:endParaRPr kumimoji="1" lang="en-US" altLang="zh-CN" dirty="0">
              <a:solidFill>
                <a:schemeClr val="bg1"/>
              </a:solidFill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Noted: </a:t>
            </a:r>
            <a:r>
              <a:rPr lang="zh-CN" altLang="en-US">
                <a:sym typeface="+mn-ea"/>
              </a:rPr>
              <a:t>Industrial Manufacturing Hundreds VFDs generate harmonic overlaying a complicated harmonic current environment, SVG runs with reliability more than 4 years</a:t>
            </a:r>
            <a:endParaRPr lang="zh-CN" altLang="en-US">
              <a:cs typeface="Cambria" panose="02040503050406030204" charset="0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Noted: </a:t>
            </a:r>
            <a:r>
              <a:rPr lang="zh-CN" altLang="en-US">
                <a:sym typeface="+mn-ea"/>
              </a:rPr>
              <a:t>Industrial Manufacturing Hundreds VFDs generate harmonic overlaying a complicated harmonic current environment, SVG runs with reliability more than 4 years</a:t>
            </a:r>
            <a:endParaRPr lang="zh-CN" altLang="en-US">
              <a:cs typeface="Cambria" panose="02040503050406030204" charset="0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Noted: </a:t>
            </a:r>
            <a:r>
              <a:rPr lang="zh-CN" altLang="en-US">
                <a:sym typeface="+mn-ea"/>
              </a:rPr>
              <a:t>Data Center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Leading IDC operator, Fortune global 100 companies, 3500kVAr SVG supporting this NTT data center operating in Hongkong, Microsoft, America Stock market’s data in Asia all running at this data center</a:t>
            </a:r>
            <a:endParaRPr lang="zh-CN" altLang="en-US">
              <a:cs typeface="Cambria" panose="02040503050406030204" charset="0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31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297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>
              <a:solidFill>
                <a:schemeClr val="bg1"/>
              </a:solidFill>
              <a:cs typeface="Calibri" panose="020F0502020204030204" pitchFamily="34" charset="0"/>
              <a:sym typeface="News Gothic MT" panose="02010600030101010101" charset="0"/>
            </a:endParaRPr>
          </a:p>
          <a:p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Hiragino Sans GB W3" panose="020B0300000000000000" pitchFamily="34" charset="-122"/>
              <a:cs typeface="Calibri" panose="020F0502020204030204" pitchFamily="34" charset="0"/>
            </a:endParaRPr>
          </a:p>
          <a:p>
            <a:endParaRPr lang="en-US" altLang="zh-CN" dirty="0">
              <a:solidFill>
                <a:schemeClr val="bg1"/>
              </a:solidFill>
              <a:cs typeface="Calibri" panose="020F0502020204030204" pitchFamily="34" charset="0"/>
              <a:sym typeface="News Gothic MT" panose="02010600030101010101" charset="0"/>
            </a:endParaRPr>
          </a:p>
          <a:p>
            <a:endParaRPr lang="en-US" altLang="zh-CN" dirty="0">
              <a:solidFill>
                <a:schemeClr val="bg1"/>
              </a:solidFill>
              <a:cs typeface="Calibri" panose="020F0502020204030204" pitchFamily="34" charset="0"/>
              <a:sym typeface="News Gothic MT" panose="02010600030101010101" charset="0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16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423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Noted: </a:t>
            </a:r>
          </a:p>
          <a:p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Project</a:t>
            </a:r>
            <a:r>
              <a:rPr lang="zh-CN" altLang="en-US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：</a:t>
            </a:r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Inner Mongolia-Beverage packaging factory </a:t>
            </a:r>
            <a:r>
              <a:rPr lang="zh-CN" altLang="en-US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（</a:t>
            </a:r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Tetra Pac </a:t>
            </a:r>
            <a:r>
              <a:rPr lang="zh-CN" altLang="en-US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总部瑞典）</a:t>
            </a:r>
            <a:endParaRPr lang="en-US" altLang="zh-CN" kern="2500" dirty="0">
              <a:solidFill>
                <a:schemeClr val="tx1"/>
              </a:solidFill>
              <a:uFillTx/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Product: Sinexcel AVC - RTS 300KVA 2 Sets</a:t>
            </a:r>
            <a:endParaRPr lang="en-US" altLang="zh-CN" kern="2500" dirty="0">
              <a:solidFill>
                <a:schemeClr val="tx1"/>
              </a:solidFill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Noted: </a:t>
            </a:r>
          </a:p>
          <a:p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Project: Guangzhou/Zhengzhou-</a:t>
            </a:r>
            <a:r>
              <a:rPr lang="en-US" altLang="zh-CN" kern="2500" dirty="0" err="1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Dongfeng</a:t>
            </a:r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 Nissan Car factory</a:t>
            </a:r>
            <a:endParaRPr lang="en-US" altLang="zh-CN" kern="2500" dirty="0">
              <a:solidFill>
                <a:schemeClr val="tx1"/>
              </a:solidFill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Product: Sinexcel AVC - RTS 50KVA/4 Sets; 60KVA/5 Sets; 400KVA/1 Set</a:t>
            </a:r>
            <a:endParaRPr lang="en-US" altLang="zh-CN" kern="2500" dirty="0">
              <a:solidFill>
                <a:schemeClr val="tx1"/>
              </a:solidFill>
              <a:uFillTx/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dirty="0">
              <a:cs typeface="Cambria" panose="02040503050406030204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Noted: </a:t>
            </a:r>
          </a:p>
          <a:p>
            <a:r>
              <a:rPr lang="en-US" altLang="zh-CN" kern="2500" dirty="0"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Product: Sinexcel AVC - RTS 200KVA</a:t>
            </a:r>
          </a:p>
          <a:p>
            <a:pPr fontAlgn="auto">
              <a:lnSpc>
                <a:spcPct val="150000"/>
              </a:lnSpc>
            </a:pPr>
            <a:endParaRPr lang="zh-CN" altLang="en-US" dirty="0"/>
          </a:p>
          <a:p>
            <a:pPr fontAlgn="auto">
              <a:lnSpc>
                <a:spcPct val="150000"/>
              </a:lnSpc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产线上DSP双面抛光机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162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Noted</a:t>
            </a:r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：深圳百旺信总部基地 深圳湾超级办公室 西安盛弘研发中心 惠州盛弘制造中心 苏州盛弘制造中心 盛弘必思恩公司 全国二十多个工程师销售团队办事处</a:t>
            </a:r>
            <a:endParaRPr lang="en-US" altLang="zh-CN" b="1" dirty="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自主设计研发 超五十多个专利 全球销售网络</a:t>
            </a:r>
            <a:endParaRPr lang="en-US" altLang="zh-CN" b="1" dirty="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cs typeface="+mn-lt"/>
                <a:sym typeface="+mn-ea"/>
              </a:rPr>
              <a:t>Established in 2007, went public in 2017   </a:t>
            </a:r>
            <a:r>
              <a:rPr lang="en-US" altLang="zh-CN">
                <a:ea typeface="华文新魏" panose="02010800040101010101" charset="-122"/>
                <a:cs typeface="+mn-lt"/>
                <a:sym typeface="+mn-ea"/>
              </a:rPr>
              <a:t>Headquartered in Shenzhen    </a:t>
            </a:r>
            <a:r>
              <a:rPr lang="en-US" altLang="zh-CN" dirty="0">
                <a:ea typeface="华文新魏" panose="02010800040101010101" charset="-122"/>
                <a:cs typeface="+mn-lt"/>
                <a:sym typeface="+mn-ea"/>
              </a:rPr>
              <a:t>700 + employees, R&amp;D staff &gt;30%</a:t>
            </a:r>
            <a:endParaRPr lang="en-US" altLang="zh-CN">
              <a:solidFill>
                <a:schemeClr val="tx1"/>
              </a:solidFill>
              <a:ea typeface="华文新魏" panose="02010800040101010101" charset="-122"/>
              <a:cs typeface="+mn-lt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US" altLang="zh-CN">
              <a:solidFill>
                <a:schemeClr val="tx1"/>
              </a:solidFill>
              <a:ea typeface="华文新魏" panose="02010800040101010101" charset="-122"/>
              <a:cs typeface="+mn-lt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ea typeface="华文新魏" panose="02010800040101010101" charset="-122"/>
                <a:cs typeface="+mn-lt"/>
                <a:sym typeface="+mn-ea"/>
              </a:rPr>
              <a:t>Global sales networks    Certified by: CE  ETL UL DNV RINA CCS  etc 50</a:t>
            </a:r>
            <a:r>
              <a:rPr lang="zh-CN" altLang="en-US">
                <a:ea typeface="华文新魏" panose="02010800040101010101" charset="-122"/>
                <a:cs typeface="+mn-lt"/>
                <a:sym typeface="+mn-ea"/>
              </a:rPr>
              <a:t>多个专利证书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SPC</a:t>
            </a:r>
            <a:r>
              <a:rPr lang="zh-CN" altLang="en-US" dirty="0"/>
              <a:t>：</a:t>
            </a:r>
            <a:r>
              <a:rPr lang="en-US" altLang="zh-CN" dirty="0"/>
              <a:t>SVG with IP44 cabinet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8067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Noted</a:t>
            </a:r>
            <a:r>
              <a:rPr lang="zh-CN" altLang="en-US" dirty="0"/>
              <a:t>：</a:t>
            </a:r>
            <a:r>
              <a:rPr lang="en-US" altLang="zh-CN" dirty="0"/>
              <a:t>50HZ</a:t>
            </a:r>
            <a:r>
              <a:rPr lang="zh-CN" altLang="en-US" dirty="0"/>
              <a:t>工频地区，</a:t>
            </a:r>
            <a:r>
              <a:rPr lang="en-US" altLang="zh-CN" dirty="0"/>
              <a:t>150HZ</a:t>
            </a:r>
            <a:r>
              <a:rPr lang="zh-CN" altLang="en-US" dirty="0"/>
              <a:t>为</a:t>
            </a:r>
            <a:r>
              <a:rPr lang="en-US" altLang="zh-CN" dirty="0"/>
              <a:t>3</a:t>
            </a:r>
            <a:r>
              <a:rPr lang="zh-CN" altLang="en-US" dirty="0"/>
              <a:t>次谐波，</a:t>
            </a:r>
            <a:r>
              <a:rPr lang="en-US" altLang="zh-CN" dirty="0"/>
              <a:t>250HZ</a:t>
            </a:r>
            <a:r>
              <a:rPr lang="zh-CN" altLang="en-US" dirty="0"/>
              <a:t>为</a:t>
            </a:r>
            <a:r>
              <a:rPr lang="en-US" altLang="zh-CN" dirty="0"/>
              <a:t>5</a:t>
            </a:r>
            <a:r>
              <a:rPr lang="zh-CN" altLang="en-US" dirty="0"/>
              <a:t>次谐波，</a:t>
            </a:r>
            <a:r>
              <a:rPr lang="en-US" altLang="zh-CN" dirty="0"/>
              <a:t>50*N </a:t>
            </a:r>
            <a:r>
              <a:rPr lang="zh-CN" altLang="en-US" dirty="0"/>
              <a:t>对应</a:t>
            </a:r>
            <a:r>
              <a:rPr lang="en-US" altLang="zh-CN" dirty="0"/>
              <a:t>N</a:t>
            </a:r>
            <a:r>
              <a:rPr lang="zh-CN" altLang="en-US" dirty="0"/>
              <a:t>次谐波</a:t>
            </a:r>
            <a:r>
              <a:rPr lang="en-US" altLang="zh-CN" dirty="0"/>
              <a:t>/60HZ </a:t>
            </a:r>
            <a:r>
              <a:rPr lang="zh-CN" altLang="en-US" dirty="0"/>
              <a:t>工频， </a:t>
            </a:r>
            <a:r>
              <a:rPr lang="en-US" altLang="zh-CN" dirty="0"/>
              <a:t>60*N </a:t>
            </a:r>
            <a:r>
              <a:rPr lang="zh-CN" altLang="en-US" dirty="0"/>
              <a:t>对应</a:t>
            </a:r>
            <a:r>
              <a:rPr lang="en-US" altLang="zh-CN" dirty="0"/>
              <a:t>N</a:t>
            </a:r>
            <a:r>
              <a:rPr lang="zh-CN" altLang="en-US" dirty="0"/>
              <a:t>次谐波；</a:t>
            </a:r>
            <a:r>
              <a:rPr lang="en-US" altLang="zh-CN" dirty="0"/>
              <a:t>T=1/f </a:t>
            </a:r>
            <a:r>
              <a:rPr lang="zh-CN" altLang="en-US" dirty="0"/>
              <a:t>（</a:t>
            </a:r>
            <a:r>
              <a:rPr lang="en-US" altLang="zh-CN" dirty="0"/>
              <a:t>f: </a:t>
            </a:r>
            <a:r>
              <a:rPr lang="zh-CN" altLang="en-US" dirty="0"/>
              <a:t>频率； </a:t>
            </a:r>
            <a:r>
              <a:rPr lang="en-US" altLang="zh-CN" dirty="0"/>
              <a:t>T</a:t>
            </a:r>
            <a:r>
              <a:rPr lang="zh-CN" altLang="en-US" dirty="0"/>
              <a:t>：周期  例如我们说一个周波为</a:t>
            </a:r>
            <a:r>
              <a:rPr lang="en-US" altLang="zh-CN" dirty="0"/>
              <a:t>20ms </a:t>
            </a:r>
            <a:r>
              <a:rPr lang="zh-CN" altLang="en-US" dirty="0"/>
              <a:t>对应就是</a:t>
            </a:r>
            <a:r>
              <a:rPr lang="en-US" altLang="zh-CN" dirty="0"/>
              <a:t>50HZ</a:t>
            </a:r>
            <a:r>
              <a:rPr lang="zh-CN" altLang="en-US" dirty="0"/>
              <a:t>频率；</a:t>
            </a:r>
            <a:r>
              <a:rPr lang="en-US" altLang="zh-CN" dirty="0"/>
              <a:t>16.7ms/60HZ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非线性负载（</a:t>
            </a:r>
            <a:r>
              <a:rPr lang="en-US" altLang="zh-CN" dirty="0"/>
              <a:t>inverter/converter</a:t>
            </a:r>
            <a:r>
              <a:rPr lang="zh-CN" altLang="en-US" dirty="0"/>
              <a:t>）产生</a:t>
            </a:r>
            <a:r>
              <a:rPr lang="en-US" altLang="zh-CN" dirty="0"/>
              <a:t>3</a:t>
            </a:r>
            <a:r>
              <a:rPr lang="zh-CN" altLang="en-US" dirty="0"/>
              <a:t>，</a:t>
            </a:r>
            <a:r>
              <a:rPr lang="en-US" altLang="zh-CN" dirty="0"/>
              <a:t>5</a:t>
            </a:r>
            <a:r>
              <a:rPr lang="zh-CN" altLang="en-US" dirty="0"/>
              <a:t>，</a:t>
            </a:r>
            <a:r>
              <a:rPr lang="en-US" altLang="zh-CN" dirty="0"/>
              <a:t>7</a:t>
            </a:r>
            <a:r>
              <a:rPr lang="zh-CN" altLang="en-US" dirty="0"/>
              <a:t>次谐波 累加到电网中 波形畸变</a:t>
            </a:r>
          </a:p>
          <a:p>
            <a:r>
              <a:rPr lang="zh-CN" altLang="en-US" dirty="0"/>
              <a:t>单相整流电路：</a:t>
            </a:r>
            <a:r>
              <a:rPr lang="en-US" altLang="zh-CN" dirty="0"/>
              <a:t>3</a:t>
            </a:r>
            <a:r>
              <a:rPr lang="zh-CN" altLang="en-US" dirty="0"/>
              <a:t>次谐波  三相全控桥</a:t>
            </a:r>
            <a:r>
              <a:rPr lang="en-US" altLang="zh-CN" dirty="0"/>
              <a:t>6</a:t>
            </a:r>
            <a:r>
              <a:rPr lang="zh-CN" altLang="en-US" dirty="0"/>
              <a:t>脉整流器：</a:t>
            </a:r>
            <a:r>
              <a:rPr lang="en-US" altLang="zh-CN" dirty="0"/>
              <a:t>5</a:t>
            </a:r>
            <a:r>
              <a:rPr lang="zh-CN" altLang="en-US" dirty="0"/>
              <a:t>，</a:t>
            </a:r>
            <a:r>
              <a:rPr lang="en-US" altLang="zh-CN" dirty="0"/>
              <a:t>7</a:t>
            </a:r>
            <a:r>
              <a:rPr lang="zh-CN" altLang="en-US" dirty="0"/>
              <a:t>次  </a:t>
            </a:r>
            <a:r>
              <a:rPr lang="en-US" altLang="zh-CN" dirty="0"/>
              <a:t>12</a:t>
            </a:r>
            <a:r>
              <a:rPr lang="zh-CN" altLang="en-US" dirty="0"/>
              <a:t>脉冲：</a:t>
            </a:r>
            <a:r>
              <a:rPr lang="en-US" altLang="zh-CN" dirty="0"/>
              <a:t>11</a:t>
            </a:r>
            <a:r>
              <a:rPr lang="zh-CN" altLang="en-US" dirty="0"/>
              <a:t>、</a:t>
            </a:r>
            <a:r>
              <a:rPr lang="en-US" altLang="zh-CN" dirty="0"/>
              <a:t>13</a:t>
            </a:r>
            <a:r>
              <a:rPr lang="zh-CN" altLang="en-US" dirty="0"/>
              <a:t>次</a:t>
            </a:r>
          </a:p>
          <a:p>
            <a:r>
              <a:rPr lang="zh-CN" altLang="en-US" dirty="0"/>
              <a:t>变频器：</a:t>
            </a:r>
            <a:r>
              <a:rPr lang="en-US" altLang="zh-CN" dirty="0"/>
              <a:t>5</a:t>
            </a:r>
            <a:r>
              <a:rPr lang="zh-CN" altLang="en-US" dirty="0"/>
              <a:t>，</a:t>
            </a:r>
            <a:r>
              <a:rPr lang="en-US" altLang="zh-CN" dirty="0"/>
              <a:t>7</a:t>
            </a:r>
            <a:r>
              <a:rPr lang="zh-CN" altLang="en-US" dirty="0"/>
              <a:t>，</a:t>
            </a:r>
            <a:r>
              <a:rPr lang="en-US" altLang="zh-CN" dirty="0"/>
              <a:t>11</a:t>
            </a:r>
            <a:r>
              <a:rPr lang="zh-CN" altLang="en-US" dirty="0"/>
              <a:t>次 可控硅：</a:t>
            </a:r>
            <a:r>
              <a:rPr lang="en-US" altLang="zh-CN" dirty="0"/>
              <a:t>3</a:t>
            </a:r>
            <a:r>
              <a:rPr lang="zh-CN" altLang="en-US" dirty="0"/>
              <a:t>，</a:t>
            </a:r>
            <a:r>
              <a:rPr lang="en-US" altLang="zh-CN" dirty="0"/>
              <a:t>5</a:t>
            </a:r>
            <a:r>
              <a:rPr lang="zh-CN" altLang="en-US" dirty="0"/>
              <a:t>，</a:t>
            </a:r>
            <a:r>
              <a:rPr lang="en-US" altLang="zh-CN" dirty="0"/>
              <a:t>7</a:t>
            </a:r>
            <a:r>
              <a:rPr lang="zh-CN" altLang="en-US" dirty="0"/>
              <a:t>次</a:t>
            </a: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Rack mounted/Wall mounted</a:t>
            </a:r>
            <a:endParaRPr lang="en-US" altLang="zh-CN"/>
          </a:p>
          <a:p>
            <a:r>
              <a:rPr lang="en-US" altLang="zh-CN">
                <a:sym typeface="+mn-ea"/>
              </a:rPr>
              <a:t>with/without 4.3inch HMI/ 7 inch HMI</a:t>
            </a:r>
            <a:endParaRPr lang="en-US" altLang="zh-CN"/>
          </a:p>
          <a:p>
            <a:r>
              <a:rPr lang="en-US" altLang="zh-CN">
                <a:sym typeface="+mn-ea"/>
              </a:rPr>
              <a:t>3p3w/3p4w</a:t>
            </a:r>
            <a:endParaRPr lang="en-US" altLang="zh-CN"/>
          </a:p>
          <a:p>
            <a:r>
              <a:rPr lang="en-US" altLang="zh-CN">
                <a:sym typeface="+mn-ea"/>
              </a:rPr>
              <a:t>with/ without dry contact</a:t>
            </a:r>
            <a:endParaRPr lang="en-US" altLang="zh-CN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kumimoji="1" lang="en-US" altLang="zh-CN" dirty="0">
                <a:sym typeface="+mn-ea"/>
              </a:rPr>
              <a:t>Noted</a:t>
            </a:r>
            <a:r>
              <a:rPr kumimoji="1" lang="zh-CN" altLang="en-US" dirty="0">
                <a:sym typeface="+mn-ea"/>
              </a:rPr>
              <a:t>：</a:t>
            </a:r>
            <a:r>
              <a:rPr kumimoji="1" lang="en-US" altLang="zh-CN" dirty="0">
                <a:sym typeface="+mn-ea"/>
              </a:rPr>
              <a:t>Singapore,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CBD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Skyscraper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Applications</a:t>
            </a:r>
            <a:r>
              <a:rPr lang="en-US" altLang="zh-CN" dirty="0">
                <a:sym typeface="+mn-ea"/>
              </a:rPr>
              <a:t>, Marina Bay Financial Center Tower,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Asia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Square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Tower,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Ocean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Financial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Center,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 err="1">
                <a:sym typeface="+mn-ea"/>
              </a:rPr>
              <a:t>Keepel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Bay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Tower,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South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Beach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Tower,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Metropolis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Tower,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 err="1">
                <a:sym typeface="+mn-ea"/>
              </a:rPr>
              <a:t>Guoco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Tower,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Duo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Tower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for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the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top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companies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of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the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world</a:t>
            </a:r>
            <a:r>
              <a:rPr kumimoji="1" lang="en-US" altLang="zh-CN" dirty="0">
                <a:sym typeface="+mn-ea"/>
              </a:rPr>
              <a:t> PWC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International, </a:t>
            </a:r>
            <a:r>
              <a:rPr lang="en-US" altLang="zh-CN" dirty="0">
                <a:sym typeface="+mn-ea"/>
              </a:rPr>
              <a:t>Hewlett Packard,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Oracle,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ABN AMRO Bank, Google,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Boeing,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lighting,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UPS,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VFD,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harmonic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of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commercial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building</a:t>
            </a: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>
                <a:sym typeface="+mn-ea"/>
              </a:rPr>
              <a:t>Hongkong</a:t>
            </a:r>
            <a:r>
              <a:rPr lang="en-US" altLang="zh-CN" dirty="0">
                <a:sym typeface="+mn-ea"/>
              </a:rPr>
              <a:t> Airport 5000A, Singapore Airport, 150A, Dubai Airport, 700A</a:t>
            </a:r>
            <a:r>
              <a:rPr lang="zh-CN" altLang="en-US" dirty="0">
                <a:sym typeface="+mn-ea"/>
              </a:rPr>
              <a:t>， </a:t>
            </a:r>
            <a:r>
              <a:rPr lang="en-US" altLang="zh-CN" dirty="0">
                <a:sym typeface="+mn-ea"/>
              </a:rPr>
              <a:t>Goteborg Airport</a:t>
            </a:r>
            <a:r>
              <a:rPr lang="zh-CN" altLang="en-US" dirty="0">
                <a:sym typeface="+mn-ea"/>
              </a:rPr>
              <a:t>，</a:t>
            </a:r>
            <a:r>
              <a:rPr lang="en-US" altLang="zh-CN" dirty="0">
                <a:sym typeface="+mn-ea"/>
              </a:rPr>
              <a:t>270kVar PFC by inverter based PQ</a:t>
            </a:r>
            <a:endParaRPr kumimoji="1" lang="zh-CN" altLang="en-US" dirty="0"/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mbria" panose="02040503050406030204" charset="0"/>
              </a:defRPr>
            </a:lvl1pPr>
          </a:lstStyle>
          <a:p>
            <a:r>
              <a:rPr lang="zh-CN" altLang="en-US" dirty="0"/>
              <a:t>S</a:t>
            </a:r>
            <a:r>
              <a:rPr lang="en-US" altLang="zh-CN" dirty="0"/>
              <a:t>inexcel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cs typeface="Cambria" panose="02040503050406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Value of power quality</a:t>
            </a:r>
          </a:p>
          <a:p>
            <a:r>
              <a:rPr lang="en-US" altLang="zh-CN" dirty="0"/>
              <a:t>Improve quality of power to increase productivity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2019-10-29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cs typeface="Cambria" panose="0204050305040603020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17954" y="0"/>
            <a:ext cx="12201525" cy="6841490"/>
          </a:xfrm>
          <a:prstGeom prst="rect">
            <a:avLst/>
          </a:prstGeom>
          <a:solidFill>
            <a:srgbClr val="F1EDE6"/>
          </a:solidFill>
          <a:ln>
            <a:solidFill>
              <a:srgbClr val="F1ED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0" i="0" dirty="0">
              <a:latin typeface="Abadi Extra Light" panose="020B0604020104020204" pitchFamily="34" charset="0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.com</a:t>
            </a:r>
          </a:p>
        </p:txBody>
      </p:sp>
      <p:pic>
        <p:nvPicPr>
          <p:cNvPr id="4" name="图片 3" descr="WechatIMG148的副本"/>
          <p:cNvPicPr>
            <a:picLocks noChangeAspect="1"/>
          </p:cNvPicPr>
          <p:nvPr userDrawn="1"/>
        </p:nvPicPr>
        <p:blipFill>
          <a:blip r:embed="rId17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21" Type="http://schemas.openxmlformats.org/officeDocument/2006/relationships/image" Target="../media/image73.png"/><Relationship Id="rId34" Type="http://schemas.openxmlformats.org/officeDocument/2006/relationships/image" Target="../media/image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38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1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36" Type="http://schemas.openxmlformats.org/officeDocument/2006/relationships/image" Target="../media/image86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microsoft.com/office/2007/relationships/hdphoto" Target="../media/hdphoto1.wdp"/><Relationship Id="rId8" Type="http://schemas.openxmlformats.org/officeDocument/2006/relationships/image" Target="../media/image60.pn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slide1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51" name="组合 50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59" name="菱形 5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60" name="菱形 5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900242" y="428399"/>
              <a:ext cx="722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01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72250" y="2719795"/>
              <a:ext cx="103818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rPr>
                <a:t>Value of Power Quality</a:t>
              </a:r>
            </a:p>
            <a:p>
              <a:pPr algn="ctr"/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Cambria" panose="02040503050406030204" charset="0"/>
                  <a:cs typeface="Cambria" panose="02040503050406030204" charset="0"/>
                  <a:sym typeface="+mn-ea"/>
                </a:rPr>
                <a:t>                                                                                               Improve quality of power to increase productivity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charset="0"/>
                <a:cs typeface="Cambria" panose="02040503050406030204" charset="0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55" name="菱形 5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2860" y="-121285"/>
            <a:ext cx="12188190" cy="69792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7780" y="629285"/>
            <a:ext cx="6093460" cy="222821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13180" y="1959197"/>
            <a:ext cx="96456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Australia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29870" y="1790700"/>
            <a:ext cx="1075055" cy="5346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15466" y="932816"/>
            <a:ext cx="3412923" cy="49244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r>
              <a:rPr lang="en-US" altLang="zh-CN" sz="4400" dirty="0">
                <a:sym typeface="+mn-ea"/>
              </a:rPr>
              <a:t>Infrastructure</a:t>
            </a:r>
            <a:endParaRPr lang="en-US" altLang="zh-CN" sz="4400" dirty="0"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910" y="2381885"/>
            <a:ext cx="3400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Sydney</a:t>
            </a:r>
            <a:r>
              <a:rPr kumimoji="1" lang="zh-CN" altLang="en-US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Opera house, AHF 200A</a:t>
            </a:r>
            <a:endParaRPr lang="zh-CN" altLang="en-US"/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7790" y="-15875"/>
            <a:ext cx="12573635" cy="6873875"/>
            <a:chOff x="-162" y="-19"/>
            <a:chExt cx="19801" cy="10825"/>
          </a:xfrm>
        </p:grpSpPr>
        <p:pic>
          <p:nvPicPr>
            <p:cNvPr id="3074" name="Picture 2" descr="http://imgsrc.baidu.com/imgad/pic/item/b3119313b07eca80b84973dd9a2397dda14483b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r="38781"/>
            <a:stretch>
              <a:fillRect/>
            </a:stretch>
          </p:blipFill>
          <p:spPr bwMode="auto">
            <a:xfrm>
              <a:off x="-162" y="-19"/>
              <a:ext cx="9751" cy="10825"/>
            </a:xfrm>
            <a:prstGeom prst="rect">
              <a:avLst/>
            </a:prstGeom>
            <a:noFill/>
          </p:spPr>
        </p:pic>
        <p:pic>
          <p:nvPicPr>
            <p:cNvPr id="8" name="Picture 2" descr="http://imgsrc.baidu.com/imgad/pic/item/c2fdfc039245d6888c05eb50aec27d1ed21b243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5" t="5665" r="28408" b="5657"/>
            <a:stretch>
              <a:fillRect/>
            </a:stretch>
          </p:blipFill>
          <p:spPr bwMode="auto">
            <a:xfrm>
              <a:off x="9597" y="-16"/>
              <a:ext cx="10042" cy="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313180" y="1940147"/>
            <a:ext cx="1972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The United Kingdom </a:t>
            </a:r>
          </a:p>
        </p:txBody>
      </p:sp>
      <p:sp>
        <p:nvSpPr>
          <p:cNvPr id="12" name="矩形 11"/>
          <p:cNvSpPr/>
          <p:nvPr/>
        </p:nvSpPr>
        <p:spPr>
          <a:xfrm>
            <a:off x="215466" y="932816"/>
            <a:ext cx="3412923" cy="49244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400" dirty="0">
                <a:sym typeface="+mn-ea"/>
              </a:rPr>
              <a:t>Industrial</a:t>
            </a:r>
            <a:endParaRPr lang="en-US" altLang="zh-CN" sz="4400" dirty="0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8910" y="2362835"/>
            <a:ext cx="3307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>
                <a:solidFill>
                  <a:schemeClr val="bg1"/>
                </a:solidFill>
                <a:sym typeface="+mn-ea"/>
              </a:rPr>
              <a:t>Glabina</a:t>
            </a:r>
            <a:r>
              <a:rPr kumimoji="1" lang="zh-CN" altLang="en-US" dirty="0">
                <a:solidFill>
                  <a:schemeClr val="bg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cheese,</a:t>
            </a:r>
            <a:r>
              <a:rPr kumimoji="1" lang="zh-CN" altLang="en-US" dirty="0">
                <a:solidFill>
                  <a:schemeClr val="bg1"/>
                </a:solidFill>
                <a:sym typeface="+mn-ea"/>
              </a:rPr>
              <a:t>  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AHF 350A</a:t>
            </a:r>
            <a:endParaRPr kumimoji="1" lang="en-US" altLang="zh-CN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01" y="1760646"/>
            <a:ext cx="896469" cy="4745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75680" y="0"/>
            <a:ext cx="6410325" cy="686371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55" y="1789652"/>
            <a:ext cx="935910" cy="57721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671560" y="1938655"/>
            <a:ext cx="100393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Canada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412990" y="2362835"/>
            <a:ext cx="2818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Hylife</a:t>
            </a:r>
            <a:r>
              <a:rPr kumimoji="1" lang="zh-CN" altLang="en-US" dirty="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Food,1440A</a:t>
            </a:r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recast-Panels3-1024x683"/>
          <p:cNvPicPr>
            <a:picLocks noChangeAspect="1"/>
          </p:cNvPicPr>
          <p:nvPr/>
        </p:nvPicPr>
        <p:blipFill>
          <a:blip r:embed="rId3"/>
          <a:srcRect t="6268"/>
          <a:stretch>
            <a:fillRect/>
          </a:stretch>
        </p:blipFill>
        <p:spPr>
          <a:xfrm>
            <a:off x="-76835" y="-768350"/>
            <a:ext cx="12268835" cy="76263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2865" y="-779780"/>
            <a:ext cx="6123940" cy="765238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13180" y="1940147"/>
            <a:ext cx="129603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 Netherlands </a:t>
            </a:r>
          </a:p>
        </p:txBody>
      </p:sp>
      <p:sp>
        <p:nvSpPr>
          <p:cNvPr id="12" name="矩形 11"/>
          <p:cNvSpPr/>
          <p:nvPr/>
        </p:nvSpPr>
        <p:spPr>
          <a:xfrm>
            <a:off x="215466" y="932816"/>
            <a:ext cx="3412923" cy="49244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400" dirty="0">
                <a:sym typeface="+mn-ea"/>
              </a:rPr>
              <a:t>Industrial</a:t>
            </a:r>
            <a:endParaRPr lang="en-US" altLang="zh-CN" sz="4400" dirty="0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8910" y="2362835"/>
            <a:ext cx="5487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>
                <a:solidFill>
                  <a:schemeClr val="bg1"/>
                </a:solidFill>
                <a:sym typeface="+mn-ea"/>
              </a:rPr>
              <a:t>Trespa cladding panel </a:t>
            </a:r>
            <a:r>
              <a:rPr kumimoji="1" lang="en-US">
                <a:solidFill>
                  <a:schemeClr val="bg1"/>
                </a:solidFill>
                <a:sym typeface="+mn-ea"/>
              </a:rPr>
              <a:t>manufacture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,</a:t>
            </a:r>
            <a:r>
              <a:rPr kumimoji="1" lang="zh-CN" altLang="en-US" dirty="0">
                <a:solidFill>
                  <a:schemeClr val="bg1"/>
                </a:solidFill>
                <a:sym typeface="+mn-ea"/>
              </a:rPr>
              <a:t>  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AHF 400A</a:t>
            </a:r>
            <a:endParaRPr kumimoji="1" lang="en-US" altLang="zh-CN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6" name="图片 15" descr="WechatIMG148的副本"/>
          <p:cNvPicPr>
            <a:picLocks noChangeAspect="1"/>
          </p:cNvPicPr>
          <p:nvPr userDrawn="1"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" y="1731645"/>
            <a:ext cx="1013460" cy="67437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" y="0"/>
            <a:ext cx="12204700" cy="78251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203430" cy="682180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5466" y="1351916"/>
            <a:ext cx="3412923" cy="49244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400" dirty="0">
                <a:sym typeface="+mn-ea"/>
              </a:rPr>
              <a:t>I</a:t>
            </a:r>
            <a:r>
              <a:rPr lang="en-US" altLang="zh-CN" sz="4400" dirty="0">
                <a:sym typeface="+mn-ea"/>
              </a:rPr>
              <a:t>DC</a:t>
            </a:r>
            <a:endParaRPr lang="en-US" altLang="zh-CN" sz="4400" dirty="0">
              <a:effectLst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8910" y="2610485"/>
            <a:ext cx="5301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sym typeface="+mn-ea"/>
              </a:rPr>
              <a:t>Daegu bank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,</a:t>
            </a:r>
            <a:r>
              <a:rPr kumimoji="1" lang="zh-CN" altLang="en-US" dirty="0">
                <a:solidFill>
                  <a:schemeClr val="bg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AHF 150A/ SVG 400kVAr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62890" y="1887855"/>
            <a:ext cx="2320290" cy="588645"/>
            <a:chOff x="414" y="2868"/>
            <a:chExt cx="3654" cy="927"/>
          </a:xfrm>
        </p:grpSpPr>
        <p:sp>
          <p:nvSpPr>
            <p:cNvPr id="5" name="矩形 4"/>
            <p:cNvSpPr/>
            <p:nvPr/>
          </p:nvSpPr>
          <p:spPr>
            <a:xfrm>
              <a:off x="2118" y="3265"/>
              <a:ext cx="1951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South Korea 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14" y="2868"/>
              <a:ext cx="1307" cy="874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448810" y="1922780"/>
            <a:ext cx="2842895" cy="553720"/>
            <a:chOff x="6356" y="3143"/>
            <a:chExt cx="4477" cy="87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" y="3143"/>
              <a:ext cx="1362" cy="872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8023" y="3405"/>
              <a:ext cx="2810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  <a:sym typeface="+mn-ea"/>
                </a:rPr>
                <a:t>Hong Kong(China)</a:t>
              </a:r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 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363085" y="2585085"/>
            <a:ext cx="444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China Unicom Data Cen</a:t>
            </a:r>
            <a:r>
              <a:rPr kumimoji="1" lang="en-US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tre</a:t>
            </a:r>
            <a:r>
              <a:rPr kumimoji="1" lang="en-US" altLang="zh-CN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, AHF </a:t>
            </a:r>
            <a:r>
              <a:rPr kumimoji="1" lang="en-US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4425A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8908415" y="1836420"/>
            <a:ext cx="2121535" cy="590550"/>
            <a:chOff x="2408" y="3442"/>
            <a:chExt cx="3341" cy="930"/>
          </a:xfrm>
        </p:grpSpPr>
        <p:sp>
          <p:nvSpPr>
            <p:cNvPr id="22" name="矩形 21"/>
            <p:cNvSpPr/>
            <p:nvPr/>
          </p:nvSpPr>
          <p:spPr>
            <a:xfrm>
              <a:off x="4093" y="3730"/>
              <a:ext cx="1657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Singapore 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" y="3442"/>
              <a:ext cx="1552" cy="93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8877300" y="2569210"/>
            <a:ext cx="3091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Oracle Singapore, AHF 580A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80110" y="2726428"/>
            <a:ext cx="104070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cs typeface="Cambria" panose="02040503050406030204" charset="0"/>
              </a:rPr>
              <a:t>Inverter Based PQ-A Revolution Power Factor Correction Technology</a:t>
            </a:r>
            <a:endParaRPr lang="zh-CN" altLang="en-US" dirty="0">
              <a:cs typeface="Cambria" panose="02040503050406030204" charset="0"/>
            </a:endParaRPr>
          </a:p>
          <a:p>
            <a:r>
              <a:rPr lang="zh-CN" altLang="en-US" dirty="0">
                <a:cs typeface="Cambria" panose="02040503050406030204" charset="0"/>
              </a:rPr>
              <a:t>                                                                                                     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Static Var Generator</a:t>
            </a:r>
            <a:endParaRPr lang="zh-CN" altLang="en-US" dirty="0">
              <a:cs typeface="Cambria" panose="0204050305040603020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31" name="组合 30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3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085840" y="-6350"/>
            <a:ext cx="6093460" cy="686435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9220" y="1029970"/>
            <a:ext cx="4090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Cambria" panose="02040503050406030204" charset="0"/>
              </a:rPr>
              <a:t>How does reactive power come from?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05625" y="1029970"/>
            <a:ext cx="4097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W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hat are the impact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s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 of reactive power?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5" name="组合 14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03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29" name="iŝḻïḑè"/>
          <p:cNvSpPr/>
          <p:nvPr/>
        </p:nvSpPr>
        <p:spPr bwMode="auto">
          <a:xfrm>
            <a:off x="6817777" y="2435992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11" name="TextBox 18"/>
          <p:cNvSpPr txBox="1"/>
          <p:nvPr/>
        </p:nvSpPr>
        <p:spPr>
          <a:xfrm>
            <a:off x="7391400" y="2435992"/>
            <a:ext cx="42195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cs typeface="Cambria" panose="02040503050406030204" charset="0"/>
                <a:sym typeface="+mn-ea"/>
              </a:rPr>
              <a:t>Penality from utility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2" name="iŝḻïḑè"/>
          <p:cNvSpPr/>
          <p:nvPr/>
        </p:nvSpPr>
        <p:spPr bwMode="auto">
          <a:xfrm>
            <a:off x="6824762" y="3642492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TextBox 18"/>
          <p:cNvSpPr txBox="1"/>
          <p:nvPr/>
        </p:nvSpPr>
        <p:spPr>
          <a:xfrm>
            <a:off x="7391400" y="3627887"/>
            <a:ext cx="42195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cs typeface="Cambria" panose="02040503050406030204" charset="0"/>
                <a:sym typeface="+mn-ea"/>
              </a:rPr>
              <a:t>Waste of  transformer capacity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104324" y="2357203"/>
            <a:ext cx="229504" cy="3206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altLang="zh-CN" sz="1500" kern="100" dirty="0" err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  <a:endParaRPr lang="zh-CN" altLang="zh-CN" sz="1500" kern="1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02335" y="2748915"/>
            <a:ext cx="48831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Resistive Load</a:t>
            </a:r>
          </a:p>
          <a:p>
            <a:pPr algn="ctr"/>
            <a:r>
              <a:rPr lang="en-US" altLang="zh-CN" sz="1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宋体" panose="02010600030101010101" pitchFamily="2" charset="-122"/>
              </a:rPr>
              <a:t>C</a:t>
            </a:r>
            <a:r>
              <a:rPr lang="zh-CN" altLang="en-US" sz="1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宋体" panose="02010600030101010101" pitchFamily="2" charset="-122"/>
              </a:rPr>
              <a:t>urrent fully in phase with the voltage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229870" y="4956175"/>
            <a:ext cx="309054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Inductive Load</a:t>
            </a:r>
            <a:endParaRPr lang="en-US" altLang="zh-CN" sz="1600"/>
          </a:p>
          <a:p>
            <a:pPr algn="ctr"/>
            <a:r>
              <a:rPr lang="en-US" altLang="zh-CN" sz="1200">
                <a:sym typeface="+mn-ea"/>
              </a:rPr>
              <a:t>Current is lagging to voltage in phase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3362325" y="4956175"/>
            <a:ext cx="27489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Capacitive Load</a:t>
            </a:r>
          </a:p>
          <a:p>
            <a:pPr algn="ctr"/>
            <a:r>
              <a:rPr lang="en-US" altLang="zh-CN" sz="1200"/>
              <a:t>Current is leading to voltage in phase</a:t>
            </a:r>
            <a:endParaRPr lang="en-US" altLang="zh-CN" sz="1600"/>
          </a:p>
        </p:txBody>
      </p:sp>
      <p:grpSp>
        <p:nvGrpSpPr>
          <p:cNvPr id="7" name="组合 6"/>
          <p:cNvGrpSpPr/>
          <p:nvPr/>
        </p:nvGrpSpPr>
        <p:grpSpPr>
          <a:xfrm>
            <a:off x="690880" y="3746500"/>
            <a:ext cx="2188108" cy="1196874"/>
            <a:chOff x="1035" y="6728"/>
            <a:chExt cx="4105" cy="2775"/>
          </a:xfrm>
        </p:grpSpPr>
        <p:grpSp>
          <p:nvGrpSpPr>
            <p:cNvPr id="6" name="组合 5"/>
            <p:cNvGrpSpPr/>
            <p:nvPr/>
          </p:nvGrpSpPr>
          <p:grpSpPr>
            <a:xfrm>
              <a:off x="1035" y="6728"/>
              <a:ext cx="4105" cy="2775"/>
              <a:chOff x="1035" y="6728"/>
              <a:chExt cx="4105" cy="2775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1035" y="6728"/>
                <a:ext cx="4105" cy="2775"/>
                <a:chOff x="8292" y="4568"/>
                <a:chExt cx="2771" cy="1607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8774" y="4785"/>
                  <a:ext cx="1795" cy="1390"/>
                  <a:chOff x="5660" y="6623"/>
                  <a:chExt cx="2424" cy="1613"/>
                </a:xfrm>
              </p:grpSpPr>
              <p:sp>
                <p:nvSpPr>
                  <p:cNvPr id="18" name="任意形状 17"/>
                  <p:cNvSpPr/>
                  <p:nvPr/>
                </p:nvSpPr>
                <p:spPr>
                  <a:xfrm>
                    <a:off x="5660" y="6623"/>
                    <a:ext cx="2098" cy="1613"/>
                  </a:xfrm>
                  <a:custGeom>
                    <a:avLst/>
                    <a:gdLst>
                      <a:gd name="connsiteX0" fmla="*/ 0 w 1506935"/>
                      <a:gd name="connsiteY0" fmla="*/ 338788 h 711321"/>
                      <a:gd name="connsiteX1" fmla="*/ 355569 w 1506935"/>
                      <a:gd name="connsiteY1" fmla="*/ 121 h 711321"/>
                      <a:gd name="connsiteX2" fmla="*/ 728070 w 1506935"/>
                      <a:gd name="connsiteY2" fmla="*/ 304921 h 711321"/>
                      <a:gd name="connsiteX3" fmla="*/ 1151366 w 1506935"/>
                      <a:gd name="connsiteY3" fmla="*/ 711321 h 711321"/>
                      <a:gd name="connsiteX4" fmla="*/ 1506935 w 1506935"/>
                      <a:gd name="connsiteY4" fmla="*/ 304921 h 711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6935" h="711321">
                        <a:moveTo>
                          <a:pt x="0" y="338788"/>
                        </a:moveTo>
                        <a:cubicBezTo>
                          <a:pt x="117112" y="172277"/>
                          <a:pt x="234224" y="5766"/>
                          <a:pt x="355569" y="121"/>
                        </a:cubicBezTo>
                        <a:cubicBezTo>
                          <a:pt x="476914" y="-5524"/>
                          <a:pt x="595437" y="186388"/>
                          <a:pt x="728070" y="304921"/>
                        </a:cubicBezTo>
                        <a:cubicBezTo>
                          <a:pt x="860703" y="423454"/>
                          <a:pt x="1021555" y="711321"/>
                          <a:pt x="1151366" y="711321"/>
                        </a:cubicBezTo>
                        <a:cubicBezTo>
                          <a:pt x="1281177" y="711321"/>
                          <a:pt x="1444852" y="369832"/>
                          <a:pt x="1506935" y="304921"/>
                        </a:cubicBezTo>
                      </a:path>
                    </a:pathLst>
                  </a:custGeom>
                  <a:ln w="19050" cmpd="sng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cs typeface="Cambria" panose="02040503050406030204" charset="0"/>
                    </a:endParaRPr>
                  </a:p>
                </p:txBody>
              </p:sp>
              <p:sp>
                <p:nvSpPr>
                  <p:cNvPr id="157" name="任意形状 156"/>
                  <p:cNvSpPr/>
                  <p:nvPr/>
                </p:nvSpPr>
                <p:spPr>
                  <a:xfrm>
                    <a:off x="6046" y="6834"/>
                    <a:ext cx="2038" cy="1108"/>
                  </a:xfrm>
                  <a:custGeom>
                    <a:avLst/>
                    <a:gdLst>
                      <a:gd name="connsiteX0" fmla="*/ 0 w 1506935"/>
                      <a:gd name="connsiteY0" fmla="*/ 338788 h 711321"/>
                      <a:gd name="connsiteX1" fmla="*/ 355569 w 1506935"/>
                      <a:gd name="connsiteY1" fmla="*/ 121 h 711321"/>
                      <a:gd name="connsiteX2" fmla="*/ 728070 w 1506935"/>
                      <a:gd name="connsiteY2" fmla="*/ 304921 h 711321"/>
                      <a:gd name="connsiteX3" fmla="*/ 1151366 w 1506935"/>
                      <a:gd name="connsiteY3" fmla="*/ 711321 h 711321"/>
                      <a:gd name="connsiteX4" fmla="*/ 1506935 w 1506935"/>
                      <a:gd name="connsiteY4" fmla="*/ 304921 h 711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6935" h="711321">
                        <a:moveTo>
                          <a:pt x="0" y="338788"/>
                        </a:moveTo>
                        <a:cubicBezTo>
                          <a:pt x="117112" y="172277"/>
                          <a:pt x="234224" y="5766"/>
                          <a:pt x="355569" y="121"/>
                        </a:cubicBezTo>
                        <a:cubicBezTo>
                          <a:pt x="476914" y="-5524"/>
                          <a:pt x="595437" y="186388"/>
                          <a:pt x="728070" y="304921"/>
                        </a:cubicBezTo>
                        <a:cubicBezTo>
                          <a:pt x="860703" y="423454"/>
                          <a:pt x="1021555" y="711321"/>
                          <a:pt x="1151366" y="711321"/>
                        </a:cubicBezTo>
                        <a:cubicBezTo>
                          <a:pt x="1281177" y="711321"/>
                          <a:pt x="1444852" y="369832"/>
                          <a:pt x="1506935" y="304921"/>
                        </a:cubicBezTo>
                      </a:path>
                    </a:pathLst>
                  </a:custGeom>
                  <a:ln w="190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cs typeface="Cambria" panose="02040503050406030204" charset="0"/>
                    </a:endParaRPr>
                  </a:p>
                </p:txBody>
              </p:sp>
            </p:grpSp>
            <p:cxnSp>
              <p:nvCxnSpPr>
                <p:cNvPr id="19" name="直线箭头连接符 6"/>
                <p:cNvCxnSpPr/>
                <p:nvPr/>
              </p:nvCxnSpPr>
              <p:spPr>
                <a:xfrm>
                  <a:off x="8292" y="5395"/>
                  <a:ext cx="2771" cy="0"/>
                </a:xfrm>
                <a:prstGeom prst="straightConnector1">
                  <a:avLst/>
                </a:prstGeom>
                <a:ln w="15875" cmpd="sng">
                  <a:solidFill>
                    <a:schemeClr val="accent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线箭头连接符 146"/>
                <p:cNvCxnSpPr/>
                <p:nvPr/>
              </p:nvCxnSpPr>
              <p:spPr>
                <a:xfrm flipV="1">
                  <a:off x="8787" y="4568"/>
                  <a:ext cx="0" cy="1389"/>
                </a:xfrm>
                <a:prstGeom prst="straightConnector1">
                  <a:avLst/>
                </a:prstGeom>
                <a:ln w="15875" cmpd="sng">
                  <a:solidFill>
                    <a:schemeClr val="accent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直接连接符 59"/>
              <p:cNvCxnSpPr/>
              <p:nvPr/>
            </p:nvCxnSpPr>
            <p:spPr>
              <a:xfrm flipH="1">
                <a:off x="2128" y="8217"/>
                <a:ext cx="22" cy="504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文本框 3"/>
            <p:cNvSpPr txBox="1"/>
            <p:nvPr/>
          </p:nvSpPr>
          <p:spPr>
            <a:xfrm>
              <a:off x="1685" y="8175"/>
              <a:ext cx="578" cy="7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Cambria" panose="02040503050406030204" charset="0"/>
                  <a:ea typeface="微软雅黑" panose="020B0503020204020204" charset="-122"/>
                  <a:cs typeface="Cambria" panose="02040503050406030204" charset="0"/>
                </a:rPr>
                <a:t>φ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130727" y="1562735"/>
            <a:ext cx="2631721" cy="1167130"/>
            <a:chOff x="8295" y="4568"/>
            <a:chExt cx="2778" cy="1594"/>
          </a:xfrm>
        </p:grpSpPr>
        <p:grpSp>
          <p:nvGrpSpPr>
            <p:cNvPr id="13" name="组合 12"/>
            <p:cNvGrpSpPr/>
            <p:nvPr/>
          </p:nvGrpSpPr>
          <p:grpSpPr>
            <a:xfrm>
              <a:off x="8786" y="4772"/>
              <a:ext cx="1553" cy="1390"/>
              <a:chOff x="5676" y="6608"/>
              <a:chExt cx="2098" cy="1613"/>
            </a:xfrm>
          </p:grpSpPr>
          <p:sp>
            <p:nvSpPr>
              <p:cNvPr id="16" name="任意形状 17"/>
              <p:cNvSpPr/>
              <p:nvPr/>
            </p:nvSpPr>
            <p:spPr>
              <a:xfrm>
                <a:off x="5676" y="6608"/>
                <a:ext cx="2098" cy="1613"/>
              </a:xfrm>
              <a:custGeom>
                <a:avLst/>
                <a:gdLst>
                  <a:gd name="connsiteX0" fmla="*/ 0 w 1506935"/>
                  <a:gd name="connsiteY0" fmla="*/ 338788 h 711321"/>
                  <a:gd name="connsiteX1" fmla="*/ 355569 w 1506935"/>
                  <a:gd name="connsiteY1" fmla="*/ 121 h 711321"/>
                  <a:gd name="connsiteX2" fmla="*/ 728070 w 1506935"/>
                  <a:gd name="connsiteY2" fmla="*/ 304921 h 711321"/>
                  <a:gd name="connsiteX3" fmla="*/ 1151366 w 1506935"/>
                  <a:gd name="connsiteY3" fmla="*/ 711321 h 711321"/>
                  <a:gd name="connsiteX4" fmla="*/ 1506935 w 1506935"/>
                  <a:gd name="connsiteY4" fmla="*/ 304921 h 71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6935" h="711321">
                    <a:moveTo>
                      <a:pt x="0" y="338788"/>
                    </a:moveTo>
                    <a:cubicBezTo>
                      <a:pt x="117112" y="172277"/>
                      <a:pt x="234224" y="5766"/>
                      <a:pt x="355569" y="121"/>
                    </a:cubicBezTo>
                    <a:cubicBezTo>
                      <a:pt x="476914" y="-5524"/>
                      <a:pt x="595437" y="186388"/>
                      <a:pt x="728070" y="304921"/>
                    </a:cubicBezTo>
                    <a:cubicBezTo>
                      <a:pt x="860703" y="423454"/>
                      <a:pt x="1021555" y="711321"/>
                      <a:pt x="1151366" y="711321"/>
                    </a:cubicBezTo>
                    <a:cubicBezTo>
                      <a:pt x="1281177" y="711321"/>
                      <a:pt x="1444852" y="369832"/>
                      <a:pt x="1506935" y="304921"/>
                    </a:cubicBezTo>
                  </a:path>
                </a:pathLst>
              </a:custGeom>
              <a:ln w="19050" cmpd="sng">
                <a:solidFill>
                  <a:srgbClr val="00206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21" name="任意形状 156"/>
              <p:cNvSpPr/>
              <p:nvPr/>
            </p:nvSpPr>
            <p:spPr>
              <a:xfrm>
                <a:off x="5706" y="6819"/>
                <a:ext cx="2038" cy="1108"/>
              </a:xfrm>
              <a:custGeom>
                <a:avLst/>
                <a:gdLst>
                  <a:gd name="connsiteX0" fmla="*/ 0 w 1506935"/>
                  <a:gd name="connsiteY0" fmla="*/ 338788 h 711321"/>
                  <a:gd name="connsiteX1" fmla="*/ 355569 w 1506935"/>
                  <a:gd name="connsiteY1" fmla="*/ 121 h 711321"/>
                  <a:gd name="connsiteX2" fmla="*/ 728070 w 1506935"/>
                  <a:gd name="connsiteY2" fmla="*/ 304921 h 711321"/>
                  <a:gd name="connsiteX3" fmla="*/ 1151366 w 1506935"/>
                  <a:gd name="connsiteY3" fmla="*/ 711321 h 711321"/>
                  <a:gd name="connsiteX4" fmla="*/ 1506935 w 1506935"/>
                  <a:gd name="connsiteY4" fmla="*/ 304921 h 71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6935" h="711321">
                    <a:moveTo>
                      <a:pt x="0" y="338788"/>
                    </a:moveTo>
                    <a:cubicBezTo>
                      <a:pt x="117112" y="172277"/>
                      <a:pt x="234224" y="5766"/>
                      <a:pt x="355569" y="121"/>
                    </a:cubicBezTo>
                    <a:cubicBezTo>
                      <a:pt x="476914" y="-5524"/>
                      <a:pt x="595437" y="186388"/>
                      <a:pt x="728070" y="304921"/>
                    </a:cubicBezTo>
                    <a:cubicBezTo>
                      <a:pt x="860703" y="423454"/>
                      <a:pt x="1021555" y="711321"/>
                      <a:pt x="1151366" y="711321"/>
                    </a:cubicBezTo>
                    <a:cubicBezTo>
                      <a:pt x="1281177" y="711321"/>
                      <a:pt x="1444852" y="369832"/>
                      <a:pt x="1506935" y="304921"/>
                    </a:cubicBezTo>
                  </a:path>
                </a:pathLst>
              </a:custGeom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Cambria" panose="02040503050406030204" charset="0"/>
                </a:endParaRPr>
              </a:p>
            </p:txBody>
          </p:sp>
        </p:grpSp>
        <p:cxnSp>
          <p:nvCxnSpPr>
            <p:cNvPr id="25" name="直线箭头连接符 6"/>
            <p:cNvCxnSpPr/>
            <p:nvPr/>
          </p:nvCxnSpPr>
          <p:spPr>
            <a:xfrm flipV="1">
              <a:off x="8295" y="5370"/>
              <a:ext cx="2778" cy="35"/>
            </a:xfrm>
            <a:prstGeom prst="straightConnector1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箭头连接符 146"/>
            <p:cNvCxnSpPr/>
            <p:nvPr/>
          </p:nvCxnSpPr>
          <p:spPr>
            <a:xfrm flipV="1">
              <a:off x="8787" y="4568"/>
              <a:ext cx="0" cy="1389"/>
            </a:xfrm>
            <a:prstGeom prst="straightConnector1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3799840" y="3764915"/>
            <a:ext cx="2034540" cy="1164590"/>
            <a:chOff x="5984" y="6609"/>
            <a:chExt cx="3204" cy="1834"/>
          </a:xfrm>
        </p:grpSpPr>
        <p:sp>
          <p:nvSpPr>
            <p:cNvPr id="54" name="矩形 53"/>
            <p:cNvSpPr/>
            <p:nvPr/>
          </p:nvSpPr>
          <p:spPr>
            <a:xfrm>
              <a:off x="7370" y="6928"/>
              <a:ext cx="361" cy="50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just"/>
              <a:r>
                <a:rPr lang="en-US" altLang="zh-CN" sz="1500" kern="100" dirty="0">
                  <a:solidFill>
                    <a:srgbClr val="0020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5984" y="6609"/>
              <a:ext cx="3204" cy="1835"/>
              <a:chOff x="6218" y="6793"/>
              <a:chExt cx="4237" cy="2753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6218" y="6793"/>
                <a:ext cx="4237" cy="2753"/>
                <a:chOff x="6218" y="6793"/>
                <a:chExt cx="4237" cy="2753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>
                  <a:off x="6218" y="6793"/>
                  <a:ext cx="4237" cy="2753"/>
                  <a:chOff x="8292" y="4568"/>
                  <a:chExt cx="2860" cy="1594"/>
                </a:xfrm>
              </p:grpSpPr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8408" y="4772"/>
                    <a:ext cx="1931" cy="1390"/>
                    <a:chOff x="5166" y="6608"/>
                    <a:chExt cx="2608" cy="1613"/>
                  </a:xfrm>
                </p:grpSpPr>
                <p:sp>
                  <p:nvSpPr>
                    <p:cNvPr id="44" name="任意形状 17"/>
                    <p:cNvSpPr/>
                    <p:nvPr/>
                  </p:nvSpPr>
                  <p:spPr>
                    <a:xfrm>
                      <a:off x="5676" y="6608"/>
                      <a:ext cx="2098" cy="1613"/>
                    </a:xfrm>
                    <a:custGeom>
                      <a:avLst/>
                      <a:gdLst>
                        <a:gd name="connsiteX0" fmla="*/ 0 w 1506935"/>
                        <a:gd name="connsiteY0" fmla="*/ 338788 h 711321"/>
                        <a:gd name="connsiteX1" fmla="*/ 355569 w 1506935"/>
                        <a:gd name="connsiteY1" fmla="*/ 121 h 711321"/>
                        <a:gd name="connsiteX2" fmla="*/ 728070 w 1506935"/>
                        <a:gd name="connsiteY2" fmla="*/ 304921 h 711321"/>
                        <a:gd name="connsiteX3" fmla="*/ 1151366 w 1506935"/>
                        <a:gd name="connsiteY3" fmla="*/ 711321 h 711321"/>
                        <a:gd name="connsiteX4" fmla="*/ 1506935 w 1506935"/>
                        <a:gd name="connsiteY4" fmla="*/ 304921 h 711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935" h="711321">
                          <a:moveTo>
                            <a:pt x="0" y="338788"/>
                          </a:moveTo>
                          <a:cubicBezTo>
                            <a:pt x="117112" y="172277"/>
                            <a:pt x="234224" y="5766"/>
                            <a:pt x="355569" y="121"/>
                          </a:cubicBezTo>
                          <a:cubicBezTo>
                            <a:pt x="476914" y="-5524"/>
                            <a:pt x="595437" y="186388"/>
                            <a:pt x="728070" y="304921"/>
                          </a:cubicBezTo>
                          <a:cubicBezTo>
                            <a:pt x="860703" y="423454"/>
                            <a:pt x="1021555" y="711321"/>
                            <a:pt x="1151366" y="711321"/>
                          </a:cubicBezTo>
                          <a:cubicBezTo>
                            <a:pt x="1281177" y="711321"/>
                            <a:pt x="1444852" y="369832"/>
                            <a:pt x="1506935" y="304921"/>
                          </a:cubicBezTo>
                        </a:path>
                      </a:pathLst>
                    </a:custGeom>
                    <a:ln w="19050" cmpd="sng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cs typeface="Cambria" panose="02040503050406030204" charset="0"/>
                      </a:endParaRPr>
                    </a:p>
                  </p:txBody>
                </p:sp>
                <p:sp>
                  <p:nvSpPr>
                    <p:cNvPr id="45" name="任意形状 156"/>
                    <p:cNvSpPr/>
                    <p:nvPr/>
                  </p:nvSpPr>
                  <p:spPr>
                    <a:xfrm>
                      <a:off x="5166" y="6834"/>
                      <a:ext cx="2038" cy="1108"/>
                    </a:xfrm>
                    <a:custGeom>
                      <a:avLst/>
                      <a:gdLst>
                        <a:gd name="connsiteX0" fmla="*/ 0 w 1506935"/>
                        <a:gd name="connsiteY0" fmla="*/ 338788 h 711321"/>
                        <a:gd name="connsiteX1" fmla="*/ 355569 w 1506935"/>
                        <a:gd name="connsiteY1" fmla="*/ 121 h 711321"/>
                        <a:gd name="connsiteX2" fmla="*/ 728070 w 1506935"/>
                        <a:gd name="connsiteY2" fmla="*/ 304921 h 711321"/>
                        <a:gd name="connsiteX3" fmla="*/ 1151366 w 1506935"/>
                        <a:gd name="connsiteY3" fmla="*/ 711321 h 711321"/>
                        <a:gd name="connsiteX4" fmla="*/ 1506935 w 1506935"/>
                        <a:gd name="connsiteY4" fmla="*/ 304921 h 711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935" h="711321">
                          <a:moveTo>
                            <a:pt x="0" y="338788"/>
                          </a:moveTo>
                          <a:cubicBezTo>
                            <a:pt x="117112" y="172277"/>
                            <a:pt x="234224" y="5766"/>
                            <a:pt x="355569" y="121"/>
                          </a:cubicBezTo>
                          <a:cubicBezTo>
                            <a:pt x="476914" y="-5524"/>
                            <a:pt x="595437" y="186388"/>
                            <a:pt x="728070" y="304921"/>
                          </a:cubicBezTo>
                          <a:cubicBezTo>
                            <a:pt x="860703" y="423454"/>
                            <a:pt x="1021555" y="711321"/>
                            <a:pt x="1151366" y="711321"/>
                          </a:cubicBezTo>
                          <a:cubicBezTo>
                            <a:pt x="1281177" y="711321"/>
                            <a:pt x="1444852" y="369832"/>
                            <a:pt x="1506935" y="304921"/>
                          </a:cubicBezTo>
                        </a:path>
                      </a:pathLst>
                    </a:custGeom>
                    <a:ln w="1905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cs typeface="Cambria" panose="02040503050406030204" charset="0"/>
                      </a:endParaRPr>
                    </a:p>
                  </p:txBody>
                </p:sp>
              </p:grpSp>
              <p:cxnSp>
                <p:nvCxnSpPr>
                  <p:cNvPr id="46" name="直线箭头连接符 6"/>
                  <p:cNvCxnSpPr/>
                  <p:nvPr/>
                </p:nvCxnSpPr>
                <p:spPr>
                  <a:xfrm flipV="1">
                    <a:off x="8292" y="5356"/>
                    <a:ext cx="2860" cy="39"/>
                  </a:xfrm>
                  <a:prstGeom prst="straightConnector1">
                    <a:avLst/>
                  </a:prstGeom>
                  <a:ln w="15875" cmpd="sng">
                    <a:solidFill>
                      <a:schemeClr val="accent1">
                        <a:lumMod val="50000"/>
                      </a:schemeClr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线箭头连接符 146"/>
                  <p:cNvCxnSpPr/>
                  <p:nvPr/>
                </p:nvCxnSpPr>
                <p:spPr>
                  <a:xfrm flipV="1">
                    <a:off x="8787" y="4568"/>
                    <a:ext cx="0" cy="1389"/>
                  </a:xfrm>
                  <a:prstGeom prst="straightConnector1">
                    <a:avLst/>
                  </a:prstGeom>
                  <a:ln w="15875" cmpd="sng">
                    <a:solidFill>
                      <a:schemeClr val="accent1">
                        <a:lumMod val="50000"/>
                      </a:schemeClr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1" name="直接连接符 60"/>
                <p:cNvCxnSpPr/>
                <p:nvPr/>
              </p:nvCxnSpPr>
              <p:spPr>
                <a:xfrm flipH="1">
                  <a:off x="6391" y="8208"/>
                  <a:ext cx="22" cy="504"/>
                </a:xfrm>
                <a:prstGeom prst="line">
                  <a:avLst/>
                </a:prstGeom>
                <a:ln w="12700" cmpd="sng">
                  <a:solidFill>
                    <a:schemeClr val="accent1">
                      <a:shade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文本框 4"/>
              <p:cNvSpPr txBox="1"/>
              <p:nvPr/>
            </p:nvSpPr>
            <p:spPr>
              <a:xfrm>
                <a:off x="6401" y="8210"/>
                <a:ext cx="578" cy="79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600">
                    <a:latin typeface="Cambria" panose="02040503050406030204" charset="0"/>
                    <a:ea typeface="微软雅黑" panose="020B0503020204020204" charset="-122"/>
                    <a:cs typeface="Cambria" panose="02040503050406030204" charset="0"/>
                  </a:rPr>
                  <a:t>φ</a:t>
                </a: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6024" y="6715"/>
              <a:ext cx="371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just"/>
              <a:r>
                <a:rPr lang="en-US" altLang="zh-CN" kern="100" dirty="0" err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+mn-ea"/>
                </a:rPr>
                <a:t>i</a:t>
              </a:r>
              <a:endParaRPr lang="zh-CN" altLang="en-US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1790065" y="4391025"/>
            <a:ext cx="2355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altLang="zh-CN" kern="100" dirty="0" err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i</a:t>
            </a:r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1312521" y="4120964"/>
            <a:ext cx="229504" cy="3206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altLang="zh-CN" sz="1500" kern="1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63" name="矩形 62"/>
          <p:cNvSpPr/>
          <p:nvPr/>
        </p:nvSpPr>
        <p:spPr>
          <a:xfrm>
            <a:off x="3044801" y="1555564"/>
            <a:ext cx="229504" cy="3206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altLang="zh-CN" sz="1500" kern="1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0" y="5860415"/>
            <a:ext cx="61277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Segoe UI" panose="020B0502040204020203" pitchFamily="34" charset="0"/>
                <a:sym typeface="+mn-ea"/>
              </a:rPr>
              <a:t>As m</a:t>
            </a:r>
            <a:r>
              <a:rPr lang="zh-CN" altLang="en-US" sz="1400" dirty="0">
                <a:solidFill>
                  <a:schemeClr val="tx1"/>
                </a:solidFill>
                <a:latin typeface="Segoe UI" panose="020B0502040204020203" pitchFamily="34" charset="0"/>
                <a:sym typeface="+mn-ea"/>
              </a:rPr>
              <a:t>any electrical equipment are based on the principle of electromagnetic induction, such as transformers, motor</a:t>
            </a:r>
            <a:r>
              <a:rPr lang="en-US" altLang="zh-CN" sz="1400" dirty="0">
                <a:solidFill>
                  <a:schemeClr val="tx1"/>
                </a:solidFill>
                <a:latin typeface="Segoe UI" panose="020B0502040204020203" pitchFamily="34" charset="0"/>
                <a:sym typeface="+mn-ea"/>
              </a:rPr>
              <a:t>s.</a:t>
            </a:r>
            <a:r>
              <a:rPr lang="zh-CN" altLang="en-US" sz="1400" dirty="0">
                <a:solidFill>
                  <a:schemeClr val="tx1"/>
                </a:solidFill>
                <a:latin typeface="Segoe UI" panose="020B0502040204020203" pitchFamily="34" charset="0"/>
                <a:sym typeface="+mn-ea"/>
              </a:rPr>
              <a:t> </a:t>
            </a:r>
          </a:p>
          <a:p>
            <a:pPr algn="l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Segoe UI" panose="020B0502040204020203" pitchFamily="34" charset="0"/>
                <a:sym typeface="+mn-ea"/>
              </a:rPr>
              <a:t>Reactive power is generated </a:t>
            </a:r>
            <a:r>
              <a:rPr lang="en-US" altLang="zh-CN" sz="1400" dirty="0">
                <a:solidFill>
                  <a:schemeClr val="tx1"/>
                </a:solidFill>
                <a:latin typeface="Segoe UI" panose="020B0502040204020203" pitchFamily="34" charset="0"/>
                <a:sym typeface="+mn-ea"/>
              </a:rPr>
              <a:t>to establish an alternating magnetic field and induced flux.</a:t>
            </a:r>
            <a:r>
              <a:rPr lang="en-US" altLang="zh-CN" sz="1200" dirty="0">
                <a:solidFill>
                  <a:schemeClr val="tx1"/>
                </a:solidFill>
                <a:latin typeface="Segoe UI" panose="020B0502040204020203" pitchFamily="34" charset="0"/>
                <a:sym typeface="+mn-ea"/>
              </a:rPr>
              <a:t>  </a:t>
            </a:r>
          </a:p>
        </p:txBody>
      </p:sp>
      <p:sp>
        <p:nvSpPr>
          <p:cNvPr id="30" name="iŝḻïḑè"/>
          <p:cNvSpPr/>
          <p:nvPr/>
        </p:nvSpPr>
        <p:spPr bwMode="auto">
          <a:xfrm>
            <a:off x="6837462" y="4653412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文本框 30"/>
          <p:cNvSpPr txBox="1"/>
          <p:nvPr/>
        </p:nvSpPr>
        <p:spPr>
          <a:xfrm>
            <a:off x="7391400" y="4690745"/>
            <a:ext cx="2349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Cable heat loss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5975350"/>
            <a:ext cx="5483860" cy="88265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5" name="组合 14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03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cxnSp>
        <p:nvCxnSpPr>
          <p:cNvPr id="45" name="直接连接符 44"/>
          <p:cNvCxnSpPr>
            <a:stCxn id="166" idx="0"/>
          </p:cNvCxnSpPr>
          <p:nvPr/>
        </p:nvCxnSpPr>
        <p:spPr>
          <a:xfrm>
            <a:off x="5299935" y="3663096"/>
            <a:ext cx="1270" cy="26606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stCxn id="189" idx="0"/>
          </p:cNvCxnSpPr>
          <p:nvPr/>
        </p:nvCxnSpPr>
        <p:spPr>
          <a:xfrm flipH="1">
            <a:off x="5578700" y="5368706"/>
            <a:ext cx="8255" cy="27559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080770" y="414655"/>
            <a:ext cx="8582660" cy="5448066"/>
            <a:chOff x="1788" y="1438"/>
            <a:chExt cx="13516" cy="8303"/>
          </a:xfrm>
        </p:grpSpPr>
        <p:grpSp>
          <p:nvGrpSpPr>
            <p:cNvPr id="10" name="组合 9"/>
            <p:cNvGrpSpPr/>
            <p:nvPr/>
          </p:nvGrpSpPr>
          <p:grpSpPr>
            <a:xfrm>
              <a:off x="8290" y="5543"/>
              <a:ext cx="2739" cy="1449"/>
              <a:chOff x="8290" y="5543"/>
              <a:chExt cx="2739" cy="1449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8290" y="5543"/>
                <a:ext cx="2739" cy="1449"/>
                <a:chOff x="9747" y="6529"/>
                <a:chExt cx="2739" cy="1449"/>
              </a:xfrm>
            </p:grpSpPr>
            <p:cxnSp>
              <p:nvCxnSpPr>
                <p:cNvPr id="163" name="直线箭头连接符 162"/>
                <p:cNvCxnSpPr/>
                <p:nvPr/>
              </p:nvCxnSpPr>
              <p:spPr>
                <a:xfrm>
                  <a:off x="9747" y="7348"/>
                  <a:ext cx="2739" cy="6"/>
                </a:xfrm>
                <a:prstGeom prst="straightConnector1">
                  <a:avLst/>
                </a:prstGeom>
                <a:ln w="19050" cmpd="sng">
                  <a:solidFill>
                    <a:schemeClr val="accent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线箭头连接符 163"/>
                <p:cNvCxnSpPr/>
                <p:nvPr/>
              </p:nvCxnSpPr>
              <p:spPr>
                <a:xfrm flipV="1">
                  <a:off x="10330" y="6541"/>
                  <a:ext cx="0" cy="1389"/>
                </a:xfrm>
                <a:prstGeom prst="straightConnector1">
                  <a:avLst/>
                </a:prstGeom>
                <a:ln w="19050" cmpd="sng">
                  <a:solidFill>
                    <a:schemeClr val="accent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任意形状 165"/>
                <p:cNvSpPr/>
                <p:nvPr/>
              </p:nvSpPr>
              <p:spPr>
                <a:xfrm>
                  <a:off x="9889" y="6826"/>
                  <a:ext cx="2098" cy="1152"/>
                </a:xfrm>
                <a:custGeom>
                  <a:avLst/>
                  <a:gdLst>
                    <a:gd name="connsiteX0" fmla="*/ 0 w 1506935"/>
                    <a:gd name="connsiteY0" fmla="*/ 338788 h 711321"/>
                    <a:gd name="connsiteX1" fmla="*/ 355569 w 1506935"/>
                    <a:gd name="connsiteY1" fmla="*/ 121 h 711321"/>
                    <a:gd name="connsiteX2" fmla="*/ 728070 w 1506935"/>
                    <a:gd name="connsiteY2" fmla="*/ 304921 h 711321"/>
                    <a:gd name="connsiteX3" fmla="*/ 1151366 w 1506935"/>
                    <a:gd name="connsiteY3" fmla="*/ 711321 h 711321"/>
                    <a:gd name="connsiteX4" fmla="*/ 1506935 w 1506935"/>
                    <a:gd name="connsiteY4" fmla="*/ 304921 h 711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6935" h="711321">
                      <a:moveTo>
                        <a:pt x="0" y="338788"/>
                      </a:moveTo>
                      <a:cubicBezTo>
                        <a:pt x="117112" y="172277"/>
                        <a:pt x="234224" y="5766"/>
                        <a:pt x="355569" y="121"/>
                      </a:cubicBezTo>
                      <a:cubicBezTo>
                        <a:pt x="476914" y="-5524"/>
                        <a:pt x="595437" y="186388"/>
                        <a:pt x="728070" y="304921"/>
                      </a:cubicBezTo>
                      <a:cubicBezTo>
                        <a:pt x="860703" y="423454"/>
                        <a:pt x="1021555" y="711321"/>
                        <a:pt x="1151366" y="711321"/>
                      </a:cubicBezTo>
                      <a:cubicBezTo>
                        <a:pt x="1281177" y="711321"/>
                        <a:pt x="1444852" y="369832"/>
                        <a:pt x="1506935" y="304921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68" name="矩形 167"/>
                <p:cNvSpPr/>
                <p:nvPr/>
              </p:nvSpPr>
              <p:spPr>
                <a:xfrm>
                  <a:off x="9747" y="6529"/>
                  <a:ext cx="515" cy="489"/>
                </a:xfrm>
                <a:prstGeom prst="rect">
                  <a:avLst/>
                </a:prstGeom>
              </p:spPr>
              <p:txBody>
                <a:bodyPr wrap="square" lIns="91438" tIns="45719" rIns="91438" bIns="45719">
                  <a:spAutoFit/>
                </a:bodyPr>
                <a:lstStyle/>
                <a:p>
                  <a:pPr algn="just"/>
                  <a:r>
                    <a:rPr lang="en-US" altLang="zh-CN" sz="1500" b="1" kern="100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i</a:t>
                  </a:r>
                  <a:endParaRPr lang="zh-CN" altLang="zh-CN" sz="1500" b="1" kern="1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6" name="文本框 45"/>
              <p:cNvSpPr txBox="1"/>
              <p:nvPr/>
            </p:nvSpPr>
            <p:spPr>
              <a:xfrm>
                <a:off x="8414" y="6310"/>
                <a:ext cx="532" cy="51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600">
                    <a:latin typeface="微软雅黑" panose="020B0503020204020204" charset="-122"/>
                    <a:ea typeface="微软雅黑" panose="020B0503020204020204" charset="-122"/>
                  </a:rPr>
                  <a:t>φ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788" y="1438"/>
              <a:ext cx="13516" cy="8303"/>
              <a:chOff x="1788" y="948"/>
              <a:chExt cx="13516" cy="8303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788" y="2476"/>
                <a:ext cx="13516" cy="6775"/>
                <a:chOff x="2588" y="2476"/>
                <a:chExt cx="12416" cy="6954"/>
              </a:xfrm>
            </p:grpSpPr>
            <p:grpSp>
              <p:nvGrpSpPr>
                <p:cNvPr id="181" name="组合 180"/>
                <p:cNvGrpSpPr/>
                <p:nvPr/>
              </p:nvGrpSpPr>
              <p:grpSpPr>
                <a:xfrm>
                  <a:off x="2588" y="2476"/>
                  <a:ext cx="12416" cy="5031"/>
                  <a:chOff x="2588" y="2476"/>
                  <a:chExt cx="12416" cy="5031"/>
                </a:xfrm>
              </p:grpSpPr>
              <p:grpSp>
                <p:nvGrpSpPr>
                  <p:cNvPr id="18" name="组合 17"/>
                  <p:cNvGrpSpPr/>
                  <p:nvPr/>
                </p:nvGrpSpPr>
                <p:grpSpPr>
                  <a:xfrm>
                    <a:off x="2588" y="2476"/>
                    <a:ext cx="10705" cy="5031"/>
                    <a:chOff x="2521288" y="743588"/>
                    <a:chExt cx="5702331" cy="3194784"/>
                  </a:xfrm>
                </p:grpSpPr>
                <p:cxnSp>
                  <p:nvCxnSpPr>
                    <p:cNvPr id="23" name="直接连接符 22"/>
                    <p:cNvCxnSpPr/>
                    <p:nvPr/>
                  </p:nvCxnSpPr>
                  <p:spPr>
                    <a:xfrm flipV="1">
                      <a:off x="3201285" y="1173713"/>
                      <a:ext cx="5022334" cy="7620"/>
                    </a:xfrm>
                    <a:prstGeom prst="line">
                      <a:avLst/>
                    </a:prstGeom>
                    <a:ln w="28575" cmpd="sng">
                      <a:solidFill>
                        <a:schemeClr val="accent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连接符 23"/>
                    <p:cNvCxnSpPr/>
                    <p:nvPr/>
                  </p:nvCxnSpPr>
                  <p:spPr>
                    <a:xfrm>
                      <a:off x="4117028" y="1185110"/>
                      <a:ext cx="0" cy="1119471"/>
                    </a:xfrm>
                    <a:prstGeom prst="line">
                      <a:avLst/>
                    </a:prstGeom>
                    <a:ln w="28575" cmpd="sng">
                      <a:solidFill>
                        <a:schemeClr val="accent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直接连接符 26"/>
                    <p:cNvCxnSpPr/>
                    <p:nvPr/>
                  </p:nvCxnSpPr>
                  <p:spPr>
                    <a:xfrm flipH="1">
                      <a:off x="3980631" y="2304648"/>
                      <a:ext cx="136372" cy="237490"/>
                    </a:xfrm>
                    <a:prstGeom prst="line">
                      <a:avLst/>
                    </a:prstGeom>
                    <a:ln w="28575" cmpd="sng">
                      <a:solidFill>
                        <a:schemeClr val="accent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3" name="图片 2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rgbClr val="1C2330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-40000" contrast="-40000"/>
                              </a14:imgEffect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21288" y="743588"/>
                      <a:ext cx="766561" cy="901700"/>
                    </a:xfrm>
                    <a:prstGeom prst="rect">
                      <a:avLst/>
                    </a:prstGeom>
                    <a:ln w="28575" cmpd="sng">
                      <a:noFill/>
                      <a:prstDash val="solid"/>
                    </a:ln>
                  </p:spPr>
                </p:pic>
                <p:cxnSp>
                  <p:nvCxnSpPr>
                    <p:cNvPr id="4" name="直接连接符 3"/>
                    <p:cNvCxnSpPr/>
                    <p:nvPr/>
                  </p:nvCxnSpPr>
                  <p:spPr>
                    <a:xfrm flipV="1">
                      <a:off x="7247799" y="1525185"/>
                      <a:ext cx="11186" cy="2413187"/>
                    </a:xfrm>
                    <a:prstGeom prst="line">
                      <a:avLst/>
                    </a:prstGeom>
                    <a:ln w="28575" cmpd="sng">
                      <a:solidFill>
                        <a:schemeClr val="accent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" name="图片 4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duotone>
                        <a:prstClr val="black"/>
                        <a:srgbClr val="F3EFE6">
                          <a:tint val="45000"/>
                          <a:satMod val="400000"/>
                        </a:srgb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7023228" y="924611"/>
                      <a:ext cx="471276" cy="613306"/>
                    </a:xfrm>
                    <a:prstGeom prst="rect">
                      <a:avLst/>
                    </a:prstGeom>
                    <a:ln w="28575" cmpd="sng">
                      <a:solidFill>
                        <a:schemeClr val="accent1"/>
                      </a:solidFill>
                      <a:prstDash val="solid"/>
                    </a:ln>
                  </p:spPr>
                </p:pic>
              </p:grpSp>
              <p:pic>
                <p:nvPicPr>
                  <p:cNvPr id="176" name="图片 175" descr="C:/Users/dell/AppData/Local/Temp/kaimatting_20190912163743/output_20190912163751..pngoutput_20190912163751."/>
                  <p:cNvPicPr>
                    <a:picLocks noChangeAspect="1"/>
                  </p:cNvPicPr>
                  <p:nvPr/>
                </p:nvPicPr>
                <p:blipFill>
                  <a:blip r:embed="rId6">
                    <a:biLevel thresh="50000"/>
                  </a:blip>
                  <a:stretch>
                    <a:fillRect/>
                  </a:stretch>
                </p:blipFill>
                <p:spPr>
                  <a:xfrm>
                    <a:off x="13461" y="2626"/>
                    <a:ext cx="1543" cy="1055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9" name="直接连接符 18"/>
                <p:cNvCxnSpPr/>
                <p:nvPr/>
              </p:nvCxnSpPr>
              <p:spPr>
                <a:xfrm flipV="1">
                  <a:off x="8555" y="7483"/>
                  <a:ext cx="2889" cy="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箭头连接符 168"/>
                <p:cNvCxnSpPr/>
                <p:nvPr/>
              </p:nvCxnSpPr>
              <p:spPr>
                <a:xfrm>
                  <a:off x="5572" y="5272"/>
                  <a:ext cx="37" cy="1550"/>
                </a:xfrm>
                <a:prstGeom prst="straightConnector1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" name="图片 6" descr="SVG-10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27" y="6450"/>
                  <a:ext cx="4623" cy="2980"/>
                </a:xfrm>
                <a:prstGeom prst="rect">
                  <a:avLst/>
                </a:prstGeom>
              </p:spPr>
            </p:pic>
          </p:grpSp>
          <p:grpSp>
            <p:nvGrpSpPr>
              <p:cNvPr id="52" name="组合 51"/>
              <p:cNvGrpSpPr/>
              <p:nvPr/>
            </p:nvGrpSpPr>
            <p:grpSpPr>
              <a:xfrm>
                <a:off x="4291" y="948"/>
                <a:ext cx="3384" cy="1826"/>
                <a:chOff x="4427" y="1287"/>
                <a:chExt cx="3384" cy="1826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5008" y="1510"/>
                  <a:ext cx="2317" cy="1603"/>
                  <a:chOff x="5676" y="6608"/>
                  <a:chExt cx="2098" cy="1613"/>
                </a:xfrm>
              </p:grpSpPr>
              <p:sp>
                <p:nvSpPr>
                  <p:cNvPr id="33" name="任意形状 17"/>
                  <p:cNvSpPr/>
                  <p:nvPr/>
                </p:nvSpPr>
                <p:spPr>
                  <a:xfrm>
                    <a:off x="5676" y="6608"/>
                    <a:ext cx="2098" cy="1613"/>
                  </a:xfrm>
                  <a:custGeom>
                    <a:avLst/>
                    <a:gdLst>
                      <a:gd name="connsiteX0" fmla="*/ 0 w 1506935"/>
                      <a:gd name="connsiteY0" fmla="*/ 338788 h 711321"/>
                      <a:gd name="connsiteX1" fmla="*/ 355569 w 1506935"/>
                      <a:gd name="connsiteY1" fmla="*/ 121 h 711321"/>
                      <a:gd name="connsiteX2" fmla="*/ 728070 w 1506935"/>
                      <a:gd name="connsiteY2" fmla="*/ 304921 h 711321"/>
                      <a:gd name="connsiteX3" fmla="*/ 1151366 w 1506935"/>
                      <a:gd name="connsiteY3" fmla="*/ 711321 h 711321"/>
                      <a:gd name="connsiteX4" fmla="*/ 1506935 w 1506935"/>
                      <a:gd name="connsiteY4" fmla="*/ 304921 h 711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6935" h="711321">
                        <a:moveTo>
                          <a:pt x="0" y="338788"/>
                        </a:moveTo>
                        <a:cubicBezTo>
                          <a:pt x="117112" y="172277"/>
                          <a:pt x="234224" y="5766"/>
                          <a:pt x="355569" y="121"/>
                        </a:cubicBezTo>
                        <a:cubicBezTo>
                          <a:pt x="476914" y="-5524"/>
                          <a:pt x="595437" y="186388"/>
                          <a:pt x="728070" y="304921"/>
                        </a:cubicBezTo>
                        <a:cubicBezTo>
                          <a:pt x="860703" y="423454"/>
                          <a:pt x="1021555" y="711321"/>
                          <a:pt x="1151366" y="711321"/>
                        </a:cubicBezTo>
                        <a:cubicBezTo>
                          <a:pt x="1281177" y="711321"/>
                          <a:pt x="1444852" y="369832"/>
                          <a:pt x="1506935" y="304921"/>
                        </a:cubicBezTo>
                      </a:path>
                    </a:pathLst>
                  </a:custGeom>
                  <a:ln w="19050" cmpd="sng">
                    <a:solidFill>
                      <a:srgbClr val="002060"/>
                    </a:solidFill>
                    <a:prstDash val="soli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cs typeface="Cambria" panose="02040503050406030204" charset="0"/>
                    </a:endParaRPr>
                  </a:p>
                </p:txBody>
              </p:sp>
              <p:sp>
                <p:nvSpPr>
                  <p:cNvPr id="37" name="任意形状 156"/>
                  <p:cNvSpPr/>
                  <p:nvPr/>
                </p:nvSpPr>
                <p:spPr>
                  <a:xfrm>
                    <a:off x="5706" y="6819"/>
                    <a:ext cx="2038" cy="1108"/>
                  </a:xfrm>
                  <a:custGeom>
                    <a:avLst/>
                    <a:gdLst>
                      <a:gd name="connsiteX0" fmla="*/ 0 w 1506935"/>
                      <a:gd name="connsiteY0" fmla="*/ 338788 h 711321"/>
                      <a:gd name="connsiteX1" fmla="*/ 355569 w 1506935"/>
                      <a:gd name="connsiteY1" fmla="*/ 121 h 711321"/>
                      <a:gd name="connsiteX2" fmla="*/ 728070 w 1506935"/>
                      <a:gd name="connsiteY2" fmla="*/ 304921 h 711321"/>
                      <a:gd name="connsiteX3" fmla="*/ 1151366 w 1506935"/>
                      <a:gd name="connsiteY3" fmla="*/ 711321 h 711321"/>
                      <a:gd name="connsiteX4" fmla="*/ 1506935 w 1506935"/>
                      <a:gd name="connsiteY4" fmla="*/ 304921 h 711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6935" h="711321">
                        <a:moveTo>
                          <a:pt x="0" y="338788"/>
                        </a:moveTo>
                        <a:cubicBezTo>
                          <a:pt x="117112" y="172277"/>
                          <a:pt x="234224" y="5766"/>
                          <a:pt x="355569" y="121"/>
                        </a:cubicBezTo>
                        <a:cubicBezTo>
                          <a:pt x="476914" y="-5524"/>
                          <a:pt x="595437" y="186388"/>
                          <a:pt x="728070" y="304921"/>
                        </a:cubicBezTo>
                        <a:cubicBezTo>
                          <a:pt x="860703" y="423454"/>
                          <a:pt x="1021555" y="711321"/>
                          <a:pt x="1151366" y="711321"/>
                        </a:cubicBezTo>
                        <a:cubicBezTo>
                          <a:pt x="1281177" y="711321"/>
                          <a:pt x="1444852" y="369832"/>
                          <a:pt x="1506935" y="304921"/>
                        </a:cubicBezTo>
                      </a:path>
                    </a:pathLst>
                  </a:custGeom>
                  <a:ln w="190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cs typeface="Cambria" panose="02040503050406030204" charset="0"/>
                    </a:endParaRPr>
                  </a:p>
                </p:txBody>
              </p:sp>
            </p:grpSp>
            <p:sp>
              <p:nvSpPr>
                <p:cNvPr id="43" name="矩形 42"/>
                <p:cNvSpPr/>
                <p:nvPr/>
              </p:nvSpPr>
              <p:spPr>
                <a:xfrm flipH="1">
                  <a:off x="5829" y="1291"/>
                  <a:ext cx="539" cy="489"/>
                </a:xfrm>
                <a:prstGeom prst="rect">
                  <a:avLst/>
                </a:prstGeom>
              </p:spPr>
              <p:txBody>
                <a:bodyPr wrap="square" lIns="91438" tIns="45719" rIns="91438" bIns="45719">
                  <a:spAutoFit/>
                </a:bodyPr>
                <a:lstStyle/>
                <a:p>
                  <a:pPr algn="just"/>
                  <a:r>
                    <a:rPr lang="en-US" altLang="zh-CN" sz="1500" kern="10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6419" y="1735"/>
                  <a:ext cx="371" cy="56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just"/>
                  <a:r>
                    <a:rPr lang="en-US" altLang="zh-CN" kern="100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  <a:sym typeface="+mn-ea"/>
                    </a:rPr>
                    <a:t>i</a:t>
                  </a:r>
                  <a:endParaRPr lang="zh-CN" altLang="en-US"/>
                </a:p>
              </p:txBody>
            </p:sp>
            <p:cxnSp>
              <p:nvCxnSpPr>
                <p:cNvPr id="47" name="直线箭头连接符 162"/>
                <p:cNvCxnSpPr/>
                <p:nvPr/>
              </p:nvCxnSpPr>
              <p:spPr>
                <a:xfrm flipV="1">
                  <a:off x="4427" y="2227"/>
                  <a:ext cx="3384" cy="54"/>
                </a:xfrm>
                <a:prstGeom prst="straightConnector1">
                  <a:avLst/>
                </a:prstGeom>
                <a:ln w="19050" cmpd="sng">
                  <a:solidFill>
                    <a:schemeClr val="accent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线箭头连接符 163"/>
                <p:cNvCxnSpPr/>
                <p:nvPr/>
              </p:nvCxnSpPr>
              <p:spPr>
                <a:xfrm flipV="1">
                  <a:off x="5010" y="1287"/>
                  <a:ext cx="1" cy="1577"/>
                </a:xfrm>
                <a:prstGeom prst="straightConnector1">
                  <a:avLst/>
                </a:prstGeom>
                <a:ln w="19050" cmpd="sng">
                  <a:solidFill>
                    <a:schemeClr val="accent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组合 57"/>
              <p:cNvGrpSpPr/>
              <p:nvPr/>
            </p:nvGrpSpPr>
            <p:grpSpPr>
              <a:xfrm>
                <a:off x="7967" y="7592"/>
                <a:ext cx="3377" cy="1572"/>
                <a:chOff x="9327" y="8087"/>
                <a:chExt cx="3377" cy="1572"/>
              </a:xfrm>
            </p:grpSpPr>
            <p:sp>
              <p:nvSpPr>
                <p:cNvPr id="54" name="文本框 53"/>
                <p:cNvSpPr txBox="1"/>
                <p:nvPr/>
              </p:nvSpPr>
              <p:spPr>
                <a:xfrm flipH="1">
                  <a:off x="11110" y="8087"/>
                  <a:ext cx="650" cy="56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just"/>
                  <a:r>
                    <a:rPr lang="en-US" altLang="zh-CN" b="1" kern="100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  <a:sym typeface="+mn-ea"/>
                    </a:rPr>
                    <a:t>i</a:t>
                  </a:r>
                </a:p>
              </p:txBody>
            </p:sp>
            <p:grpSp>
              <p:nvGrpSpPr>
                <p:cNvPr id="57" name="组合 56"/>
                <p:cNvGrpSpPr/>
                <p:nvPr/>
              </p:nvGrpSpPr>
              <p:grpSpPr>
                <a:xfrm>
                  <a:off x="9327" y="8161"/>
                  <a:ext cx="3377" cy="1498"/>
                  <a:chOff x="9327" y="8181"/>
                  <a:chExt cx="3377" cy="1498"/>
                </a:xfrm>
              </p:grpSpPr>
              <p:cxnSp>
                <p:nvCxnSpPr>
                  <p:cNvPr id="187" name="直线箭头连接符 186"/>
                  <p:cNvCxnSpPr/>
                  <p:nvPr/>
                </p:nvCxnSpPr>
                <p:spPr>
                  <a:xfrm flipV="1">
                    <a:off x="9327" y="8947"/>
                    <a:ext cx="3377" cy="41"/>
                  </a:xfrm>
                  <a:prstGeom prst="straightConnector1">
                    <a:avLst/>
                  </a:prstGeom>
                  <a:ln w="19050" cmpd="sng">
                    <a:solidFill>
                      <a:schemeClr val="accent1">
                        <a:shade val="50000"/>
                      </a:schemeClr>
                    </a:solidFill>
                    <a:prstDash val="solid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直线箭头连接符 187"/>
                  <p:cNvCxnSpPr/>
                  <p:nvPr/>
                </p:nvCxnSpPr>
                <p:spPr>
                  <a:xfrm flipV="1">
                    <a:off x="9930" y="8181"/>
                    <a:ext cx="0" cy="1389"/>
                  </a:xfrm>
                  <a:prstGeom prst="straightConnector1">
                    <a:avLst/>
                  </a:prstGeom>
                  <a:ln w="19050" cmpd="sng">
                    <a:solidFill>
                      <a:schemeClr val="accent1">
                        <a:shade val="50000"/>
                      </a:schemeClr>
                    </a:solidFill>
                    <a:prstDash val="solid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9" name="任意形状 188"/>
                  <p:cNvSpPr/>
                  <p:nvPr/>
                </p:nvSpPr>
                <p:spPr>
                  <a:xfrm>
                    <a:off x="10244" y="8408"/>
                    <a:ext cx="1938" cy="1271"/>
                  </a:xfrm>
                  <a:custGeom>
                    <a:avLst/>
                    <a:gdLst>
                      <a:gd name="connsiteX0" fmla="*/ 0 w 1506935"/>
                      <a:gd name="connsiteY0" fmla="*/ 338788 h 711321"/>
                      <a:gd name="connsiteX1" fmla="*/ 355569 w 1506935"/>
                      <a:gd name="connsiteY1" fmla="*/ 121 h 711321"/>
                      <a:gd name="connsiteX2" fmla="*/ 728070 w 1506935"/>
                      <a:gd name="connsiteY2" fmla="*/ 304921 h 711321"/>
                      <a:gd name="connsiteX3" fmla="*/ 1151366 w 1506935"/>
                      <a:gd name="connsiteY3" fmla="*/ 711321 h 711321"/>
                      <a:gd name="connsiteX4" fmla="*/ 1506935 w 1506935"/>
                      <a:gd name="connsiteY4" fmla="*/ 304921 h 711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6935" h="711321">
                        <a:moveTo>
                          <a:pt x="0" y="338788"/>
                        </a:moveTo>
                        <a:cubicBezTo>
                          <a:pt x="117112" y="172277"/>
                          <a:pt x="234224" y="5766"/>
                          <a:pt x="355569" y="121"/>
                        </a:cubicBezTo>
                        <a:cubicBezTo>
                          <a:pt x="476914" y="-5524"/>
                          <a:pt x="595437" y="186388"/>
                          <a:pt x="728070" y="304921"/>
                        </a:cubicBezTo>
                        <a:cubicBezTo>
                          <a:pt x="860703" y="423454"/>
                          <a:pt x="1021555" y="711321"/>
                          <a:pt x="1151366" y="711321"/>
                        </a:cubicBezTo>
                        <a:cubicBezTo>
                          <a:pt x="1281177" y="711321"/>
                          <a:pt x="1444852" y="369832"/>
                          <a:pt x="1506935" y="304921"/>
                        </a:cubicBezTo>
                      </a:path>
                    </a:pathLst>
                  </a:custGeom>
                  <a:ln w="19050" cmpd="sng">
                    <a:solidFill>
                      <a:srgbClr val="FF0000"/>
                    </a:solidFill>
                    <a:prstDash val="soli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56" name="文本框 55"/>
                  <p:cNvSpPr txBox="1"/>
                  <p:nvPr/>
                </p:nvSpPr>
                <p:spPr>
                  <a:xfrm>
                    <a:off x="9819" y="8984"/>
                    <a:ext cx="532" cy="51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r>
                      <a:rPr lang="zh-CN" altLang="en-US" sz="1600">
                        <a:latin typeface="微软雅黑" panose="020B0503020204020204" charset="-122"/>
                        <a:ea typeface="微软雅黑" panose="020B0503020204020204" charset="-122"/>
                      </a:rPr>
                      <a:t>φ</a:t>
                    </a:r>
                  </a:p>
                </p:txBody>
              </p:sp>
            </p:grpSp>
          </p:grpSp>
          <p:grpSp>
            <p:nvGrpSpPr>
              <p:cNvPr id="87" name="组合 86"/>
              <p:cNvGrpSpPr/>
              <p:nvPr/>
            </p:nvGrpSpPr>
            <p:grpSpPr>
              <a:xfrm>
                <a:off x="12884" y="4815"/>
                <a:ext cx="2327" cy="1200"/>
                <a:chOff x="5404" y="6928"/>
                <a:chExt cx="2327" cy="1200"/>
              </a:xfrm>
            </p:grpSpPr>
            <p:sp>
              <p:nvSpPr>
                <p:cNvPr id="88" name="矩形 87"/>
                <p:cNvSpPr/>
                <p:nvPr/>
              </p:nvSpPr>
              <p:spPr>
                <a:xfrm>
                  <a:off x="7370" y="6928"/>
                  <a:ext cx="361" cy="489"/>
                </a:xfrm>
                <a:prstGeom prst="rect">
                  <a:avLst/>
                </a:prstGeom>
              </p:spPr>
              <p:txBody>
                <a:bodyPr wrap="square" lIns="91438" tIns="45719" rIns="91438" bIns="45719">
                  <a:spAutoFit/>
                </a:bodyPr>
                <a:lstStyle/>
                <a:p>
                  <a:pPr algn="just"/>
                  <a:endParaRPr lang="en-US" altLang="zh-CN" sz="1500" kern="100" dirty="0">
                    <a:solidFill>
                      <a:srgbClr val="00206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9" name="组合 88"/>
                <p:cNvGrpSpPr/>
                <p:nvPr/>
              </p:nvGrpSpPr>
              <p:grpSpPr>
                <a:xfrm>
                  <a:off x="5404" y="7614"/>
                  <a:ext cx="452" cy="514"/>
                  <a:chOff x="5451" y="8301"/>
                  <a:chExt cx="598" cy="771"/>
                </a:xfrm>
              </p:grpSpPr>
              <p:cxnSp>
                <p:nvCxnSpPr>
                  <p:cNvPr id="97" name="直接连接符 96"/>
                  <p:cNvCxnSpPr/>
                  <p:nvPr/>
                </p:nvCxnSpPr>
                <p:spPr>
                  <a:xfrm flipH="1">
                    <a:off x="6027" y="8469"/>
                    <a:ext cx="22" cy="504"/>
                  </a:xfrm>
                  <a:prstGeom prst="line">
                    <a:avLst/>
                  </a:prstGeom>
                  <a:ln w="12700" cmpd="sng">
                    <a:solidFill>
                      <a:schemeClr val="accent1">
                        <a:shade val="50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" name="文本框 97"/>
                  <p:cNvSpPr txBox="1"/>
                  <p:nvPr/>
                </p:nvSpPr>
                <p:spPr>
                  <a:xfrm>
                    <a:off x="5451" y="8301"/>
                    <a:ext cx="578" cy="77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r>
                      <a:rPr lang="zh-CN" altLang="en-US" sz="1600">
                        <a:latin typeface="Cambria" panose="02040503050406030204" charset="0"/>
                        <a:ea typeface="微软雅黑" panose="020B0503020204020204" charset="-122"/>
                        <a:cs typeface="Cambria" panose="02040503050406030204" charset="0"/>
                      </a:rPr>
                      <a:t>φ</a:t>
                    </a:r>
                  </a:p>
                </p:txBody>
              </p:sp>
            </p:grpSp>
          </p:grpSp>
        </p:grpSp>
        <p:sp>
          <p:nvSpPr>
            <p:cNvPr id="8" name="文本框 7"/>
            <p:cNvSpPr txBox="1"/>
            <p:nvPr/>
          </p:nvSpPr>
          <p:spPr>
            <a:xfrm>
              <a:off x="4627" y="2991"/>
              <a:ext cx="3262" cy="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/>
                <a:t>Grid current</a:t>
              </a:r>
              <a:r>
                <a:rPr lang="en-US" altLang="zh-CN"/>
                <a:t> </a:t>
              </a: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61" y="3324132"/>
            <a:ext cx="2397522" cy="1331957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10064115" y="3324860"/>
            <a:ext cx="2229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Load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is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 err="1">
                <a:latin typeface="Cambria" panose="02040503050406030204" charset="0"/>
                <a:cs typeface="Cambria" panose="02040503050406030204" charset="0"/>
              </a:rPr>
              <a:t>inductive</a:t>
            </a:r>
            <a:endParaRPr lang="zh-CN" altLang="en-US" sz="1200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0056495" y="5011420"/>
            <a:ext cx="2089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Load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is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 err="1">
                <a:latin typeface="Cambria" panose="02040503050406030204" charset="0"/>
                <a:cs typeface="Cambria" panose="02040503050406030204" charset="0"/>
              </a:rPr>
              <a:t>Capacitive</a:t>
            </a:r>
            <a:endParaRPr lang="zh-CN" altLang="en-US" sz="1200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4910455" y="2792730"/>
            <a:ext cx="17329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SVG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Output</a:t>
            </a:r>
            <a:endParaRPr lang="zh-CN" altLang="en-US" sz="1200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89" y="2807939"/>
            <a:ext cx="2989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Power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Factor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at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grid</a:t>
            </a:r>
            <a:r>
              <a:rPr lang="zh-CN" altLang="en-US" sz="14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1400" dirty="0">
                <a:latin typeface="Cambria" panose="02040503050406030204" charset="0"/>
                <a:cs typeface="Cambria" panose="02040503050406030204" charset="0"/>
              </a:rPr>
              <a:t>incoming</a:t>
            </a:r>
            <a:endParaRPr lang="zh-CN" altLang="en-US" sz="1200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909050" y="4765675"/>
            <a:ext cx="229235" cy="3206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altLang="zh-CN" sz="1500" kern="1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9" name="任意形状 17"/>
          <p:cNvSpPr/>
          <p:nvPr/>
        </p:nvSpPr>
        <p:spPr>
          <a:xfrm>
            <a:off x="8380095" y="4699635"/>
            <a:ext cx="1142365" cy="1016000"/>
          </a:xfrm>
          <a:custGeom>
            <a:avLst/>
            <a:gdLst>
              <a:gd name="connsiteX0" fmla="*/ 0 w 1506935"/>
              <a:gd name="connsiteY0" fmla="*/ 338788 h 711321"/>
              <a:gd name="connsiteX1" fmla="*/ 355569 w 1506935"/>
              <a:gd name="connsiteY1" fmla="*/ 121 h 711321"/>
              <a:gd name="connsiteX2" fmla="*/ 728070 w 1506935"/>
              <a:gd name="connsiteY2" fmla="*/ 304921 h 711321"/>
              <a:gd name="connsiteX3" fmla="*/ 1151366 w 1506935"/>
              <a:gd name="connsiteY3" fmla="*/ 711321 h 711321"/>
              <a:gd name="connsiteX4" fmla="*/ 1506935 w 1506935"/>
              <a:gd name="connsiteY4" fmla="*/ 304921 h 7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935" h="711321">
                <a:moveTo>
                  <a:pt x="0" y="338788"/>
                </a:moveTo>
                <a:cubicBezTo>
                  <a:pt x="117112" y="172277"/>
                  <a:pt x="234224" y="5766"/>
                  <a:pt x="355569" y="121"/>
                </a:cubicBezTo>
                <a:cubicBezTo>
                  <a:pt x="476914" y="-5524"/>
                  <a:pt x="595437" y="186388"/>
                  <a:pt x="728070" y="304921"/>
                </a:cubicBezTo>
                <a:cubicBezTo>
                  <a:pt x="860703" y="423454"/>
                  <a:pt x="1021555" y="711321"/>
                  <a:pt x="1151366" y="711321"/>
                </a:cubicBezTo>
                <a:cubicBezTo>
                  <a:pt x="1281177" y="711321"/>
                  <a:pt x="1444852" y="369832"/>
                  <a:pt x="1506935" y="304921"/>
                </a:cubicBezTo>
              </a:path>
            </a:pathLst>
          </a:custGeom>
          <a:ln w="19050" cmpd="sng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Cambria" panose="02040503050406030204" charset="0"/>
            </a:endParaRPr>
          </a:p>
        </p:txBody>
      </p:sp>
      <p:sp>
        <p:nvSpPr>
          <p:cNvPr id="50" name="任意形状 156"/>
          <p:cNvSpPr/>
          <p:nvPr/>
        </p:nvSpPr>
        <p:spPr>
          <a:xfrm>
            <a:off x="8111460" y="4854603"/>
            <a:ext cx="1073443" cy="697978"/>
          </a:xfrm>
          <a:custGeom>
            <a:avLst/>
            <a:gdLst>
              <a:gd name="connsiteX0" fmla="*/ 0 w 1506935"/>
              <a:gd name="connsiteY0" fmla="*/ 338788 h 711321"/>
              <a:gd name="connsiteX1" fmla="*/ 355569 w 1506935"/>
              <a:gd name="connsiteY1" fmla="*/ 121 h 711321"/>
              <a:gd name="connsiteX2" fmla="*/ 728070 w 1506935"/>
              <a:gd name="connsiteY2" fmla="*/ 304921 h 711321"/>
              <a:gd name="connsiteX3" fmla="*/ 1151366 w 1506935"/>
              <a:gd name="connsiteY3" fmla="*/ 711321 h 711321"/>
              <a:gd name="connsiteX4" fmla="*/ 1506935 w 1506935"/>
              <a:gd name="connsiteY4" fmla="*/ 304921 h 7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935" h="711321">
                <a:moveTo>
                  <a:pt x="0" y="338788"/>
                </a:moveTo>
                <a:cubicBezTo>
                  <a:pt x="117112" y="172277"/>
                  <a:pt x="234224" y="5766"/>
                  <a:pt x="355569" y="121"/>
                </a:cubicBezTo>
                <a:cubicBezTo>
                  <a:pt x="476914" y="-5524"/>
                  <a:pt x="595437" y="186388"/>
                  <a:pt x="728070" y="304921"/>
                </a:cubicBezTo>
                <a:cubicBezTo>
                  <a:pt x="860703" y="423454"/>
                  <a:pt x="1021555" y="711321"/>
                  <a:pt x="1151366" y="711321"/>
                </a:cubicBezTo>
                <a:cubicBezTo>
                  <a:pt x="1281177" y="711321"/>
                  <a:pt x="1444852" y="369832"/>
                  <a:pt x="1506935" y="304921"/>
                </a:cubicBezTo>
              </a:path>
            </a:pathLst>
          </a:cu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Cambria" panose="02040503050406030204" charset="0"/>
            </a:endParaRPr>
          </a:p>
        </p:txBody>
      </p:sp>
      <p:cxnSp>
        <p:nvCxnSpPr>
          <p:cNvPr id="51" name="直线箭头连接符 6"/>
          <p:cNvCxnSpPr/>
          <p:nvPr/>
        </p:nvCxnSpPr>
        <p:spPr>
          <a:xfrm flipV="1">
            <a:off x="7934960" y="5135245"/>
            <a:ext cx="1955800" cy="25400"/>
          </a:xfrm>
          <a:prstGeom prst="straightConnector1">
            <a:avLst/>
          </a:prstGeom>
          <a:ln w="15875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8116814" y="5162864"/>
            <a:ext cx="277546" cy="337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φ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8295640" y="4528820"/>
            <a:ext cx="2355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altLang="zh-CN" kern="100" dirty="0" err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i</a:t>
            </a:r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8165465" y="5763895"/>
            <a:ext cx="2071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Leading current </a:t>
            </a:r>
          </a:p>
        </p:txBody>
      </p:sp>
      <p:sp>
        <p:nvSpPr>
          <p:cNvPr id="64" name="任意形状 17"/>
          <p:cNvSpPr/>
          <p:nvPr/>
        </p:nvSpPr>
        <p:spPr>
          <a:xfrm>
            <a:off x="8158107" y="3000083"/>
            <a:ext cx="1226845" cy="1035342"/>
          </a:xfrm>
          <a:custGeom>
            <a:avLst/>
            <a:gdLst>
              <a:gd name="connsiteX0" fmla="*/ 0 w 1506935"/>
              <a:gd name="connsiteY0" fmla="*/ 338788 h 711321"/>
              <a:gd name="connsiteX1" fmla="*/ 355569 w 1506935"/>
              <a:gd name="connsiteY1" fmla="*/ 121 h 711321"/>
              <a:gd name="connsiteX2" fmla="*/ 728070 w 1506935"/>
              <a:gd name="connsiteY2" fmla="*/ 304921 h 711321"/>
              <a:gd name="connsiteX3" fmla="*/ 1151366 w 1506935"/>
              <a:gd name="connsiteY3" fmla="*/ 711321 h 711321"/>
              <a:gd name="connsiteX4" fmla="*/ 1506935 w 1506935"/>
              <a:gd name="connsiteY4" fmla="*/ 304921 h 7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935" h="711321">
                <a:moveTo>
                  <a:pt x="0" y="338788"/>
                </a:moveTo>
                <a:cubicBezTo>
                  <a:pt x="117112" y="172277"/>
                  <a:pt x="234224" y="5766"/>
                  <a:pt x="355569" y="121"/>
                </a:cubicBezTo>
                <a:cubicBezTo>
                  <a:pt x="476914" y="-5524"/>
                  <a:pt x="595437" y="186388"/>
                  <a:pt x="728070" y="304921"/>
                </a:cubicBezTo>
                <a:cubicBezTo>
                  <a:pt x="860703" y="423454"/>
                  <a:pt x="1021555" y="711321"/>
                  <a:pt x="1151366" y="711321"/>
                </a:cubicBezTo>
                <a:cubicBezTo>
                  <a:pt x="1281177" y="711321"/>
                  <a:pt x="1444852" y="369832"/>
                  <a:pt x="1506935" y="304921"/>
                </a:cubicBezTo>
              </a:path>
            </a:pathLst>
          </a:custGeom>
          <a:ln w="19050" cmpd="sng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Cambria" panose="02040503050406030204" charset="0"/>
            </a:endParaRPr>
          </a:p>
        </p:txBody>
      </p:sp>
      <p:sp>
        <p:nvSpPr>
          <p:cNvPr id="65" name="任意形状 156"/>
          <p:cNvSpPr/>
          <p:nvPr/>
        </p:nvSpPr>
        <p:spPr>
          <a:xfrm>
            <a:off x="8383828" y="3148218"/>
            <a:ext cx="1191759" cy="711196"/>
          </a:xfrm>
          <a:custGeom>
            <a:avLst/>
            <a:gdLst>
              <a:gd name="connsiteX0" fmla="*/ 0 w 1506935"/>
              <a:gd name="connsiteY0" fmla="*/ 338788 h 711321"/>
              <a:gd name="connsiteX1" fmla="*/ 355569 w 1506935"/>
              <a:gd name="connsiteY1" fmla="*/ 121 h 711321"/>
              <a:gd name="connsiteX2" fmla="*/ 728070 w 1506935"/>
              <a:gd name="connsiteY2" fmla="*/ 304921 h 711321"/>
              <a:gd name="connsiteX3" fmla="*/ 1151366 w 1506935"/>
              <a:gd name="connsiteY3" fmla="*/ 711321 h 711321"/>
              <a:gd name="connsiteX4" fmla="*/ 1506935 w 1506935"/>
              <a:gd name="connsiteY4" fmla="*/ 304921 h 7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6935" h="711321">
                <a:moveTo>
                  <a:pt x="0" y="338788"/>
                </a:moveTo>
                <a:cubicBezTo>
                  <a:pt x="117112" y="172277"/>
                  <a:pt x="234224" y="5766"/>
                  <a:pt x="355569" y="121"/>
                </a:cubicBezTo>
                <a:cubicBezTo>
                  <a:pt x="476914" y="-5524"/>
                  <a:pt x="595437" y="186388"/>
                  <a:pt x="728070" y="304921"/>
                </a:cubicBezTo>
                <a:cubicBezTo>
                  <a:pt x="860703" y="423454"/>
                  <a:pt x="1021555" y="711321"/>
                  <a:pt x="1151366" y="711321"/>
                </a:cubicBezTo>
                <a:cubicBezTo>
                  <a:pt x="1281177" y="711321"/>
                  <a:pt x="1444852" y="369832"/>
                  <a:pt x="1506935" y="304921"/>
                </a:cubicBezTo>
              </a:path>
            </a:pathLst>
          </a:cu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Cambria" panose="02040503050406030204" charset="0"/>
            </a:endParaRPr>
          </a:p>
        </p:txBody>
      </p:sp>
      <p:cxnSp>
        <p:nvCxnSpPr>
          <p:cNvPr id="66" name="直线箭头连接符 6"/>
          <p:cNvCxnSpPr/>
          <p:nvPr/>
        </p:nvCxnSpPr>
        <p:spPr>
          <a:xfrm flipV="1">
            <a:off x="7998460" y="3453130"/>
            <a:ext cx="1964055" cy="5715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线箭头连接符 146"/>
          <p:cNvCxnSpPr/>
          <p:nvPr/>
        </p:nvCxnSpPr>
        <p:spPr>
          <a:xfrm flipV="1">
            <a:off x="8168373" y="2813050"/>
            <a:ext cx="0" cy="1034598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8513445" y="2743200"/>
            <a:ext cx="229235" cy="3206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altLang="zh-CN" sz="1500" b="1" kern="1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9003665" y="3025775"/>
            <a:ext cx="2355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altLang="zh-CN" kern="100" dirty="0" err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i</a:t>
            </a:r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7997825" y="4121785"/>
            <a:ext cx="17862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Lagging current </a:t>
            </a:r>
          </a:p>
        </p:txBody>
      </p:sp>
      <p:cxnSp>
        <p:nvCxnSpPr>
          <p:cNvPr id="71" name="直线箭头连接符 146"/>
          <p:cNvCxnSpPr/>
          <p:nvPr/>
        </p:nvCxnSpPr>
        <p:spPr>
          <a:xfrm flipV="1">
            <a:off x="8117573" y="4692650"/>
            <a:ext cx="0" cy="1034598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8389620" y="5200015"/>
            <a:ext cx="1270" cy="26606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圆角矩形标注 73"/>
          <p:cNvSpPr/>
          <p:nvPr/>
        </p:nvSpPr>
        <p:spPr>
          <a:xfrm>
            <a:off x="7830185" y="2411730"/>
            <a:ext cx="317500" cy="28511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1</a:t>
            </a:r>
          </a:p>
        </p:txBody>
      </p:sp>
      <p:sp>
        <p:nvSpPr>
          <p:cNvPr id="75" name="圆角矩形标注 74"/>
          <p:cNvSpPr/>
          <p:nvPr/>
        </p:nvSpPr>
        <p:spPr>
          <a:xfrm>
            <a:off x="120650" y="2488565"/>
            <a:ext cx="368300" cy="32321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3</a:t>
            </a:r>
          </a:p>
        </p:txBody>
      </p:sp>
      <p:sp>
        <p:nvSpPr>
          <p:cNvPr id="77" name="圆角矩形标注 76"/>
          <p:cNvSpPr/>
          <p:nvPr/>
        </p:nvSpPr>
        <p:spPr>
          <a:xfrm>
            <a:off x="4896485" y="2602230"/>
            <a:ext cx="317500" cy="29781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2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115" y="6023610"/>
            <a:ext cx="57048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</a:rPr>
              <a:t>SVG </a:t>
            </a:r>
            <a:r>
              <a:rPr lang="en-US" altLang="zh-CN" sz="1400">
                <a:solidFill>
                  <a:schemeClr val="bg1"/>
                </a:solidFill>
              </a:rPr>
              <a:t>works as</a:t>
            </a:r>
            <a:r>
              <a:rPr lang="zh-CN" altLang="en-US" sz="1400">
                <a:solidFill>
                  <a:schemeClr val="bg1"/>
                </a:solidFill>
              </a:rPr>
              <a:t> a dynamic reactive power source. </a:t>
            </a:r>
          </a:p>
          <a:p>
            <a:r>
              <a:rPr lang="zh-CN" altLang="en-US" sz="1400">
                <a:solidFill>
                  <a:schemeClr val="bg1"/>
                </a:solidFill>
              </a:rPr>
              <a:t>According to the </a:t>
            </a:r>
            <a:r>
              <a:rPr lang="en-US" altLang="zh-CN" sz="1400">
                <a:solidFill>
                  <a:schemeClr val="bg1"/>
                </a:solidFill>
              </a:rPr>
              <a:t>gird system</a:t>
            </a:r>
            <a:r>
              <a:rPr lang="zh-CN" altLang="en-US" sz="1400">
                <a:solidFill>
                  <a:schemeClr val="bg1"/>
                </a:solidFill>
              </a:rPr>
              <a:t>, it can provide capacitive reactive power</a:t>
            </a:r>
            <a:r>
              <a:rPr lang="en-US" altLang="zh-CN" sz="1400">
                <a:solidFill>
                  <a:schemeClr val="bg1"/>
                </a:solidFill>
              </a:rPr>
              <a:t>,</a:t>
            </a:r>
          </a:p>
          <a:p>
            <a:r>
              <a:rPr lang="en-US" altLang="zh-CN" sz="1400">
                <a:solidFill>
                  <a:schemeClr val="bg1"/>
                </a:solidFill>
              </a:rPr>
              <a:t>or</a:t>
            </a:r>
            <a:r>
              <a:rPr lang="zh-CN" altLang="en-US" sz="1400">
                <a:solidFill>
                  <a:schemeClr val="bg1"/>
                </a:solidFill>
              </a:rPr>
              <a:t> absorb redundant inductive reactive power of the power grid.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1590" y="16510"/>
            <a:ext cx="5911215" cy="3470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9210" y="3402965"/>
            <a:ext cx="5904230" cy="344233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11572875" y="6254750"/>
            <a:ext cx="940435" cy="641350"/>
            <a:chOff x="11395287" y="6034159"/>
            <a:chExt cx="1208633" cy="823841"/>
          </a:xfrm>
        </p:grpSpPr>
        <p:sp>
          <p:nvSpPr>
            <p:cNvPr id="35" name="菱形 34"/>
            <p:cNvSpPr/>
            <p:nvPr/>
          </p:nvSpPr>
          <p:spPr>
            <a:xfrm>
              <a:off x="11780079" y="6034159"/>
              <a:ext cx="823841" cy="823841"/>
            </a:xfrm>
            <a:prstGeom prst="diamond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Cambria" panose="02040503050406030204" charset="0"/>
              </a:endParaRPr>
            </a:p>
          </p:txBody>
        </p:sp>
        <p:sp>
          <p:nvSpPr>
            <p:cNvPr id="36" name="菱形 35"/>
            <p:cNvSpPr/>
            <p:nvPr/>
          </p:nvSpPr>
          <p:spPr>
            <a:xfrm>
              <a:off x="11395287" y="6157367"/>
              <a:ext cx="577426" cy="577426"/>
            </a:xfrm>
            <a:prstGeom prst="diamond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Cambria" panose="02040503050406030204" charset="0"/>
              </a:endParaRPr>
            </a:p>
          </p:txBody>
        </p:sp>
      </p:grpSp>
      <p:sp>
        <p:nvSpPr>
          <p:cNvPr id="23" name="文本框 1"/>
          <p:cNvSpPr txBox="1"/>
          <p:nvPr/>
        </p:nvSpPr>
        <p:spPr>
          <a:xfrm>
            <a:off x="6153785" y="1445260"/>
            <a:ext cx="579755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Cambria" panose="02040503050406030204" charset="0"/>
                <a:sym typeface="+mn-ea"/>
              </a:rPr>
              <a:t>High reliability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ambria" panose="02040503050406030204" charset="0"/>
                <a:sym typeface="+mn-ea"/>
              </a:rPr>
              <a:t> performance can sustain in high harmonic environment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Cambria" panose="02040503050406030204" charset="0"/>
            </a:endParaRPr>
          </a:p>
          <a:p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Cambria" panose="02040503050406030204" charset="0"/>
            </a:endParaRPr>
          </a:p>
          <a:p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cs typeface="Cambria" panose="02040503050406030204" charset="0"/>
            </a:endParaRPr>
          </a:p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Step-less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compensation to reach Cos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mbria" panose="02040503050406030204" charset="0"/>
                <a:sym typeface="+mn-ea"/>
              </a:rPr>
              <a:t>φ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0.99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15ms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full process PFC for dynamic 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load current</a:t>
            </a:r>
          </a:p>
          <a:p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Bi-Directional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PFC for lagging and leading reactive power</a:t>
            </a:r>
          </a:p>
        </p:txBody>
      </p:sp>
      <p:sp>
        <p:nvSpPr>
          <p:cNvPr id="9" name="矩形 8"/>
          <p:cNvSpPr/>
          <p:nvPr/>
        </p:nvSpPr>
        <p:spPr>
          <a:xfrm>
            <a:off x="-26670" y="-6350"/>
            <a:ext cx="6076950" cy="686435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îSļiďè"/>
          <p:cNvSpPr/>
          <p:nvPr/>
        </p:nvSpPr>
        <p:spPr>
          <a:xfrm>
            <a:off x="5566227" y="4105452"/>
            <a:ext cx="1613201" cy="4481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Clr>
                <a:prstClr val="white"/>
              </a:buClr>
              <a:defRPr/>
            </a:pPr>
            <a:r>
              <a:rPr kumimoji="1" lang="en-US" sz="1600" dirty="0">
                <a:solidFill>
                  <a:schemeClr val="bg1"/>
                </a:solidFill>
                <a:latin typeface="Cambria" panose="02040503050406030204" charset="0"/>
                <a:ea typeface="Cambria" panose="02040503050406030204" charset="0"/>
                <a:cs typeface="Arial Unicode MS" panose="020B0604020202020204" charset="-122"/>
                <a:sym typeface="+mn-ea"/>
              </a:rPr>
              <a:t>Rated Capacity</a:t>
            </a:r>
            <a:endParaRPr lang="en-US" altLang="zh-CN" sz="1600" b="1" dirty="0">
              <a:solidFill>
                <a:schemeClr val="bg1"/>
              </a:solidFill>
              <a:cs typeface="Cambria" panose="02040503050406030204" charset="0"/>
              <a:sym typeface="+mn-ea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01730" y="261256"/>
            <a:ext cx="12126303" cy="6596744"/>
            <a:chOff x="387125" y="299356"/>
            <a:chExt cx="12126303" cy="6596744"/>
          </a:xfrm>
        </p:grpSpPr>
        <p:grpSp>
          <p:nvGrpSpPr>
            <p:cNvPr id="47" name="组合 46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55" name="菱形 54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03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69915" y="380547"/>
              <a:ext cx="419810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rPr>
                <a:t>Product Range</a:t>
              </a:r>
            </a:p>
            <a:p>
              <a:pPr algn="l">
                <a:buClrTx/>
                <a:buSzTx/>
                <a:buFontTx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charset="0"/>
                  <a:cs typeface="Cambria" panose="02040503050406030204" charset="0"/>
                </a:rPr>
                <a:t>Static VAr Generator</a:t>
              </a: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51" name="菱形 50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2" name="菱形 51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2" name="îṣľïḓé"/>
          <p:cNvSpPr/>
          <p:nvPr/>
        </p:nvSpPr>
        <p:spPr>
          <a:xfrm>
            <a:off x="5182235" y="4631690"/>
            <a:ext cx="2613660" cy="6921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Clr>
                <a:prstClr val="white"/>
              </a:buClr>
              <a:defRPr/>
            </a:pPr>
            <a:r>
              <a:rPr kumimoji="1"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+mn-ea"/>
              </a:rPr>
              <a:t>30/50/75/90/100/120</a:t>
            </a:r>
          </a:p>
          <a:p>
            <a:pPr algn="ctr">
              <a:buClr>
                <a:prstClr val="white"/>
              </a:buClr>
              <a:defRPr/>
            </a:pPr>
            <a:r>
              <a:rPr kumimoji="1"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+mn-ea"/>
              </a:rPr>
              <a:t>200/480/600/690kVAr</a:t>
            </a:r>
            <a:endParaRPr kumimoji="1"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+mn-ea"/>
            </a:endParaRPr>
          </a:p>
        </p:txBody>
      </p:sp>
      <p:sp>
        <p:nvSpPr>
          <p:cNvPr id="41" name="îŝľíďé"/>
          <p:cNvSpPr/>
          <p:nvPr/>
        </p:nvSpPr>
        <p:spPr>
          <a:xfrm>
            <a:off x="5587668" y="4040597"/>
            <a:ext cx="1562240" cy="373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sz="1600">
              <a:cs typeface="Cambria" panose="02040503050406030204" charset="0"/>
            </a:endParaRPr>
          </a:p>
        </p:txBody>
      </p:sp>
      <p:sp>
        <p:nvSpPr>
          <p:cNvPr id="44" name="îŝľíďé"/>
          <p:cNvSpPr/>
          <p:nvPr/>
        </p:nvSpPr>
        <p:spPr>
          <a:xfrm>
            <a:off x="1663368" y="4027897"/>
            <a:ext cx="1562240" cy="373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sz="1600">
              <a:cs typeface="Cambria" panose="02040503050406030204" charset="0"/>
            </a:endParaRPr>
          </a:p>
        </p:txBody>
      </p:sp>
      <p:sp>
        <p:nvSpPr>
          <p:cNvPr id="7" name="îSļiďè"/>
          <p:cNvSpPr/>
          <p:nvPr/>
        </p:nvSpPr>
        <p:spPr>
          <a:xfrm>
            <a:off x="1634942" y="4106722"/>
            <a:ext cx="1613201" cy="4481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Clr>
                <a:prstClr val="white"/>
              </a:buClr>
              <a:defRPr/>
            </a:pPr>
            <a:r>
              <a:rPr lang="en-US" altLang="zh-CN" sz="1600">
                <a:solidFill>
                  <a:schemeClr val="bg1"/>
                </a:solidFill>
                <a:cs typeface="Cambria" panose="02040503050406030204" charset="0"/>
                <a:sym typeface="+mn-ea"/>
              </a:rPr>
              <a:t>Rated Voltage</a:t>
            </a:r>
            <a:endParaRPr lang="en-US" altLang="zh-CN" sz="1600" b="1" dirty="0">
              <a:solidFill>
                <a:schemeClr val="bg1"/>
              </a:solidFill>
              <a:cs typeface="Cambria" panose="02040503050406030204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95630" y="678815"/>
            <a:ext cx="10934065" cy="4442460"/>
            <a:chOff x="938" y="1069"/>
            <a:chExt cx="17219" cy="6996"/>
          </a:xfrm>
        </p:grpSpPr>
        <p:grpSp>
          <p:nvGrpSpPr>
            <p:cNvPr id="42" name="组合 41"/>
            <p:cNvGrpSpPr/>
            <p:nvPr/>
          </p:nvGrpSpPr>
          <p:grpSpPr>
            <a:xfrm>
              <a:off x="2214" y="2855"/>
              <a:ext cx="15002" cy="5210"/>
              <a:chOff x="1414464" y="2073414"/>
              <a:chExt cx="9225335" cy="3308075"/>
            </a:xfrm>
          </p:grpSpPr>
          <p:grpSp>
            <p:nvGrpSpPr>
              <p:cNvPr id="4" name="ïşľiḑê"/>
              <p:cNvGrpSpPr/>
              <p:nvPr/>
            </p:nvGrpSpPr>
            <p:grpSpPr>
              <a:xfrm>
                <a:off x="2422306" y="3598557"/>
                <a:ext cx="7342141" cy="872418"/>
                <a:chOff x="2166760" y="3280985"/>
                <a:chExt cx="7870790" cy="1871949"/>
              </a:xfrm>
            </p:grpSpPr>
            <p:cxnSp>
              <p:nvCxnSpPr>
                <p:cNvPr id="34" name="Straight Connector 109"/>
                <p:cNvCxnSpPr/>
                <p:nvPr/>
              </p:nvCxnSpPr>
              <p:spPr>
                <a:xfrm>
                  <a:off x="2176697" y="3291820"/>
                  <a:ext cx="7860853" cy="50117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110"/>
                <p:cNvCxnSpPr/>
                <p:nvPr/>
              </p:nvCxnSpPr>
              <p:spPr>
                <a:xfrm>
                  <a:off x="2166760" y="3280985"/>
                  <a:ext cx="0" cy="1871949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114"/>
                <p:cNvCxnSpPr/>
                <p:nvPr/>
              </p:nvCxnSpPr>
              <p:spPr>
                <a:xfrm flipH="1">
                  <a:off x="10025338" y="3312314"/>
                  <a:ext cx="1978" cy="1840214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îŝļïḋe"/>
              <p:cNvSpPr/>
              <p:nvPr/>
            </p:nvSpPr>
            <p:spPr>
              <a:xfrm>
                <a:off x="1414464" y="4933216"/>
                <a:ext cx="1993637" cy="4482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 anchorCtr="1">
                <a:norm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kumimoji="1" lang="en-US" sz="1400" dirty="0">
                    <a:solidFill>
                      <a:schemeClr val="tx1"/>
                    </a:solidFill>
                    <a:latin typeface="Cambria" panose="02040503050406030204" charset="0"/>
                    <a:ea typeface="Cambria" panose="02040503050406030204" charset="0"/>
                    <a:cs typeface="Arial Unicode MS" panose="020B0604020202020204" charset="-122"/>
                    <a:sym typeface="+mn-ea"/>
                  </a:rPr>
                  <a:t>400V/480V/600V/690V</a:t>
                </a:r>
                <a:endParaRPr lang="zh-CN" altLang="en-US" sz="1400">
                  <a:solidFill>
                    <a:schemeClr val="dk1">
                      <a:lumMod val="100000"/>
                    </a:schemeClr>
                  </a:solidFill>
                  <a:cs typeface="Cambria" panose="02040503050406030204" charset="0"/>
                </a:endParaRPr>
              </a:p>
            </p:txBody>
          </p:sp>
          <p:cxnSp>
            <p:nvCxnSpPr>
              <p:cNvPr id="30" name="Straight Connector 129"/>
              <p:cNvCxnSpPr>
                <a:endCxn id="41" idx="0"/>
              </p:cNvCxnSpPr>
              <p:nvPr/>
            </p:nvCxnSpPr>
            <p:spPr>
              <a:xfrm>
                <a:off x="6205055" y="2073414"/>
                <a:ext cx="15240" cy="222758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îṣľïḓé"/>
              <p:cNvSpPr/>
              <p:nvPr/>
            </p:nvSpPr>
            <p:spPr>
              <a:xfrm>
                <a:off x="8854012" y="4905278"/>
                <a:ext cx="1785787" cy="4482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 anchorCtr="1">
                <a:norm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zh-CN" sz="1400">
                    <a:solidFill>
                      <a:schemeClr val="dk1">
                        <a:lumMod val="100000"/>
                      </a:schemeClr>
                    </a:solidFill>
                    <a:cs typeface="Cambria" panose="02040503050406030204" charset="0"/>
                    <a:sym typeface="+mn-ea"/>
                  </a:rPr>
                  <a:t>50Hz/60Hz</a:t>
                </a:r>
                <a:endParaRPr lang="zh-CN" altLang="en-US" sz="1400">
                  <a:solidFill>
                    <a:schemeClr val="dk1">
                      <a:lumMod val="100000"/>
                    </a:schemeClr>
                  </a:solidFill>
                  <a:cs typeface="Cambria" panose="02040503050406030204" charset="0"/>
                </a:endParaRPr>
              </a:p>
            </p:txBody>
          </p:sp>
          <p:sp>
            <p:nvSpPr>
              <p:cNvPr id="29" name="îŝľíďé"/>
              <p:cNvSpPr/>
              <p:nvPr/>
            </p:nvSpPr>
            <p:spPr>
              <a:xfrm>
                <a:off x="8939198" y="4313786"/>
                <a:ext cx="1562240" cy="3734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sz="1600">
                  <a:cs typeface="Cambria" panose="02040503050406030204" charset="0"/>
                </a:endParaRPr>
              </a:p>
            </p:txBody>
          </p:sp>
        </p:grpSp>
        <p:pic>
          <p:nvPicPr>
            <p:cNvPr id="5" name="图片 4" descr="DSC04922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468" y="1198"/>
              <a:ext cx="5703" cy="3790"/>
            </a:xfrm>
            <a:prstGeom prst="rect">
              <a:avLst/>
            </a:prstGeom>
          </p:spPr>
        </p:pic>
        <p:pic>
          <p:nvPicPr>
            <p:cNvPr id="8" name="图片 7" descr="DSC04978副本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" y="1712"/>
              <a:ext cx="5139" cy="3414"/>
            </a:xfrm>
            <a:prstGeom prst="rect">
              <a:avLst/>
            </a:prstGeom>
          </p:spPr>
        </p:pic>
        <p:pic>
          <p:nvPicPr>
            <p:cNvPr id="9" name="图片 8" descr="SVG 200kva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55" y="1069"/>
              <a:ext cx="5802" cy="4352"/>
            </a:xfrm>
            <a:prstGeom prst="rect">
              <a:avLst/>
            </a:prstGeom>
          </p:spPr>
        </p:pic>
        <p:sp>
          <p:nvSpPr>
            <p:cNvPr id="11" name="îSļiďè"/>
            <p:cNvSpPr/>
            <p:nvPr/>
          </p:nvSpPr>
          <p:spPr>
            <a:xfrm>
              <a:off x="14454" y="6465"/>
              <a:ext cx="2540" cy="7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600">
                  <a:solidFill>
                    <a:schemeClr val="bg1"/>
                  </a:solidFill>
                  <a:cs typeface="Cambria" panose="02040503050406030204" charset="0"/>
                  <a:sym typeface="+mn-ea"/>
                </a:rPr>
                <a:t>Rated Frequency</a:t>
              </a:r>
              <a:endParaRPr lang="en-US" altLang="zh-CN" sz="1600" b="1" dirty="0">
                <a:solidFill>
                  <a:schemeClr val="bg1"/>
                </a:solidFill>
                <a:cs typeface="Cambria" panose="020405030504060302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WechatIMG270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" y="-539115"/>
            <a:ext cx="12246610" cy="7813675"/>
          </a:xfrm>
          <a:prstGeom prst="rect">
            <a:avLst/>
          </a:prstGeom>
        </p:spPr>
      </p:pic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4" cstate="email"/>
          <a:srcRect l="-2147483648" t="-2147483648" r="-2147483648" b="-2147483648"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-41910" y="3486785"/>
            <a:ext cx="12211685" cy="199771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677" y="4445926"/>
            <a:ext cx="829733" cy="55510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46143" y="4620802"/>
            <a:ext cx="123888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kumimoji="1" lang="en-US" altLang="en-US" sz="1600" dirty="0">
                <a:solidFill>
                  <a:schemeClr val="bg1"/>
                </a:solidFill>
                <a:ea typeface="微软雅黑" panose="020B0503020204020204" charset="-122"/>
                <a:sym typeface="+mn-ea"/>
              </a:rPr>
              <a:t>South Korea</a:t>
            </a:r>
            <a:endParaRPr kumimoji="1" lang="en-US" altLang="zh-CN" sz="1600" dirty="0">
              <a:solidFill>
                <a:schemeClr val="bg1"/>
              </a:solidFill>
              <a:cs typeface="Cambria" panose="020405030504060302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51571" y="3594421"/>
            <a:ext cx="3412923" cy="49244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r>
              <a:rPr lang="en-US" altLang="zh-CN" sz="4400" dirty="0"/>
              <a:t>Eco Building</a:t>
            </a:r>
            <a:endParaRPr lang="en-US" altLang="zh-CN" sz="4400" dirty="0">
              <a:effectLst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98127" y="5043490"/>
            <a:ext cx="4051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dirty="0" err="1">
                <a:solidFill>
                  <a:schemeClr val="bg1"/>
                </a:solidFill>
                <a:ea typeface="微软雅黑" panose="020B0503020204020204" charset="-122"/>
                <a:sym typeface="+mn-ea"/>
              </a:rPr>
              <a:t>Parnars</a:t>
            </a:r>
            <a:r>
              <a:rPr kumimoji="1" lang="en-US" altLang="en-US" dirty="0">
                <a:solidFill>
                  <a:schemeClr val="bg1"/>
                </a:solidFill>
                <a:ea typeface="微软雅黑" panose="020B0503020204020204" charset="-122"/>
                <a:sym typeface="+mn-ea"/>
              </a:rPr>
              <a:t> Hotel, SVG 1550kVAr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15" y="4469174"/>
            <a:ext cx="864995" cy="55399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790180" y="4619847"/>
            <a:ext cx="17843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Hong Kong(China)</a:t>
            </a:r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45910" y="5042535"/>
            <a:ext cx="5467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Far East Finance Centre, SVG </a:t>
            </a:r>
            <a:r>
              <a:rPr kumimoji="1" lang="en-US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100kVAr</a:t>
            </a:r>
          </a:p>
        </p:txBody>
      </p:sp>
      <p:pic>
        <p:nvPicPr>
          <p:cNvPr id="14" name="图片 13" descr="WechatIMG148的副本"/>
          <p:cNvPicPr>
            <a:picLocks noChangeAspect="1"/>
          </p:cNvPicPr>
          <p:nvPr userDrawn="1"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727200" y="1840429"/>
            <a:ext cx="2552700" cy="4067175"/>
            <a:chOff x="1543050" y="1832809"/>
            <a:chExt cx="2552700" cy="4067175"/>
          </a:xfrm>
        </p:grpSpPr>
        <p:sp>
          <p:nvSpPr>
            <p:cNvPr id="8" name="iṥḻiďè"/>
            <p:cNvSpPr/>
            <p:nvPr/>
          </p:nvSpPr>
          <p:spPr>
            <a:xfrm>
              <a:off x="1543050" y="1832809"/>
              <a:ext cx="2552700" cy="4067175"/>
            </a:xfrm>
            <a:prstGeom prst="roundRect">
              <a:avLst>
                <a:gd name="adj" fmla="val 680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628000" anchor="t" anchorCtr="1">
              <a:normAutofit/>
            </a:bodyPr>
            <a:lstStyle/>
            <a:p>
              <a:pPr algn="ctr" defTabSz="914400">
                <a:lnSpc>
                  <a:spcPct val="120000"/>
                </a:lnSpc>
                <a:defRPr/>
              </a:pPr>
              <a:endParaRPr lang="zh-CN" altLang="en-US" sz="1100" dirty="0">
                <a:solidFill>
                  <a:schemeClr val="tx1"/>
                </a:solidFill>
                <a:cs typeface="Cambria" panose="02040503050406030204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621172" y="2585382"/>
              <a:ext cx="2456180" cy="2718336"/>
              <a:chOff x="1725822" y="-44500"/>
              <a:chExt cx="2456180" cy="2718336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1854727" y="2367131"/>
                <a:ext cx="2273935" cy="30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</a:rPr>
                  <a:t>Active Harmonic Filter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725822" y="-44500"/>
                <a:ext cx="2456180" cy="967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H</a:t>
                </a: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armonic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Compensation</a:t>
                </a:r>
                <a:endPara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charset="0"/>
                    <a:ea typeface="+mj-ea"/>
                    <a:cs typeface="Cambria" panose="02040503050406030204" charset="0"/>
                  </a:rPr>
                  <a:t>IEEE519 standard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charset="0"/>
                    <a:ea typeface="+mj-ea"/>
                    <a:cs typeface="Cambria" panose="02040503050406030204" charset="0"/>
                  </a:rPr>
                  <a:t>Operation reliability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charset="0"/>
                    <a:ea typeface="+mj-ea"/>
                    <a:cs typeface="Cambria" panose="02040503050406030204" charset="0"/>
                  </a:rPr>
                  <a:t>Energy efficiency</a:t>
                </a: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4838700" y="1832809"/>
            <a:ext cx="2552700" cy="4067175"/>
            <a:chOff x="4819650" y="1832809"/>
            <a:chExt cx="2552700" cy="4067175"/>
          </a:xfrm>
          <a:solidFill>
            <a:schemeClr val="bg2"/>
          </a:solidFill>
        </p:grpSpPr>
        <p:sp>
          <p:nvSpPr>
            <p:cNvPr id="6" name="îṥļíḍé"/>
            <p:cNvSpPr/>
            <p:nvPr/>
          </p:nvSpPr>
          <p:spPr>
            <a:xfrm>
              <a:off x="4819650" y="1832809"/>
              <a:ext cx="2552700" cy="4067175"/>
            </a:xfrm>
            <a:prstGeom prst="roundRect">
              <a:avLst>
                <a:gd name="adj" fmla="val 68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628000" anchor="t" anchorCtr="1">
              <a:normAutofit/>
            </a:bodyPr>
            <a:lstStyle/>
            <a:p>
              <a:pPr algn="ctr" defTabSz="914400">
                <a:lnSpc>
                  <a:spcPct val="120000"/>
                </a:lnSpc>
                <a:defRPr/>
              </a:pPr>
              <a:endParaRPr lang="zh-CN" altLang="en-US" sz="1100" dirty="0">
                <a:solidFill>
                  <a:schemeClr val="tx1"/>
                </a:solidFill>
                <a:cs typeface="Cambria" panose="02040503050406030204" charset="0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933323" y="2592367"/>
              <a:ext cx="2341864" cy="2746911"/>
              <a:chOff x="1758842" y="-37515"/>
              <a:chExt cx="2341864" cy="2746911"/>
            </a:xfrm>
            <a:grpFill/>
          </p:grpSpPr>
          <p:sp>
            <p:nvSpPr>
              <p:cNvPr id="21" name="文本框 20"/>
              <p:cNvSpPr txBox="1"/>
              <p:nvPr/>
            </p:nvSpPr>
            <p:spPr>
              <a:xfrm>
                <a:off x="1854628" y="2341096"/>
                <a:ext cx="2133781" cy="3683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</a:rPr>
                  <a:t>Static Var Generator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</a:rPr>
                  <a:t> 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758842" y="-37515"/>
                <a:ext cx="2341864" cy="10452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Power Factor Correction</a:t>
                </a:r>
              </a:p>
              <a:p>
                <a:pPr algn="ctr"/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charset="0"/>
                    <a:ea typeface="+mj-ea"/>
                    <a:cs typeface="Cambria" panose="02040503050406030204" charset="0"/>
                  </a:rPr>
                  <a:t>Penalty of electricity</a:t>
                </a:r>
              </a:p>
              <a:p>
                <a:pPr algn="ctr"/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charset="0"/>
                    <a:ea typeface="+mj-ea"/>
                    <a:cs typeface="Cambria" panose="02040503050406030204" charset="0"/>
                  </a:rPr>
                  <a:t>Demand charge</a:t>
                </a:r>
              </a:p>
              <a:p>
                <a:pPr algn="ctr"/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charset="0"/>
                    <a:ea typeface="+mj-ea"/>
                    <a:cs typeface="Cambria" panose="02040503050406030204" charset="0"/>
                  </a:rPr>
                  <a:t>Release system capacity</a:t>
                </a:r>
              </a:p>
              <a:p>
                <a:pPr algn="ctr"/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charset="0"/>
                    <a:ea typeface="+mj-ea"/>
                    <a:cs typeface="Cambria" panose="02040503050406030204" charset="0"/>
                  </a:rPr>
                  <a:t> Remain voltage of grid</a:t>
                </a: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8096250" y="1832809"/>
            <a:ext cx="2607318" cy="4067175"/>
            <a:chOff x="8096250" y="1832809"/>
            <a:chExt cx="2607318" cy="4067175"/>
          </a:xfrm>
        </p:grpSpPr>
        <p:sp>
          <p:nvSpPr>
            <p:cNvPr id="4" name="îsļîḓe"/>
            <p:cNvSpPr/>
            <p:nvPr/>
          </p:nvSpPr>
          <p:spPr>
            <a:xfrm>
              <a:off x="8096250" y="1832809"/>
              <a:ext cx="2552700" cy="4067175"/>
            </a:xfrm>
            <a:prstGeom prst="roundRect">
              <a:avLst>
                <a:gd name="adj" fmla="val 633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628000" anchor="t" anchorCtr="1">
              <a:normAutofit/>
            </a:bodyPr>
            <a:lstStyle/>
            <a:p>
              <a:pPr algn="ctr" defTabSz="914400">
                <a:lnSpc>
                  <a:spcPct val="120000"/>
                </a:lnSpc>
                <a:defRPr/>
              </a:pPr>
              <a:endParaRPr lang="zh-CN" altLang="en-US" sz="1100" dirty="0">
                <a:solidFill>
                  <a:schemeClr val="tx1"/>
                </a:solidFill>
                <a:cs typeface="Cambria" panose="0204050305040603020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8155948" y="2596812"/>
              <a:ext cx="2547620" cy="2724686"/>
              <a:chOff x="1704867" y="-33070"/>
              <a:chExt cx="2547620" cy="2724686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704867" y="2384911"/>
                <a:ext cx="2547620" cy="30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</a:rPr>
                  <a:t>Active Voltage Conditioner</a:t>
                </a:r>
                <a:endPara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838852" y="-33070"/>
                <a:ext cx="2263140" cy="757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Voltage Sag</a:t>
                </a: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</a:rPr>
                  <a:t> Recovery</a:t>
                </a:r>
                <a:endPara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n-US" altLang="zh-CN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charset="0"/>
                    <a:ea typeface="+mj-ea"/>
                    <a:cs typeface="Cambria" panose="02040503050406030204" charset="0"/>
                  </a:rPr>
                  <a:t>Production material lose Production capacity lose</a:t>
                </a: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31" name="组合 30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01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869914" y="380547"/>
              <a:ext cx="5532873" cy="843643"/>
              <a:chOff x="1591893" y="323359"/>
              <a:chExt cx="5532873" cy="84364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591894" y="323359"/>
                <a:ext cx="4198105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charset="0"/>
                    <a:cs typeface="Cambria" panose="02040503050406030204" charset="0"/>
                  </a:rPr>
                  <a:t>Sinexcel Power quality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591893" y="798702"/>
                <a:ext cx="5532873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fontAlgn="auto">
                  <a:lnSpc>
                    <a:spcPct val="150000"/>
                  </a:lnSpc>
                </a:pPr>
                <a:r>
                  <a:rPr lang="en-US" altLang="zh-CN" sz="1200" dirty="0">
                    <a:latin typeface="Cambria" panose="02040503050406030204" charset="0"/>
                    <a:ea typeface="Cambria" panose="02040503050406030204" charset="0"/>
                    <a:cs typeface="Cambria" panose="02040503050406030204" charset="0"/>
                    <a:sym typeface="+mn-ea"/>
                  </a:rPr>
                  <a:t>Devoted to low voltage Power Quality business</a:t>
                </a:r>
                <a:endPara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charset="0"/>
                  <a:ea typeface="Cambria" panose="02040503050406030204" charset="0"/>
                  <a:cs typeface="Cambria" panose="02040503050406030204" charset="0"/>
                  <a:sym typeface="+mn-ea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2282190" y="3785235"/>
            <a:ext cx="1172210" cy="1144270"/>
            <a:chOff x="2902" y="3703"/>
            <a:chExt cx="3096" cy="3036"/>
          </a:xfrm>
        </p:grpSpPr>
        <p:sp>
          <p:nvSpPr>
            <p:cNvPr id="2" name="椭圆 1"/>
            <p:cNvSpPr/>
            <p:nvPr/>
          </p:nvSpPr>
          <p:spPr>
            <a:xfrm>
              <a:off x="2902" y="3703"/>
              <a:ext cx="3096" cy="303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Cambria" panose="02040503050406030204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2" y="3934"/>
              <a:ext cx="2013" cy="2695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5443220" y="3733800"/>
            <a:ext cx="1309370" cy="1195705"/>
            <a:chOff x="8116" y="3690"/>
            <a:chExt cx="3170" cy="3036"/>
          </a:xfrm>
        </p:grpSpPr>
        <p:sp>
          <p:nvSpPr>
            <p:cNvPr id="13" name="椭圆 12"/>
            <p:cNvSpPr/>
            <p:nvPr/>
          </p:nvSpPr>
          <p:spPr>
            <a:xfrm>
              <a:off x="8116" y="3690"/>
              <a:ext cx="3096" cy="303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Cambria" panose="02040503050406030204" charset="0"/>
              </a:endParaRPr>
            </a:p>
          </p:txBody>
        </p:sp>
        <p:pic>
          <p:nvPicPr>
            <p:cNvPr id="41" name="图片 40" descr="DSC0492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6" y="3848"/>
              <a:ext cx="3150" cy="2093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8870950" y="3714115"/>
            <a:ext cx="1331595" cy="1215390"/>
            <a:chOff x="13278" y="3684"/>
            <a:chExt cx="3096" cy="3036"/>
          </a:xfrm>
        </p:grpSpPr>
        <p:sp>
          <p:nvSpPr>
            <p:cNvPr id="14" name="椭圆 13"/>
            <p:cNvSpPr/>
            <p:nvPr/>
          </p:nvSpPr>
          <p:spPr>
            <a:xfrm>
              <a:off x="13278" y="3684"/>
              <a:ext cx="3096" cy="303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Cambria" panose="02040503050406030204" charset="0"/>
              </a:endParaRPr>
            </a:p>
          </p:txBody>
        </p:sp>
        <p:pic>
          <p:nvPicPr>
            <p:cNvPr id="42" name="图片 41" descr="WechatIMG3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827" y="3803"/>
              <a:ext cx="2078" cy="284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22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0" y="-1679575"/>
            <a:ext cx="12200890" cy="85763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009265"/>
            <a:ext cx="12209145" cy="227457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73685" y="3313430"/>
            <a:ext cx="4051935" cy="1807210"/>
            <a:chOff x="266" y="1485"/>
            <a:chExt cx="6381" cy="28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62" y="2790"/>
              <a:ext cx="1693" cy="84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66" y="3751"/>
              <a:ext cx="638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>
                  <a:solidFill>
                    <a:schemeClr val="bg1"/>
                  </a:solidFill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Griffith University, S</a:t>
              </a:r>
              <a:r>
                <a:rPr kumimoji="1" lang="en-US" altLang="zh-CN" dirty="0">
                  <a:solidFill>
                    <a:schemeClr val="bg1"/>
                  </a:solidFill>
                  <a:sym typeface="+mn-ea"/>
                </a:rPr>
                <a:t>VG</a:t>
              </a:r>
              <a:r>
                <a:rPr kumimoji="1" lang="en-US" altLang="en-US" dirty="0">
                  <a:solidFill>
                    <a:schemeClr val="bg1"/>
                  </a:solidFill>
                  <a:sym typeface="+mn-ea"/>
                </a:rPr>
                <a:t> 4300kVAr</a:t>
              </a: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069" y="3101"/>
              <a:ext cx="1519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Australia 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340" y="1485"/>
              <a:ext cx="5375" cy="7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r>
                <a:rPr lang="en-US" altLang="zh-CN" sz="4400" dirty="0">
                  <a:sym typeface="+mn-ea"/>
                </a:rPr>
                <a:t>Infrastructure</a:t>
              </a:r>
              <a:endParaRPr lang="en-US" altLang="zh-CN" sz="4400" dirty="0">
                <a:effectLst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49745" y="4074795"/>
            <a:ext cx="4328160" cy="1045845"/>
            <a:chOff x="431" y="7187"/>
            <a:chExt cx="6816" cy="1647"/>
          </a:xfrm>
        </p:grpSpPr>
        <p:sp>
          <p:nvSpPr>
            <p:cNvPr id="7" name="矩形 6"/>
            <p:cNvSpPr/>
            <p:nvPr/>
          </p:nvSpPr>
          <p:spPr>
            <a:xfrm>
              <a:off x="2233" y="7588"/>
              <a:ext cx="1581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Colombia 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31" y="8254"/>
              <a:ext cx="681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>
                  <a:solidFill>
                    <a:schemeClr val="bg1"/>
                  </a:solidFill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Chicamocha National Park, S</a:t>
              </a:r>
              <a:r>
                <a:rPr kumimoji="1" lang="en-US" altLang="zh-CN" dirty="0">
                  <a:solidFill>
                    <a:schemeClr val="bg1"/>
                  </a:solidFill>
                  <a:sym typeface="+mn-ea"/>
                </a:rPr>
                <a:t>VG</a:t>
              </a:r>
              <a:r>
                <a:rPr kumimoji="1" lang="en-US" altLang="en-US" dirty="0">
                  <a:solidFill>
                    <a:schemeClr val="bg1"/>
                  </a:solidFill>
                  <a:sym typeface="+mn-ea"/>
                </a:rPr>
                <a:t> 150kVAr</a:t>
              </a:r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" y="7187"/>
              <a:ext cx="1458" cy="97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"/>
            <a:ext cx="12192000" cy="70602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565015"/>
            <a:ext cx="6146165" cy="217741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5265" y="4739005"/>
            <a:ext cx="4006850" cy="1726565"/>
            <a:chOff x="339" y="1479"/>
            <a:chExt cx="6310" cy="271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47" y="2566"/>
              <a:ext cx="1601" cy="80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39" y="1479"/>
              <a:ext cx="5375" cy="7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r>
                <a:rPr lang="zh-CN" altLang="en-US" sz="4400" dirty="0">
                  <a:sym typeface="+mn-ea"/>
                </a:rPr>
                <a:t>Industrial</a:t>
              </a:r>
              <a:endParaRPr lang="en-US" altLang="zh-CN" sz="4400" dirty="0">
                <a:effectLst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270" y="2943"/>
              <a:ext cx="231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600" dirty="0">
                  <a:solidFill>
                    <a:schemeClr val="bg1"/>
                  </a:solidFill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New Zealand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95" y="3618"/>
              <a:ext cx="62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>
                  <a:solidFill>
                    <a:schemeClr val="bg1"/>
                  </a:solidFill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Parliament Library，S</a:t>
              </a:r>
              <a:r>
                <a:rPr kumimoji="1" lang="en-US" altLang="zh-CN" dirty="0">
                  <a:solidFill>
                    <a:schemeClr val="bg1"/>
                  </a:solidFill>
                  <a:sym typeface="+mn-ea"/>
                </a:rPr>
                <a:t>VG</a:t>
              </a:r>
              <a:r>
                <a:rPr kumimoji="1" lang="en-US" altLang="en-US" dirty="0">
                  <a:solidFill>
                    <a:schemeClr val="bg1"/>
                  </a:solidFill>
                  <a:sym typeface="+mn-ea"/>
                </a:rPr>
                <a:t> 200kVAr</a:t>
              </a:r>
              <a:r>
                <a:rPr kumimoji="1" lang="en-US" altLang="zh-CN" dirty="0">
                  <a:solidFill>
                    <a:schemeClr val="bg1"/>
                  </a:solidFill>
                  <a:sym typeface="+mn-ea"/>
                </a:rPr>
                <a:t> </a:t>
              </a:r>
              <a:endParaRPr lang="zh-CN" altLang="en-US"/>
            </a:p>
          </p:txBody>
        </p:sp>
      </p:grp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4655822"/>
            <a:ext cx="2999656" cy="23015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6932" y="0"/>
            <a:ext cx="9151144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192344" y="0"/>
            <a:ext cx="3380637" cy="253639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图片 4" descr="3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9192344" y="2550707"/>
            <a:ext cx="2999656" cy="22497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255000" y="4327525"/>
            <a:ext cx="52444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, </a:t>
            </a:r>
            <a:endParaRPr kumimoji="1" lang="en-US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925" y="-26670"/>
            <a:ext cx="9127490" cy="688467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2415" y="1761490"/>
            <a:ext cx="880110" cy="5772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13180" y="1959197"/>
            <a:ext cx="91122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en-US" sz="160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Vietnam</a:t>
            </a:r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 </a:t>
            </a:r>
          </a:p>
        </p:txBody>
      </p:sp>
      <p:sp>
        <p:nvSpPr>
          <p:cNvPr id="12" name="矩形 11"/>
          <p:cNvSpPr/>
          <p:nvPr/>
        </p:nvSpPr>
        <p:spPr>
          <a:xfrm>
            <a:off x="215265" y="939165"/>
            <a:ext cx="3413125" cy="485775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r>
              <a:rPr lang="zh-CN" altLang="en-US" sz="4400" dirty="0">
                <a:sym typeface="+mn-ea"/>
              </a:rPr>
              <a:t>Industrial</a:t>
            </a:r>
            <a:endParaRPr lang="en-US" altLang="zh-CN" sz="4400" dirty="0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8910" y="2381885"/>
            <a:ext cx="59289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Texhong textile factory, S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VG</a:t>
            </a:r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 50000kVAr+</a:t>
            </a:r>
          </a:p>
          <a:p>
            <a:endParaRPr kumimoji="1" lang="en-US" altLang="en-US" dirty="0">
              <a:solidFill>
                <a:schemeClr val="bg1"/>
              </a:solidFill>
              <a:sym typeface="+mn-ea"/>
            </a:endParaRPr>
          </a:p>
          <a:p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High harmonic environment, Cap banks burnt out, put Sinexcel SVG into Capacitors cabinet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  to do Power factor correction.</a:t>
            </a:r>
            <a:endParaRPr lang="en-US"/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ttps://mmbiz.qlogo.cn/mmbiz/cvXBgRtwTlo37dNLK7Q8t6guFIAB7Uwg4r2DnqtHzj6toKHl8RYTicK9oYyZ2077HiaWtNjGwLSB14VIRktiatUNg/0?wx_fmt=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845" y="0"/>
            <a:ext cx="12221845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-23495" y="0"/>
            <a:ext cx="12190730" cy="716915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55000" y="4327525"/>
            <a:ext cx="52444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, </a:t>
            </a:r>
            <a:endParaRPr kumimoji="1" lang="en-US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5265" y="939165"/>
            <a:ext cx="3413125" cy="485775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r>
              <a:rPr lang="zh-CN" altLang="en-US" sz="4400" dirty="0">
                <a:sym typeface="+mn-ea"/>
              </a:rPr>
              <a:t>Industrial</a:t>
            </a:r>
            <a:endParaRPr lang="en-US" altLang="zh-CN" sz="4400" dirty="0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8910" y="2591435"/>
            <a:ext cx="11254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China, S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VG</a:t>
            </a:r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 150kVAr                                                        </a:t>
            </a:r>
            <a:r>
              <a:rPr lang="en-US" altLang="en-US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Turkey, S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VG</a:t>
            </a:r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 200kVAr </a:t>
            </a:r>
            <a:r>
              <a:rPr lang="en-US" altLang="en-US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Fiji, , S</a:t>
            </a:r>
            <a:r>
              <a:rPr kumimoji="1" lang="en-US" altLang="zh-CN" dirty="0">
                <a:solidFill>
                  <a:schemeClr val="bg1"/>
                </a:solidFill>
                <a:sym typeface="+mn-ea"/>
              </a:rPr>
              <a:t>VG</a:t>
            </a:r>
            <a:r>
              <a:rPr kumimoji="1" lang="en-US" altLang="en-US" dirty="0">
                <a:solidFill>
                  <a:schemeClr val="bg1"/>
                </a:solidFill>
                <a:sym typeface="+mn-ea"/>
              </a:rPr>
              <a:t> 200kVAr </a:t>
            </a:r>
            <a:endParaRPr lang="en-US"/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0026650" y="0"/>
            <a:ext cx="1694815" cy="1197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247650" y="1901190"/>
            <a:ext cx="1002030" cy="6953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5395" y="1884045"/>
            <a:ext cx="1010285" cy="6737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42570" y="1504315"/>
            <a:ext cx="2005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2000" dirty="0">
                <a:solidFill>
                  <a:schemeClr val="bg1"/>
                </a:solidFill>
                <a:sym typeface="+mn-ea"/>
              </a:rPr>
              <a:t>Coca Cola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015" y="1884045"/>
            <a:ext cx="1357630" cy="678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4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-499110"/>
            <a:ext cx="12225655" cy="81445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3495" y="-464820"/>
            <a:ext cx="6122035" cy="807529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5466" y="932816"/>
            <a:ext cx="3412923" cy="49244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r>
              <a:rPr lang="en-US" altLang="zh-CN" sz="4400" dirty="0">
                <a:sym typeface="+mn-ea"/>
              </a:rPr>
              <a:t>IDC</a:t>
            </a:r>
            <a:endParaRPr lang="en-US" altLang="zh-CN" sz="4400" dirty="0">
              <a:effectLst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8910" y="1772285"/>
            <a:ext cx="4051300" cy="977900"/>
            <a:chOff x="266" y="2791"/>
            <a:chExt cx="6380" cy="154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425" y="2791"/>
              <a:ext cx="1394" cy="91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068" y="3085"/>
              <a:ext cx="2706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600" dirty="0" err="1">
                  <a:solidFill>
                    <a:schemeClr val="bg1"/>
                  </a:solidFill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Hongkong(China)</a:t>
              </a:r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 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66" y="3751"/>
              <a:ext cx="638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>
                  <a:solidFill>
                    <a:schemeClr val="bg1"/>
                  </a:solidFill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NTT Data Center, S</a:t>
              </a:r>
              <a:r>
                <a:rPr kumimoji="1" lang="en-US" altLang="zh-CN" dirty="0">
                  <a:solidFill>
                    <a:schemeClr val="bg1"/>
                  </a:solidFill>
                  <a:sym typeface="+mn-ea"/>
                </a:rPr>
                <a:t>VG</a:t>
              </a:r>
              <a:r>
                <a:rPr kumimoji="1" lang="en-US" altLang="en-US" dirty="0">
                  <a:solidFill>
                    <a:schemeClr val="bg1"/>
                  </a:solidFill>
                  <a:sym typeface="+mn-ea"/>
                </a:rPr>
                <a:t> 3500kVAr</a:t>
              </a:r>
              <a:endParaRPr lang="zh-CN" altLang="en-US"/>
            </a:p>
          </p:txBody>
        </p:sp>
      </p:grp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431915" y="1637030"/>
            <a:ext cx="2631440" cy="1157605"/>
            <a:chOff x="266" y="5376"/>
            <a:chExt cx="4144" cy="1823"/>
          </a:xfrm>
        </p:grpSpPr>
        <p:sp>
          <p:nvSpPr>
            <p:cNvPr id="13" name="文本框 12"/>
            <p:cNvSpPr txBox="1"/>
            <p:nvPr/>
          </p:nvSpPr>
          <p:spPr>
            <a:xfrm>
              <a:off x="266" y="6619"/>
              <a:ext cx="414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sym typeface="+mn-ea"/>
                </a:rPr>
                <a:t>LG Plus, </a:t>
              </a:r>
              <a:r>
                <a:rPr kumimoji="1" lang="en-US" altLang="zh-CN" dirty="0">
                  <a:solidFill>
                    <a:schemeClr val="bg1"/>
                  </a:solidFill>
                  <a:sym typeface="+mn-ea"/>
                </a:rPr>
                <a:t>SVG 3300kVAr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2118" y="5773"/>
              <a:ext cx="1951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South Korea 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414" y="5376"/>
              <a:ext cx="1307" cy="8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5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34390" y="2637155"/>
            <a:ext cx="113576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dirty="0">
                <a:cs typeface="Cambria" panose="02040503050406030204" charset="0"/>
              </a:rPr>
              <a:t>Voltage Sag </a:t>
            </a:r>
            <a:r>
              <a:rPr lang="en-US" altLang="zh-CN" sz="2400" dirty="0">
                <a:cs typeface="Cambria" panose="02040503050406030204" charset="0"/>
              </a:rPr>
              <a:t>Recover-</a:t>
            </a:r>
            <a:r>
              <a:rPr lang="en-US" altLang="zh-CN" sz="2400" dirty="0">
                <a:cs typeface="Cambria" panose="02040503050406030204" charset="0"/>
                <a:sym typeface="+mn-ea"/>
              </a:rPr>
              <a:t> ideal solution for deep and short time voltage sag</a:t>
            </a:r>
            <a:endParaRPr lang="en-US" altLang="zh-CN" sz="2400" dirty="0">
              <a:cs typeface="Cambria" panose="02040503050406030204" charset="0"/>
            </a:endParaRPr>
          </a:p>
          <a:p>
            <a:pPr algn="ctr">
              <a:buClrTx/>
              <a:buSzTx/>
              <a:buFontTx/>
            </a:pPr>
            <a:r>
              <a:rPr lang="en-US" altLang="zh-CN" dirty="0">
                <a:cs typeface="Cambria" panose="02040503050406030204" charset="0"/>
                <a:sym typeface="+mn-ea"/>
              </a:rPr>
              <a:t>                                                    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Real-time Active voltage conditioner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     </a:t>
            </a:r>
            <a:r>
              <a:rPr lang="en-US" altLang="zh-CN" sz="2400" dirty="0">
                <a:cs typeface="Cambria" panose="02040503050406030204" charset="0"/>
              </a:rPr>
              <a:t>                                     </a:t>
            </a:r>
            <a:endParaRPr lang="en-US" altLang="zh-CN" sz="18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5" name="组合 14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4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6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76"/>
          <p:cNvSpPr/>
          <p:nvPr/>
        </p:nvSpPr>
        <p:spPr>
          <a:xfrm>
            <a:off x="-83820" y="0"/>
            <a:ext cx="6173470" cy="686498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87745" y="1725930"/>
            <a:ext cx="5866130" cy="3261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1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      Voltage sag</a:t>
            </a:r>
            <a:r>
              <a:rPr lang="en-US" b="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 </a:t>
            </a:r>
          </a:p>
          <a:p>
            <a:pPr indent="0"/>
            <a:r>
              <a:rPr lang="en-US" sz="1600" b="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Specified by IEEE standard  is the voltage RMS is temporarily reduced to 10% ~ 90% of the rated voltage and lasts for 10ms ~ 1min. </a:t>
            </a:r>
            <a:r>
              <a:rPr lang="en-US" sz="1600" dirty="0">
                <a:ea typeface="Cambria" panose="02040503050406030204" charset="0"/>
                <a:cs typeface="Times New Roman" panose="02020603050405020304" pitchFamily="18" charset="0"/>
              </a:rPr>
              <a:t>(</a:t>
            </a:r>
            <a:r>
              <a:rPr lang="en-US" altLang="zh-CN" sz="1600" b="0" dirty="0">
                <a:ea typeface="Cambria" panose="02040503050406030204" charset="0"/>
                <a:cs typeface="Times New Roman" panose="02020603050405020304" pitchFamily="18" charset="0"/>
              </a:rPr>
              <a:t>normally within 2s</a:t>
            </a:r>
            <a:r>
              <a:rPr lang="en-US" altLang="zh-CN" sz="1600" dirty="0">
                <a:ea typeface="Cambria" panose="02040503050406030204" charset="0"/>
                <a:cs typeface="Times New Roman" panose="02020603050405020304" pitchFamily="18" charset="0"/>
              </a:rPr>
              <a:t>)</a:t>
            </a:r>
            <a:endParaRPr lang="en-US" sz="1600" b="0" dirty="0">
              <a:ea typeface="Cambria" panose="02040503050406030204" charset="0"/>
              <a:cs typeface="Times New Roman" panose="02020603050405020304" pitchFamily="18" charset="0"/>
            </a:endParaRPr>
          </a:p>
          <a:p>
            <a:pPr indent="0"/>
            <a:endParaRPr lang="en-US" b="0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  <a:p>
            <a:pPr indent="0"/>
            <a:endParaRPr lang="en-US" b="0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  <a:p>
            <a:pPr indent="0"/>
            <a:endParaRPr lang="en-US" b="0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  <a:p>
            <a:pPr indent="0"/>
            <a:endParaRPr lang="en-US" b="0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  <a:p>
            <a:pPr indent="0"/>
            <a:endParaRPr lang="en-US" b="0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  <a:p>
            <a:pPr indent="0"/>
            <a:r>
              <a:rPr lang="en-US" b="1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      Short term interruption</a:t>
            </a:r>
            <a:r>
              <a:rPr lang="en-US" b="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 </a:t>
            </a:r>
          </a:p>
          <a:p>
            <a:pPr indent="0"/>
            <a:r>
              <a:rPr lang="en-US" sz="1600" b="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Voltage of one or more phases is reduced to less than 10% instantaneously and the duration is </a:t>
            </a:r>
            <a:r>
              <a:rPr lang="en-US" altLang="zh-CN" sz="1600" b="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3s</a:t>
            </a:r>
            <a:r>
              <a:rPr lang="en-US" altLang="zh-CN" sz="160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~</a:t>
            </a:r>
            <a:r>
              <a:rPr lang="en-US" sz="1600" b="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1min.</a:t>
            </a:r>
            <a:endParaRPr lang="en-US" altLang="en-US" sz="1600" b="0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5" name="组合 14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4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37" name="文本框 36"/>
          <p:cNvSpPr txBox="1"/>
          <p:nvPr/>
        </p:nvSpPr>
        <p:spPr>
          <a:xfrm>
            <a:off x="1869915" y="380547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Definition</a:t>
            </a:r>
          </a:p>
        </p:txBody>
      </p:sp>
      <p:grpSp>
        <p:nvGrpSpPr>
          <p:cNvPr id="3" name="组 124"/>
          <p:cNvGrpSpPr/>
          <p:nvPr/>
        </p:nvGrpSpPr>
        <p:grpSpPr>
          <a:xfrm>
            <a:off x="1736720" y="1663978"/>
            <a:ext cx="3764549" cy="2204247"/>
            <a:chOff x="4481051" y="2734325"/>
            <a:chExt cx="3764549" cy="2204247"/>
          </a:xfrm>
        </p:grpSpPr>
        <p:grpSp>
          <p:nvGrpSpPr>
            <p:cNvPr id="4" name="组 120"/>
            <p:cNvGrpSpPr/>
            <p:nvPr/>
          </p:nvGrpSpPr>
          <p:grpSpPr>
            <a:xfrm>
              <a:off x="4481051" y="2734325"/>
              <a:ext cx="3633516" cy="1824482"/>
              <a:chOff x="444383" y="2706953"/>
              <a:chExt cx="3709354" cy="1970421"/>
            </a:xfrm>
          </p:grpSpPr>
          <p:grpSp>
            <p:nvGrpSpPr>
              <p:cNvPr id="5" name="组 81"/>
              <p:cNvGrpSpPr/>
              <p:nvPr/>
            </p:nvGrpSpPr>
            <p:grpSpPr>
              <a:xfrm>
                <a:off x="444383" y="2706953"/>
                <a:ext cx="3709354" cy="1970421"/>
                <a:chOff x="212821" y="2859782"/>
                <a:chExt cx="4207263" cy="2128899"/>
              </a:xfrm>
            </p:grpSpPr>
            <p:cxnSp>
              <p:nvCxnSpPr>
                <p:cNvPr id="6" name="直线连接符 82"/>
                <p:cNvCxnSpPr/>
                <p:nvPr/>
              </p:nvCxnSpPr>
              <p:spPr>
                <a:xfrm>
                  <a:off x="1835696" y="2998282"/>
                  <a:ext cx="0" cy="1589693"/>
                </a:xfrm>
                <a:prstGeom prst="line">
                  <a:avLst/>
                </a:prstGeom>
                <a:ln w="12700" cmpd="sng">
                  <a:solidFill>
                    <a:srgbClr val="2C374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线连接符 83"/>
                <p:cNvCxnSpPr/>
                <p:nvPr/>
              </p:nvCxnSpPr>
              <p:spPr>
                <a:xfrm>
                  <a:off x="2987824" y="2998282"/>
                  <a:ext cx="0" cy="1589693"/>
                </a:xfrm>
                <a:prstGeom prst="line">
                  <a:avLst/>
                </a:prstGeom>
                <a:ln w="12700" cmpd="sng">
                  <a:solidFill>
                    <a:srgbClr val="2C374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" name="组 85"/>
                <p:cNvGrpSpPr/>
                <p:nvPr/>
              </p:nvGrpSpPr>
              <p:grpSpPr>
                <a:xfrm>
                  <a:off x="212821" y="2859782"/>
                  <a:ext cx="4207263" cy="2128899"/>
                  <a:chOff x="232922" y="2836788"/>
                  <a:chExt cx="4207263" cy="2128899"/>
                </a:xfrm>
              </p:grpSpPr>
              <p:grpSp>
                <p:nvGrpSpPr>
                  <p:cNvPr id="10" name="组 87"/>
                  <p:cNvGrpSpPr/>
                  <p:nvPr/>
                </p:nvGrpSpPr>
                <p:grpSpPr>
                  <a:xfrm>
                    <a:off x="683568" y="2975288"/>
                    <a:ext cx="3528392" cy="1584176"/>
                    <a:chOff x="683568" y="2571750"/>
                    <a:chExt cx="3528392" cy="1584176"/>
                  </a:xfrm>
                </p:grpSpPr>
                <p:sp>
                  <p:nvSpPr>
                    <p:cNvPr id="11" name="矩形 10"/>
                    <p:cNvSpPr/>
                    <p:nvPr/>
                  </p:nvSpPr>
                  <p:spPr>
                    <a:xfrm>
                      <a:off x="683568" y="2571750"/>
                      <a:ext cx="3528392" cy="1584176"/>
                    </a:xfrm>
                    <a:prstGeom prst="rect">
                      <a:avLst/>
                    </a:prstGeom>
                    <a:noFill/>
                    <a:ln w="19050" cmpd="sng">
                      <a:solidFill>
                        <a:srgbClr val="2C374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latin typeface="Arial Unicode MS" panose="020B0604020202020204" charset="-122"/>
                      </a:endParaRPr>
                    </a:p>
                  </p:txBody>
                </p:sp>
                <p:cxnSp>
                  <p:nvCxnSpPr>
                    <p:cNvPr id="12" name="直线连接符 100"/>
                    <p:cNvCxnSpPr>
                      <a:stCxn id="11" idx="1"/>
                      <a:endCxn id="11" idx="3"/>
                    </p:cNvCxnSpPr>
                    <p:nvPr/>
                  </p:nvCxnSpPr>
                  <p:spPr>
                    <a:xfrm>
                      <a:off x="683568" y="3363838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直线连接符 101"/>
                    <p:cNvCxnSpPr/>
                    <p:nvPr/>
                  </p:nvCxnSpPr>
                  <p:spPr>
                    <a:xfrm>
                      <a:off x="683568" y="3637533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直线连接符 102"/>
                    <p:cNvCxnSpPr/>
                    <p:nvPr/>
                  </p:nvCxnSpPr>
                  <p:spPr>
                    <a:xfrm>
                      <a:off x="683568" y="3900537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直线连接符 103"/>
                    <p:cNvCxnSpPr/>
                    <p:nvPr/>
                  </p:nvCxnSpPr>
                  <p:spPr>
                    <a:xfrm>
                      <a:off x="683568" y="3118049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直线连接符 104"/>
                    <p:cNvCxnSpPr/>
                    <p:nvPr/>
                  </p:nvCxnSpPr>
                  <p:spPr>
                    <a:xfrm>
                      <a:off x="683568" y="2859782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232922" y="2836788"/>
                    <a:ext cx="312105" cy="21699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1.5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232922" y="3100279"/>
                    <a:ext cx="3795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1.0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1" name="文本框 20"/>
                  <p:cNvSpPr txBox="1"/>
                  <p:nvPr/>
                </p:nvSpPr>
                <p:spPr>
                  <a:xfrm>
                    <a:off x="233974" y="3399344"/>
                    <a:ext cx="311240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233974" y="3641879"/>
                    <a:ext cx="311240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233974" y="3903400"/>
                    <a:ext cx="349985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-</a:t>
                    </a:r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233974" y="4141133"/>
                    <a:ext cx="349985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-</a:t>
                    </a:r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1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5" name="文本框 24"/>
                  <p:cNvSpPr txBox="1"/>
                  <p:nvPr/>
                </p:nvSpPr>
                <p:spPr>
                  <a:xfrm>
                    <a:off x="233974" y="4407456"/>
                    <a:ext cx="375384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-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1.5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6" name="文本框 25"/>
                  <p:cNvSpPr txBox="1"/>
                  <p:nvPr/>
                </p:nvSpPr>
                <p:spPr>
                  <a:xfrm>
                    <a:off x="494341" y="4684455"/>
                    <a:ext cx="4564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.00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1608339" y="4684455"/>
                    <a:ext cx="4564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.05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2760467" y="4664165"/>
                    <a:ext cx="4564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.10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3983735" y="4688688"/>
                    <a:ext cx="4564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.15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</p:grpSp>
          </p:grpSp>
          <p:sp>
            <p:nvSpPr>
              <p:cNvPr id="31" name="任意形状 117"/>
              <p:cNvSpPr/>
              <p:nvPr/>
            </p:nvSpPr>
            <p:spPr>
              <a:xfrm>
                <a:off x="849839" y="3101734"/>
                <a:ext cx="3081946" cy="963279"/>
              </a:xfrm>
              <a:custGeom>
                <a:avLst/>
                <a:gdLst>
                  <a:gd name="connsiteX0" fmla="*/ 0 w 3170767"/>
                  <a:gd name="connsiteY0" fmla="*/ 16937 h 808585"/>
                  <a:gd name="connsiteX1" fmla="*/ 135467 w 3170767"/>
                  <a:gd name="connsiteY1" fmla="*/ 808571 h 808585"/>
                  <a:gd name="connsiteX2" fmla="*/ 309034 w 3170767"/>
                  <a:gd name="connsiteY2" fmla="*/ 4 h 808585"/>
                  <a:gd name="connsiteX3" fmla="*/ 474134 w 3170767"/>
                  <a:gd name="connsiteY3" fmla="*/ 795871 h 808585"/>
                  <a:gd name="connsiteX4" fmla="*/ 643467 w 3170767"/>
                  <a:gd name="connsiteY4" fmla="*/ 12704 h 808585"/>
                  <a:gd name="connsiteX5" fmla="*/ 821267 w 3170767"/>
                  <a:gd name="connsiteY5" fmla="*/ 664637 h 808585"/>
                  <a:gd name="connsiteX6" fmla="*/ 1003300 w 3170767"/>
                  <a:gd name="connsiteY6" fmla="*/ 139704 h 808585"/>
                  <a:gd name="connsiteX7" fmla="*/ 1185334 w 3170767"/>
                  <a:gd name="connsiteY7" fmla="*/ 677337 h 808585"/>
                  <a:gd name="connsiteX8" fmla="*/ 1354667 w 3170767"/>
                  <a:gd name="connsiteY8" fmla="*/ 122771 h 808585"/>
                  <a:gd name="connsiteX9" fmla="*/ 1524000 w 3170767"/>
                  <a:gd name="connsiteY9" fmla="*/ 677337 h 808585"/>
                  <a:gd name="connsiteX10" fmla="*/ 1689100 w 3170767"/>
                  <a:gd name="connsiteY10" fmla="*/ 135471 h 808585"/>
                  <a:gd name="connsiteX11" fmla="*/ 1866900 w 3170767"/>
                  <a:gd name="connsiteY11" fmla="*/ 664637 h 808585"/>
                  <a:gd name="connsiteX12" fmla="*/ 2044700 w 3170767"/>
                  <a:gd name="connsiteY12" fmla="*/ 127004 h 808585"/>
                  <a:gd name="connsiteX13" fmla="*/ 2218267 w 3170767"/>
                  <a:gd name="connsiteY13" fmla="*/ 668871 h 808585"/>
                  <a:gd name="connsiteX14" fmla="*/ 2396067 w 3170767"/>
                  <a:gd name="connsiteY14" fmla="*/ 122771 h 808585"/>
                  <a:gd name="connsiteX15" fmla="*/ 2569634 w 3170767"/>
                  <a:gd name="connsiteY15" fmla="*/ 787404 h 808585"/>
                  <a:gd name="connsiteX16" fmla="*/ 2734734 w 3170767"/>
                  <a:gd name="connsiteY16" fmla="*/ 12704 h 808585"/>
                  <a:gd name="connsiteX17" fmla="*/ 2912534 w 3170767"/>
                  <a:gd name="connsiteY17" fmla="*/ 795871 h 808585"/>
                  <a:gd name="connsiteX18" fmla="*/ 3073400 w 3170767"/>
                  <a:gd name="connsiteY18" fmla="*/ 12704 h 808585"/>
                  <a:gd name="connsiteX19" fmla="*/ 3170767 w 3170767"/>
                  <a:gd name="connsiteY19" fmla="*/ 469904 h 80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70767" h="808585">
                    <a:moveTo>
                      <a:pt x="0" y="16937"/>
                    </a:moveTo>
                    <a:cubicBezTo>
                      <a:pt x="41980" y="414165"/>
                      <a:pt x="83961" y="811393"/>
                      <a:pt x="135467" y="808571"/>
                    </a:cubicBezTo>
                    <a:cubicBezTo>
                      <a:pt x="186973" y="805749"/>
                      <a:pt x="252590" y="2121"/>
                      <a:pt x="309034" y="4"/>
                    </a:cubicBezTo>
                    <a:cubicBezTo>
                      <a:pt x="365478" y="-2113"/>
                      <a:pt x="418395" y="793754"/>
                      <a:pt x="474134" y="795871"/>
                    </a:cubicBezTo>
                    <a:cubicBezTo>
                      <a:pt x="529873" y="797988"/>
                      <a:pt x="585612" y="34576"/>
                      <a:pt x="643467" y="12704"/>
                    </a:cubicBezTo>
                    <a:cubicBezTo>
                      <a:pt x="701323" y="-9168"/>
                      <a:pt x="761295" y="643470"/>
                      <a:pt x="821267" y="664637"/>
                    </a:cubicBezTo>
                    <a:cubicBezTo>
                      <a:pt x="881239" y="685804"/>
                      <a:pt x="942622" y="137587"/>
                      <a:pt x="1003300" y="139704"/>
                    </a:cubicBezTo>
                    <a:cubicBezTo>
                      <a:pt x="1063978" y="141821"/>
                      <a:pt x="1126773" y="680159"/>
                      <a:pt x="1185334" y="677337"/>
                    </a:cubicBezTo>
                    <a:cubicBezTo>
                      <a:pt x="1243895" y="674515"/>
                      <a:pt x="1298223" y="122771"/>
                      <a:pt x="1354667" y="122771"/>
                    </a:cubicBezTo>
                    <a:cubicBezTo>
                      <a:pt x="1411111" y="122771"/>
                      <a:pt x="1468261" y="675220"/>
                      <a:pt x="1524000" y="677337"/>
                    </a:cubicBezTo>
                    <a:cubicBezTo>
                      <a:pt x="1579739" y="679454"/>
                      <a:pt x="1631950" y="137588"/>
                      <a:pt x="1689100" y="135471"/>
                    </a:cubicBezTo>
                    <a:cubicBezTo>
                      <a:pt x="1746250" y="133354"/>
                      <a:pt x="1807633" y="666048"/>
                      <a:pt x="1866900" y="664637"/>
                    </a:cubicBezTo>
                    <a:cubicBezTo>
                      <a:pt x="1926167" y="663226"/>
                      <a:pt x="1986139" y="126298"/>
                      <a:pt x="2044700" y="127004"/>
                    </a:cubicBezTo>
                    <a:cubicBezTo>
                      <a:pt x="2103261" y="127710"/>
                      <a:pt x="2159706" y="669576"/>
                      <a:pt x="2218267" y="668871"/>
                    </a:cubicBezTo>
                    <a:cubicBezTo>
                      <a:pt x="2276828" y="668166"/>
                      <a:pt x="2337506" y="103016"/>
                      <a:pt x="2396067" y="122771"/>
                    </a:cubicBezTo>
                    <a:cubicBezTo>
                      <a:pt x="2454628" y="142526"/>
                      <a:pt x="2513190" y="805748"/>
                      <a:pt x="2569634" y="787404"/>
                    </a:cubicBezTo>
                    <a:cubicBezTo>
                      <a:pt x="2626078" y="769060"/>
                      <a:pt x="2677584" y="11293"/>
                      <a:pt x="2734734" y="12704"/>
                    </a:cubicBezTo>
                    <a:cubicBezTo>
                      <a:pt x="2791884" y="14115"/>
                      <a:pt x="2856090" y="795871"/>
                      <a:pt x="2912534" y="795871"/>
                    </a:cubicBezTo>
                    <a:cubicBezTo>
                      <a:pt x="2968978" y="795871"/>
                      <a:pt x="3030361" y="67032"/>
                      <a:pt x="3073400" y="12704"/>
                    </a:cubicBezTo>
                    <a:cubicBezTo>
                      <a:pt x="3116439" y="-41624"/>
                      <a:pt x="3152423" y="438154"/>
                      <a:pt x="3170767" y="469904"/>
                    </a:cubicBezTo>
                  </a:path>
                </a:pathLst>
              </a:cu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latin typeface="Arial Unicode MS" panose="020B0604020202020204" charset="-122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7363627" y="4676962"/>
              <a:ext cx="8819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100" dirty="0">
                  <a:solidFill>
                    <a:srgbClr val="2C3749"/>
                  </a:solidFill>
                  <a:latin typeface="Arial Unicode MS" panose="020B0604020202020204" charset="-122"/>
                </a:rPr>
                <a:t>Duration(s)</a:t>
              </a:r>
              <a:endParaRPr kumimoji="1" lang="zh-CN" altLang="en-US" sz="1100" dirty="0">
                <a:solidFill>
                  <a:srgbClr val="2C3749"/>
                </a:solidFill>
                <a:latin typeface="Arial Unicode MS" panose="020B0604020202020204" charset="-122"/>
              </a:endParaRPr>
            </a:p>
          </p:txBody>
        </p:sp>
      </p:grpSp>
      <p:grpSp>
        <p:nvGrpSpPr>
          <p:cNvPr id="38" name="组 124"/>
          <p:cNvGrpSpPr/>
          <p:nvPr/>
        </p:nvGrpSpPr>
        <p:grpSpPr>
          <a:xfrm>
            <a:off x="1405747" y="4076978"/>
            <a:ext cx="4095522" cy="2204247"/>
            <a:chOff x="4150078" y="2734325"/>
            <a:chExt cx="4095522" cy="2204247"/>
          </a:xfrm>
        </p:grpSpPr>
        <p:grpSp>
          <p:nvGrpSpPr>
            <p:cNvPr id="42" name="组 81"/>
            <p:cNvGrpSpPr/>
            <p:nvPr/>
          </p:nvGrpSpPr>
          <p:grpSpPr>
            <a:xfrm>
              <a:off x="4150078" y="2734325"/>
              <a:ext cx="3964490" cy="1824482"/>
              <a:chOff x="-170415" y="2859782"/>
              <a:chExt cx="4590499" cy="2128899"/>
            </a:xfrm>
          </p:grpSpPr>
          <p:cxnSp>
            <p:nvCxnSpPr>
              <p:cNvPr id="43" name="直线连接符 82"/>
              <p:cNvCxnSpPr/>
              <p:nvPr/>
            </p:nvCxnSpPr>
            <p:spPr>
              <a:xfrm>
                <a:off x="1835696" y="2998282"/>
                <a:ext cx="0" cy="1589693"/>
              </a:xfrm>
              <a:prstGeom prst="line">
                <a:avLst/>
              </a:prstGeom>
              <a:ln w="12700" cmpd="sng">
                <a:solidFill>
                  <a:srgbClr val="2C374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线连接符 83"/>
              <p:cNvCxnSpPr/>
              <p:nvPr/>
            </p:nvCxnSpPr>
            <p:spPr>
              <a:xfrm>
                <a:off x="2987824" y="2998282"/>
                <a:ext cx="0" cy="1589693"/>
              </a:xfrm>
              <a:prstGeom prst="line">
                <a:avLst/>
              </a:prstGeom>
              <a:ln w="12700" cmpd="sng">
                <a:solidFill>
                  <a:srgbClr val="2C374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组 84"/>
              <p:cNvGrpSpPr/>
              <p:nvPr/>
            </p:nvGrpSpPr>
            <p:grpSpPr>
              <a:xfrm>
                <a:off x="-170415" y="2859782"/>
                <a:ext cx="4590499" cy="2128899"/>
                <a:chOff x="-275732" y="2803508"/>
                <a:chExt cx="4590499" cy="2128899"/>
              </a:xfrm>
            </p:grpSpPr>
            <p:grpSp>
              <p:nvGrpSpPr>
                <p:cNvPr id="46" name="组 85"/>
                <p:cNvGrpSpPr/>
                <p:nvPr/>
              </p:nvGrpSpPr>
              <p:grpSpPr>
                <a:xfrm>
                  <a:off x="107504" y="2803508"/>
                  <a:ext cx="4207263" cy="2128899"/>
                  <a:chOff x="232922" y="2836788"/>
                  <a:chExt cx="4207263" cy="2128899"/>
                </a:xfrm>
              </p:grpSpPr>
              <p:grpSp>
                <p:nvGrpSpPr>
                  <p:cNvPr id="47" name="组 87"/>
                  <p:cNvGrpSpPr/>
                  <p:nvPr/>
                </p:nvGrpSpPr>
                <p:grpSpPr>
                  <a:xfrm>
                    <a:off x="683568" y="2975288"/>
                    <a:ext cx="3528392" cy="1584176"/>
                    <a:chOff x="683568" y="2571750"/>
                    <a:chExt cx="3528392" cy="1584176"/>
                  </a:xfrm>
                </p:grpSpPr>
                <p:sp>
                  <p:nvSpPr>
                    <p:cNvPr id="48" name="矩形 47"/>
                    <p:cNvSpPr/>
                    <p:nvPr/>
                  </p:nvSpPr>
                  <p:spPr>
                    <a:xfrm>
                      <a:off x="683568" y="2571750"/>
                      <a:ext cx="3528392" cy="1584176"/>
                    </a:xfrm>
                    <a:prstGeom prst="rect">
                      <a:avLst/>
                    </a:prstGeom>
                    <a:noFill/>
                    <a:ln w="19050" cmpd="sng">
                      <a:solidFill>
                        <a:srgbClr val="2C374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latin typeface="Arial Unicode MS" panose="020B0604020202020204" charset="-122"/>
                      </a:endParaRPr>
                    </a:p>
                  </p:txBody>
                </p:sp>
                <p:cxnSp>
                  <p:nvCxnSpPr>
                    <p:cNvPr id="49" name="直线连接符 100"/>
                    <p:cNvCxnSpPr>
                      <a:stCxn id="48" idx="1"/>
                      <a:endCxn id="48" idx="3"/>
                    </p:cNvCxnSpPr>
                    <p:nvPr/>
                  </p:nvCxnSpPr>
                  <p:spPr>
                    <a:xfrm>
                      <a:off x="683568" y="3363838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线连接符 101"/>
                    <p:cNvCxnSpPr/>
                    <p:nvPr/>
                  </p:nvCxnSpPr>
                  <p:spPr>
                    <a:xfrm>
                      <a:off x="683568" y="3637533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线连接符 102"/>
                    <p:cNvCxnSpPr/>
                    <p:nvPr/>
                  </p:nvCxnSpPr>
                  <p:spPr>
                    <a:xfrm>
                      <a:off x="683568" y="3900537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直线连接符 103"/>
                    <p:cNvCxnSpPr/>
                    <p:nvPr/>
                  </p:nvCxnSpPr>
                  <p:spPr>
                    <a:xfrm>
                      <a:off x="683568" y="3118049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直线连接符 104"/>
                    <p:cNvCxnSpPr/>
                    <p:nvPr/>
                  </p:nvCxnSpPr>
                  <p:spPr>
                    <a:xfrm>
                      <a:off x="683568" y="2859782"/>
                      <a:ext cx="3528392" cy="0"/>
                    </a:xfrm>
                    <a:prstGeom prst="line">
                      <a:avLst/>
                    </a:prstGeom>
                    <a:ln w="3175" cmpd="sng">
                      <a:solidFill>
                        <a:srgbClr val="2C3749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4" name="文本框 53"/>
                  <p:cNvSpPr txBox="1"/>
                  <p:nvPr/>
                </p:nvSpPr>
                <p:spPr>
                  <a:xfrm>
                    <a:off x="232922" y="2836788"/>
                    <a:ext cx="312105" cy="21699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1.5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55" name="文本框 54"/>
                  <p:cNvSpPr txBox="1"/>
                  <p:nvPr/>
                </p:nvSpPr>
                <p:spPr>
                  <a:xfrm>
                    <a:off x="232922" y="3100279"/>
                    <a:ext cx="3795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1.0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56" name="文本框 55"/>
                  <p:cNvSpPr txBox="1"/>
                  <p:nvPr/>
                </p:nvSpPr>
                <p:spPr>
                  <a:xfrm>
                    <a:off x="233974" y="3399344"/>
                    <a:ext cx="311240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57" name="文本框 56"/>
                  <p:cNvSpPr txBox="1"/>
                  <p:nvPr/>
                </p:nvSpPr>
                <p:spPr>
                  <a:xfrm>
                    <a:off x="233974" y="3641879"/>
                    <a:ext cx="311240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58" name="文本框 57"/>
                  <p:cNvSpPr txBox="1"/>
                  <p:nvPr/>
                </p:nvSpPr>
                <p:spPr>
                  <a:xfrm>
                    <a:off x="233974" y="3903400"/>
                    <a:ext cx="349985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-</a:t>
                    </a:r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59" name="文本框 58"/>
                  <p:cNvSpPr txBox="1"/>
                  <p:nvPr/>
                </p:nvSpPr>
                <p:spPr>
                  <a:xfrm>
                    <a:off x="233974" y="4141133"/>
                    <a:ext cx="349985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-</a:t>
                    </a:r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1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60" name="文本框 59"/>
                  <p:cNvSpPr txBox="1"/>
                  <p:nvPr/>
                </p:nvSpPr>
                <p:spPr>
                  <a:xfrm>
                    <a:off x="233974" y="4407456"/>
                    <a:ext cx="375384" cy="21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-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1.5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61" name="文本框 60"/>
                  <p:cNvSpPr txBox="1"/>
                  <p:nvPr/>
                </p:nvSpPr>
                <p:spPr>
                  <a:xfrm>
                    <a:off x="494341" y="4684455"/>
                    <a:ext cx="4564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.00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62" name="文本框 61"/>
                  <p:cNvSpPr txBox="1"/>
                  <p:nvPr/>
                </p:nvSpPr>
                <p:spPr>
                  <a:xfrm>
                    <a:off x="1608339" y="4684455"/>
                    <a:ext cx="4564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.05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63" name="文本框 62"/>
                  <p:cNvSpPr txBox="1"/>
                  <p:nvPr/>
                </p:nvSpPr>
                <p:spPr>
                  <a:xfrm>
                    <a:off x="2760467" y="4664165"/>
                    <a:ext cx="4564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.10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  <p:sp>
                <p:nvSpPr>
                  <p:cNvPr id="64" name="文本框 63"/>
                  <p:cNvSpPr txBox="1"/>
                  <p:nvPr/>
                </p:nvSpPr>
                <p:spPr>
                  <a:xfrm>
                    <a:off x="3983735" y="4688688"/>
                    <a:ext cx="4564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zh-CN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0</a:t>
                    </a:r>
                    <a:r>
                      <a:rPr kumimoji="1" lang="en-US" altLang="zh-CN" sz="1200" dirty="0">
                        <a:solidFill>
                          <a:scrgbClr r="0" g="0" b="0"/>
                        </a:solidFill>
                        <a:latin typeface="Arial Unicode MS" panose="020B0604020202020204" charset="-122"/>
                      </a:rPr>
                      <a:t>.15</a:t>
                    </a:r>
                    <a:endParaRPr kumimoji="1" lang="zh-CN" altLang="en-US" sz="1200" dirty="0">
                      <a:solidFill>
                        <a:scrgbClr r="0" g="0" b="0"/>
                      </a:solidFill>
                      <a:latin typeface="Arial Unicode MS" panose="020B0604020202020204" charset="-122"/>
                    </a:endParaRPr>
                  </a:p>
                </p:txBody>
              </p:sp>
            </p:grpSp>
            <p:sp>
              <p:nvSpPr>
                <p:cNvPr id="65" name="文本框 64"/>
                <p:cNvSpPr txBox="1"/>
                <p:nvPr/>
              </p:nvSpPr>
              <p:spPr>
                <a:xfrm rot="10800000">
                  <a:off x="-275732" y="2959000"/>
                  <a:ext cx="409832" cy="1190291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kumimoji="1" lang="en-US" altLang="zh-CN" sz="1100" dirty="0">
                      <a:solidFill>
                        <a:srgbClr val="2C3749"/>
                      </a:solidFill>
                      <a:latin typeface="Arial Unicode MS" panose="020B0604020202020204" charset="-122"/>
                    </a:rPr>
                    <a:t>Voltage Depth</a:t>
                  </a:r>
                  <a:endParaRPr kumimoji="1" lang="zh-CN" altLang="en-US" sz="1100" dirty="0">
                    <a:solidFill>
                      <a:srgbClr val="2C3749"/>
                    </a:solidFill>
                    <a:latin typeface="Arial Unicode MS" panose="020B0604020202020204" charset="-122"/>
                  </a:endParaRPr>
                </a:p>
              </p:txBody>
            </p:sp>
          </p:grpSp>
        </p:grpSp>
        <p:sp>
          <p:nvSpPr>
            <p:cNvPr id="67" name="文本框 66"/>
            <p:cNvSpPr txBox="1"/>
            <p:nvPr/>
          </p:nvSpPr>
          <p:spPr>
            <a:xfrm>
              <a:off x="7363627" y="4676962"/>
              <a:ext cx="8819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100" dirty="0">
                  <a:solidFill>
                    <a:srgbClr val="2C3749"/>
                  </a:solidFill>
                  <a:latin typeface="Arial Unicode MS" panose="020B0604020202020204" charset="-122"/>
                </a:rPr>
                <a:t>Duration(s)</a:t>
              </a:r>
              <a:endParaRPr kumimoji="1" lang="zh-CN" altLang="en-US" sz="1100" dirty="0">
                <a:solidFill>
                  <a:srgbClr val="2C3749"/>
                </a:solidFill>
                <a:latin typeface="Arial Unicode MS" panose="020B060402020202020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139315" y="4442460"/>
            <a:ext cx="3030220" cy="897890"/>
            <a:chOff x="3369" y="7161"/>
            <a:chExt cx="4772" cy="1414"/>
          </a:xfrm>
        </p:grpSpPr>
        <p:grpSp>
          <p:nvGrpSpPr>
            <p:cNvPr id="71" name="组合 70"/>
            <p:cNvGrpSpPr/>
            <p:nvPr/>
          </p:nvGrpSpPr>
          <p:grpSpPr>
            <a:xfrm>
              <a:off x="4685" y="7182"/>
              <a:ext cx="3456" cy="1354"/>
              <a:chOff x="10985" y="8722"/>
              <a:chExt cx="3456" cy="1354"/>
            </a:xfrm>
          </p:grpSpPr>
          <p:cxnSp>
            <p:nvCxnSpPr>
              <p:cNvPr id="69" name="直接连接符 68"/>
              <p:cNvCxnSpPr/>
              <p:nvPr/>
            </p:nvCxnSpPr>
            <p:spPr>
              <a:xfrm>
                <a:off x="10985" y="9377"/>
                <a:ext cx="2589" cy="2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任意多边形 69"/>
              <p:cNvSpPr/>
              <p:nvPr/>
            </p:nvSpPr>
            <p:spPr>
              <a:xfrm>
                <a:off x="13571" y="8722"/>
                <a:ext cx="870" cy="1354"/>
              </a:xfrm>
              <a:custGeom>
                <a:avLst/>
                <a:gdLst>
                  <a:gd name="connisteX0" fmla="*/ 0 w 504825"/>
                  <a:gd name="connsiteY0" fmla="*/ 439702 h 859843"/>
                  <a:gd name="connisteX1" fmla="*/ 57150 w 504825"/>
                  <a:gd name="connsiteY1" fmla="*/ 30127 h 859843"/>
                  <a:gd name="connisteX2" fmla="*/ 142875 w 504825"/>
                  <a:gd name="connsiteY2" fmla="*/ 153952 h 859843"/>
                  <a:gd name="connisteX3" fmla="*/ 238125 w 504825"/>
                  <a:gd name="connsiteY3" fmla="*/ 858802 h 859843"/>
                  <a:gd name="connisteX4" fmla="*/ 371475 w 504825"/>
                  <a:gd name="connsiteY4" fmla="*/ 11077 h 859843"/>
                  <a:gd name="connisteX5" fmla="*/ 476250 w 504825"/>
                  <a:gd name="connsiteY5" fmla="*/ 534952 h 859843"/>
                  <a:gd name="connisteX6" fmla="*/ 504825 w 504825"/>
                  <a:gd name="connsiteY6" fmla="*/ 554002 h 859843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504825" h="859844">
                    <a:moveTo>
                      <a:pt x="0" y="439703"/>
                    </a:moveTo>
                    <a:cubicBezTo>
                      <a:pt x="9525" y="355248"/>
                      <a:pt x="28575" y="87278"/>
                      <a:pt x="57150" y="30128"/>
                    </a:cubicBezTo>
                    <a:cubicBezTo>
                      <a:pt x="85725" y="-27022"/>
                      <a:pt x="106680" y="-11782"/>
                      <a:pt x="142875" y="153953"/>
                    </a:cubicBezTo>
                    <a:cubicBezTo>
                      <a:pt x="179070" y="319688"/>
                      <a:pt x="192405" y="887378"/>
                      <a:pt x="238125" y="858803"/>
                    </a:cubicBezTo>
                    <a:cubicBezTo>
                      <a:pt x="283845" y="830228"/>
                      <a:pt x="323850" y="75848"/>
                      <a:pt x="371475" y="11078"/>
                    </a:cubicBezTo>
                    <a:cubicBezTo>
                      <a:pt x="419100" y="-53692"/>
                      <a:pt x="449580" y="426368"/>
                      <a:pt x="476250" y="534953"/>
                    </a:cubicBezTo>
                    <a:cubicBezTo>
                      <a:pt x="502920" y="643538"/>
                      <a:pt x="501015" y="560353"/>
                      <a:pt x="504825" y="55400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4" name="任意多边形 73"/>
            <p:cNvSpPr/>
            <p:nvPr/>
          </p:nvSpPr>
          <p:spPr>
            <a:xfrm>
              <a:off x="3369" y="7161"/>
              <a:ext cx="1304" cy="1414"/>
            </a:xfrm>
            <a:custGeom>
              <a:avLst/>
              <a:gdLst>
                <a:gd name="connisteX0" fmla="*/ 0 w 704850"/>
                <a:gd name="connsiteY0" fmla="*/ 19339 h 916739"/>
                <a:gd name="connisteX1" fmla="*/ 28575 w 704850"/>
                <a:gd name="connsiteY1" fmla="*/ 505114 h 916739"/>
                <a:gd name="connisteX2" fmla="*/ 104775 w 704850"/>
                <a:gd name="connsiteY2" fmla="*/ 895639 h 916739"/>
                <a:gd name="connisteX3" fmla="*/ 161925 w 704850"/>
                <a:gd name="connsiteY3" fmla="*/ 762289 h 916739"/>
                <a:gd name="connisteX4" fmla="*/ 247650 w 704850"/>
                <a:gd name="connsiteY4" fmla="*/ 181264 h 916739"/>
                <a:gd name="connisteX5" fmla="*/ 295275 w 704850"/>
                <a:gd name="connsiteY5" fmla="*/ 289 h 916739"/>
                <a:gd name="connisteX6" fmla="*/ 342900 w 704850"/>
                <a:gd name="connsiteY6" fmla="*/ 200314 h 916739"/>
                <a:gd name="connisteX7" fmla="*/ 409575 w 704850"/>
                <a:gd name="connsiteY7" fmla="*/ 809914 h 916739"/>
                <a:gd name="connisteX8" fmla="*/ 457200 w 704850"/>
                <a:gd name="connsiteY8" fmla="*/ 857539 h 916739"/>
                <a:gd name="connisteX9" fmla="*/ 495300 w 704850"/>
                <a:gd name="connsiteY9" fmla="*/ 676564 h 916739"/>
                <a:gd name="connisteX10" fmla="*/ 590550 w 704850"/>
                <a:gd name="connsiteY10" fmla="*/ 28864 h 916739"/>
                <a:gd name="connisteX11" fmla="*/ 704850 w 704850"/>
                <a:gd name="connsiteY11" fmla="*/ 457489 h 91673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704850" h="916739">
                  <a:moveTo>
                    <a:pt x="0" y="19340"/>
                  </a:moveTo>
                  <a:cubicBezTo>
                    <a:pt x="4445" y="108875"/>
                    <a:pt x="7620" y="329855"/>
                    <a:pt x="28575" y="505115"/>
                  </a:cubicBezTo>
                  <a:cubicBezTo>
                    <a:pt x="49530" y="680375"/>
                    <a:pt x="78105" y="844205"/>
                    <a:pt x="104775" y="895640"/>
                  </a:cubicBezTo>
                  <a:cubicBezTo>
                    <a:pt x="131445" y="947075"/>
                    <a:pt x="133350" y="905165"/>
                    <a:pt x="161925" y="762290"/>
                  </a:cubicBezTo>
                  <a:cubicBezTo>
                    <a:pt x="190500" y="619415"/>
                    <a:pt x="220980" y="333665"/>
                    <a:pt x="247650" y="181265"/>
                  </a:cubicBezTo>
                  <a:cubicBezTo>
                    <a:pt x="274320" y="28865"/>
                    <a:pt x="276225" y="-3520"/>
                    <a:pt x="295275" y="290"/>
                  </a:cubicBezTo>
                  <a:cubicBezTo>
                    <a:pt x="314325" y="4100"/>
                    <a:pt x="320040" y="38390"/>
                    <a:pt x="342900" y="200315"/>
                  </a:cubicBezTo>
                  <a:cubicBezTo>
                    <a:pt x="365760" y="362240"/>
                    <a:pt x="386715" y="678470"/>
                    <a:pt x="409575" y="809915"/>
                  </a:cubicBezTo>
                  <a:cubicBezTo>
                    <a:pt x="432435" y="941360"/>
                    <a:pt x="440055" y="884210"/>
                    <a:pt x="457200" y="857540"/>
                  </a:cubicBezTo>
                  <a:cubicBezTo>
                    <a:pt x="474345" y="830870"/>
                    <a:pt x="468630" y="842300"/>
                    <a:pt x="495300" y="676565"/>
                  </a:cubicBezTo>
                  <a:cubicBezTo>
                    <a:pt x="521970" y="510830"/>
                    <a:pt x="548640" y="72680"/>
                    <a:pt x="590550" y="28865"/>
                  </a:cubicBezTo>
                  <a:cubicBezTo>
                    <a:pt x="632460" y="-14950"/>
                    <a:pt x="683895" y="359065"/>
                    <a:pt x="704850" y="45749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8" name="iŝḻïḑè"/>
          <p:cNvSpPr/>
          <p:nvPr/>
        </p:nvSpPr>
        <p:spPr bwMode="auto">
          <a:xfrm>
            <a:off x="5902742" y="1721617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9" name="iŝḻïḑè"/>
          <p:cNvSpPr/>
          <p:nvPr/>
        </p:nvSpPr>
        <p:spPr bwMode="auto">
          <a:xfrm>
            <a:off x="5915442" y="4096517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5" name="文本框 64"/>
          <p:cNvSpPr txBox="1"/>
          <p:nvPr/>
        </p:nvSpPr>
        <p:spPr>
          <a:xfrm rot="10800000">
            <a:off x="1413666" y="1808118"/>
            <a:ext cx="353943" cy="10200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2C3749"/>
                </a:solidFill>
                <a:latin typeface="Arial Unicode MS" panose="020B0604020202020204" charset="-122"/>
              </a:rPr>
              <a:t>Voltage Depth</a:t>
            </a:r>
            <a:endParaRPr kumimoji="1" lang="zh-CN" altLang="en-US" sz="1100" dirty="0">
              <a:solidFill>
                <a:srgbClr val="2C3749"/>
              </a:solidFill>
              <a:latin typeface="Arial Unicode MS" panose="020B0604020202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7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-29845" y="-11430"/>
            <a:ext cx="6794500" cy="69145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5" name="组合 14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4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grpSp>
        <p:nvGrpSpPr>
          <p:cNvPr id="119" name="组合 118"/>
          <p:cNvGrpSpPr/>
          <p:nvPr/>
        </p:nvGrpSpPr>
        <p:grpSpPr>
          <a:xfrm>
            <a:off x="7620" y="1123315"/>
            <a:ext cx="6301105" cy="4097020"/>
            <a:chOff x="-168" y="2314"/>
            <a:chExt cx="9923" cy="6452"/>
          </a:xfrm>
        </p:grpSpPr>
        <p:grpSp>
          <p:nvGrpSpPr>
            <p:cNvPr id="30" name="组合 29"/>
            <p:cNvGrpSpPr/>
            <p:nvPr/>
          </p:nvGrpSpPr>
          <p:grpSpPr>
            <a:xfrm>
              <a:off x="1031" y="2314"/>
              <a:ext cx="7532" cy="6453"/>
              <a:chOff x="818" y="1589"/>
              <a:chExt cx="6780" cy="6248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818" y="1589"/>
                <a:ext cx="6780" cy="6248"/>
                <a:chOff x="339" y="1081"/>
                <a:chExt cx="6780" cy="6248"/>
              </a:xfrm>
            </p:grpSpPr>
            <p:sp>
              <p:nvSpPr>
                <p:cNvPr id="7" name="object 7"/>
                <p:cNvSpPr/>
                <p:nvPr/>
              </p:nvSpPr>
              <p:spPr>
                <a:xfrm>
                  <a:off x="4773" y="3611"/>
                  <a:ext cx="759" cy="759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object 8"/>
                <p:cNvSpPr/>
                <p:nvPr/>
              </p:nvSpPr>
              <p:spPr>
                <a:xfrm>
                  <a:off x="4868" y="3669"/>
                  <a:ext cx="567" cy="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044" h="360044">
                      <a:moveTo>
                        <a:pt x="0" y="180019"/>
                      </a:moveTo>
                      <a:lnTo>
                        <a:pt x="5231" y="136759"/>
                      </a:lnTo>
                      <a:lnTo>
                        <a:pt x="20093" y="97290"/>
                      </a:lnTo>
                      <a:lnTo>
                        <a:pt x="43333" y="62864"/>
                      </a:lnTo>
                      <a:lnTo>
                        <a:pt x="73702" y="34733"/>
                      </a:lnTo>
                      <a:lnTo>
                        <a:pt x="109948" y="14146"/>
                      </a:lnTo>
                      <a:lnTo>
                        <a:pt x="150819" y="2356"/>
                      </a:lnTo>
                      <a:lnTo>
                        <a:pt x="180019" y="0"/>
                      </a:lnTo>
                      <a:lnTo>
                        <a:pt x="194784" y="596"/>
                      </a:lnTo>
                      <a:lnTo>
                        <a:pt x="236920" y="9177"/>
                      </a:lnTo>
                      <a:lnTo>
                        <a:pt x="274846" y="26971"/>
                      </a:lnTo>
                      <a:lnTo>
                        <a:pt x="307313" y="52726"/>
                      </a:lnTo>
                      <a:lnTo>
                        <a:pt x="333068" y="85193"/>
                      </a:lnTo>
                      <a:lnTo>
                        <a:pt x="350862" y="123119"/>
                      </a:lnTo>
                      <a:lnTo>
                        <a:pt x="359443" y="165255"/>
                      </a:lnTo>
                      <a:lnTo>
                        <a:pt x="360039" y="180019"/>
                      </a:lnTo>
                      <a:lnTo>
                        <a:pt x="359443" y="194784"/>
                      </a:lnTo>
                      <a:lnTo>
                        <a:pt x="350862" y="236920"/>
                      </a:lnTo>
                      <a:lnTo>
                        <a:pt x="333068" y="274846"/>
                      </a:lnTo>
                      <a:lnTo>
                        <a:pt x="307313" y="307313"/>
                      </a:lnTo>
                      <a:lnTo>
                        <a:pt x="274846" y="333068"/>
                      </a:lnTo>
                      <a:lnTo>
                        <a:pt x="236920" y="350862"/>
                      </a:lnTo>
                      <a:lnTo>
                        <a:pt x="194784" y="359443"/>
                      </a:lnTo>
                      <a:lnTo>
                        <a:pt x="180019" y="360039"/>
                      </a:lnTo>
                      <a:lnTo>
                        <a:pt x="165255" y="359443"/>
                      </a:lnTo>
                      <a:lnTo>
                        <a:pt x="123119" y="350862"/>
                      </a:lnTo>
                      <a:lnTo>
                        <a:pt x="85193" y="333068"/>
                      </a:lnTo>
                      <a:lnTo>
                        <a:pt x="52726" y="307313"/>
                      </a:lnTo>
                      <a:lnTo>
                        <a:pt x="26971" y="274846"/>
                      </a:lnTo>
                      <a:lnTo>
                        <a:pt x="9177" y="236920"/>
                      </a:lnTo>
                      <a:lnTo>
                        <a:pt x="596" y="194784"/>
                      </a:lnTo>
                      <a:lnTo>
                        <a:pt x="0" y="180019"/>
                      </a:lnTo>
                      <a:close/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object 9"/>
                <p:cNvSpPr/>
                <p:nvPr/>
              </p:nvSpPr>
              <p:spPr>
                <a:xfrm>
                  <a:off x="4773" y="3892"/>
                  <a:ext cx="759" cy="759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object 10"/>
                <p:cNvSpPr/>
                <p:nvPr/>
              </p:nvSpPr>
              <p:spPr>
                <a:xfrm>
                  <a:off x="4868" y="4013"/>
                  <a:ext cx="567" cy="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044" h="360044">
                      <a:moveTo>
                        <a:pt x="0" y="180019"/>
                      </a:moveTo>
                      <a:lnTo>
                        <a:pt x="5231" y="136759"/>
                      </a:lnTo>
                      <a:lnTo>
                        <a:pt x="20093" y="97290"/>
                      </a:lnTo>
                      <a:lnTo>
                        <a:pt x="43333" y="62864"/>
                      </a:lnTo>
                      <a:lnTo>
                        <a:pt x="73702" y="34733"/>
                      </a:lnTo>
                      <a:lnTo>
                        <a:pt x="109948" y="14146"/>
                      </a:lnTo>
                      <a:lnTo>
                        <a:pt x="150819" y="2356"/>
                      </a:lnTo>
                      <a:lnTo>
                        <a:pt x="180019" y="0"/>
                      </a:lnTo>
                      <a:lnTo>
                        <a:pt x="194784" y="596"/>
                      </a:lnTo>
                      <a:lnTo>
                        <a:pt x="236920" y="9177"/>
                      </a:lnTo>
                      <a:lnTo>
                        <a:pt x="274846" y="26971"/>
                      </a:lnTo>
                      <a:lnTo>
                        <a:pt x="307313" y="52726"/>
                      </a:lnTo>
                      <a:lnTo>
                        <a:pt x="333068" y="85193"/>
                      </a:lnTo>
                      <a:lnTo>
                        <a:pt x="350862" y="123119"/>
                      </a:lnTo>
                      <a:lnTo>
                        <a:pt x="359443" y="165255"/>
                      </a:lnTo>
                      <a:lnTo>
                        <a:pt x="360039" y="180019"/>
                      </a:lnTo>
                      <a:lnTo>
                        <a:pt x="359443" y="194784"/>
                      </a:lnTo>
                      <a:lnTo>
                        <a:pt x="350862" y="236920"/>
                      </a:lnTo>
                      <a:lnTo>
                        <a:pt x="333068" y="274846"/>
                      </a:lnTo>
                      <a:lnTo>
                        <a:pt x="307313" y="307313"/>
                      </a:lnTo>
                      <a:lnTo>
                        <a:pt x="274846" y="333068"/>
                      </a:lnTo>
                      <a:lnTo>
                        <a:pt x="236920" y="350862"/>
                      </a:lnTo>
                      <a:lnTo>
                        <a:pt x="194784" y="359443"/>
                      </a:lnTo>
                      <a:lnTo>
                        <a:pt x="180019" y="360039"/>
                      </a:lnTo>
                      <a:lnTo>
                        <a:pt x="165255" y="359443"/>
                      </a:lnTo>
                      <a:lnTo>
                        <a:pt x="123119" y="350862"/>
                      </a:lnTo>
                      <a:lnTo>
                        <a:pt x="85193" y="333068"/>
                      </a:lnTo>
                      <a:lnTo>
                        <a:pt x="52726" y="307313"/>
                      </a:lnTo>
                      <a:lnTo>
                        <a:pt x="26971" y="274846"/>
                      </a:lnTo>
                      <a:lnTo>
                        <a:pt x="9177" y="236920"/>
                      </a:lnTo>
                      <a:lnTo>
                        <a:pt x="596" y="194784"/>
                      </a:lnTo>
                      <a:lnTo>
                        <a:pt x="0" y="180019"/>
                      </a:lnTo>
                      <a:close/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object 11"/>
                <p:cNvSpPr/>
                <p:nvPr/>
              </p:nvSpPr>
              <p:spPr>
                <a:xfrm>
                  <a:off x="4714" y="5083"/>
                  <a:ext cx="871" cy="871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object 12"/>
                <p:cNvSpPr/>
                <p:nvPr/>
              </p:nvSpPr>
              <p:spPr>
                <a:xfrm>
                  <a:off x="4811" y="5143"/>
                  <a:ext cx="681" cy="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435" h="432435">
                      <a:moveTo>
                        <a:pt x="0" y="0"/>
                      </a:moveTo>
                      <a:lnTo>
                        <a:pt x="432047" y="0"/>
                      </a:lnTo>
                      <a:lnTo>
                        <a:pt x="432047" y="432047"/>
                      </a:lnTo>
                      <a:lnTo>
                        <a:pt x="0" y="4320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object 13"/>
                <p:cNvSpPr/>
                <p:nvPr/>
              </p:nvSpPr>
              <p:spPr>
                <a:xfrm>
                  <a:off x="4714" y="6465"/>
                  <a:ext cx="871" cy="864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" name="object 14"/>
                <p:cNvSpPr/>
                <p:nvPr/>
              </p:nvSpPr>
              <p:spPr>
                <a:xfrm>
                  <a:off x="4811" y="6520"/>
                  <a:ext cx="681" cy="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435" h="432435">
                      <a:moveTo>
                        <a:pt x="0" y="0"/>
                      </a:moveTo>
                      <a:lnTo>
                        <a:pt x="432047" y="0"/>
                      </a:lnTo>
                      <a:lnTo>
                        <a:pt x="432047" y="432047"/>
                      </a:lnTo>
                      <a:lnTo>
                        <a:pt x="0" y="4320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" name="object 15"/>
                <p:cNvSpPr/>
                <p:nvPr/>
              </p:nvSpPr>
              <p:spPr>
                <a:xfrm>
                  <a:off x="4720" y="5090"/>
                  <a:ext cx="857" cy="851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" name="object 16"/>
                <p:cNvSpPr/>
                <p:nvPr/>
              </p:nvSpPr>
              <p:spPr>
                <a:xfrm>
                  <a:off x="4809" y="5143"/>
                  <a:ext cx="681" cy="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435" h="432435">
                      <a:moveTo>
                        <a:pt x="0" y="432047"/>
                      </a:moveTo>
                      <a:lnTo>
                        <a:pt x="432047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object 17"/>
                <p:cNvSpPr/>
                <p:nvPr/>
              </p:nvSpPr>
              <p:spPr>
                <a:xfrm>
                  <a:off x="1166" y="3048"/>
                  <a:ext cx="1394" cy="190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object 18"/>
                <p:cNvSpPr/>
                <p:nvPr/>
              </p:nvSpPr>
              <p:spPr>
                <a:xfrm>
                  <a:off x="339" y="3141"/>
                  <a:ext cx="1248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480">
                      <a:moveTo>
                        <a:pt x="0" y="0"/>
                      </a:moveTo>
                      <a:lnTo>
                        <a:pt x="792086" y="1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object 19"/>
                <p:cNvSpPr/>
                <p:nvPr/>
              </p:nvSpPr>
              <p:spPr>
                <a:xfrm>
                  <a:off x="3778" y="3048"/>
                  <a:ext cx="3319" cy="190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bject 20"/>
                <p:cNvSpPr/>
                <p:nvPr/>
              </p:nvSpPr>
              <p:spPr>
                <a:xfrm flipV="1">
                  <a:off x="4749" y="3014"/>
                  <a:ext cx="2040" cy="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760">
                      <a:moveTo>
                        <a:pt x="0" y="0"/>
                      </a:moveTo>
                      <a:lnTo>
                        <a:pt x="2016223" y="1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object 21"/>
                <p:cNvSpPr/>
                <p:nvPr/>
              </p:nvSpPr>
              <p:spPr>
                <a:xfrm>
                  <a:off x="5054" y="3067"/>
                  <a:ext cx="190" cy="707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object 22"/>
                <p:cNvSpPr/>
                <p:nvPr/>
              </p:nvSpPr>
              <p:spPr>
                <a:xfrm>
                  <a:off x="5151" y="3109"/>
                  <a:ext cx="0" cy="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55600">
                      <a:moveTo>
                        <a:pt x="0" y="355516"/>
                      </a:moveTo>
                      <a:lnTo>
                        <a:pt x="0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object 23"/>
                <p:cNvSpPr/>
                <p:nvPr/>
              </p:nvSpPr>
              <p:spPr>
                <a:xfrm>
                  <a:off x="5054" y="4481"/>
                  <a:ext cx="190" cy="766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bject 24"/>
                <p:cNvSpPr/>
                <p:nvPr/>
              </p:nvSpPr>
              <p:spPr>
                <a:xfrm>
                  <a:off x="5151" y="4520"/>
                  <a:ext cx="0" cy="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96239">
                      <a:moveTo>
                        <a:pt x="0" y="396043"/>
                      </a:moveTo>
                      <a:lnTo>
                        <a:pt x="0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object 25"/>
                <p:cNvSpPr/>
                <p:nvPr/>
              </p:nvSpPr>
              <p:spPr>
                <a:xfrm>
                  <a:off x="5054" y="5784"/>
                  <a:ext cx="190" cy="838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object 26"/>
                <p:cNvSpPr/>
                <p:nvPr/>
              </p:nvSpPr>
              <p:spPr>
                <a:xfrm>
                  <a:off x="5151" y="5824"/>
                  <a:ext cx="0" cy="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42595">
                      <a:moveTo>
                        <a:pt x="0" y="442341"/>
                      </a:moveTo>
                      <a:lnTo>
                        <a:pt x="0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object 27"/>
                <p:cNvSpPr/>
                <p:nvPr/>
              </p:nvSpPr>
              <p:spPr>
                <a:xfrm>
                  <a:off x="2397" y="2609"/>
                  <a:ext cx="183" cy="844"/>
                </a:xfrm>
                <a:prstGeom prst="rect">
                  <a:avLst/>
                </a:prstGeom>
                <a:blipFill>
                  <a:blip r:embed="rId1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bject 28"/>
                <p:cNvSpPr/>
                <p:nvPr/>
              </p:nvSpPr>
              <p:spPr>
                <a:xfrm>
                  <a:off x="2488" y="2649"/>
                  <a:ext cx="0" cy="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45135">
                      <a:moveTo>
                        <a:pt x="0" y="444955"/>
                      </a:moveTo>
                      <a:lnTo>
                        <a:pt x="0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object 29"/>
                <p:cNvSpPr/>
                <p:nvPr/>
              </p:nvSpPr>
              <p:spPr>
                <a:xfrm>
                  <a:off x="3752" y="2609"/>
                  <a:ext cx="190" cy="844"/>
                </a:xfrm>
                <a:prstGeom prst="rect">
                  <a:avLst/>
                </a:prstGeom>
                <a:blipFill>
                  <a:blip r:embed="rId1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object 30"/>
                <p:cNvSpPr/>
                <p:nvPr/>
              </p:nvSpPr>
              <p:spPr>
                <a:xfrm>
                  <a:off x="3847" y="2649"/>
                  <a:ext cx="0" cy="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45135">
                      <a:moveTo>
                        <a:pt x="0" y="444955"/>
                      </a:moveTo>
                      <a:lnTo>
                        <a:pt x="0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object 31"/>
                <p:cNvSpPr/>
                <p:nvPr/>
              </p:nvSpPr>
              <p:spPr>
                <a:xfrm>
                  <a:off x="2416" y="2583"/>
                  <a:ext cx="1505" cy="190"/>
                </a:xfrm>
                <a:prstGeom prst="rect">
                  <a:avLst/>
                </a:prstGeom>
                <a:blipFill>
                  <a:blip r:embed="rId1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bject 32"/>
                <p:cNvSpPr/>
                <p:nvPr/>
              </p:nvSpPr>
              <p:spPr>
                <a:xfrm>
                  <a:off x="2488" y="2649"/>
                  <a:ext cx="13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00">
                      <a:moveTo>
                        <a:pt x="0" y="0"/>
                      </a:moveTo>
                      <a:lnTo>
                        <a:pt x="863116" y="1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object 33"/>
                <p:cNvSpPr/>
                <p:nvPr/>
              </p:nvSpPr>
              <p:spPr>
                <a:xfrm>
                  <a:off x="2416" y="3283"/>
                  <a:ext cx="1505" cy="190"/>
                </a:xfrm>
                <a:prstGeom prst="rect">
                  <a:avLst/>
                </a:prstGeom>
                <a:blipFill>
                  <a:blip r:embed="rId1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object 34"/>
                <p:cNvSpPr/>
                <p:nvPr/>
              </p:nvSpPr>
              <p:spPr>
                <a:xfrm>
                  <a:off x="2488" y="3349"/>
                  <a:ext cx="13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00">
                      <a:moveTo>
                        <a:pt x="0" y="0"/>
                      </a:moveTo>
                      <a:lnTo>
                        <a:pt x="863116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bject 35"/>
                <p:cNvSpPr/>
                <p:nvPr/>
              </p:nvSpPr>
              <p:spPr>
                <a:xfrm>
                  <a:off x="3012" y="2426"/>
                  <a:ext cx="537" cy="517"/>
                </a:xfrm>
                <a:prstGeom prst="rect">
                  <a:avLst/>
                </a:prstGeom>
                <a:blipFill>
                  <a:blip r:embed="rId1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bject 36"/>
                <p:cNvSpPr/>
                <p:nvPr/>
              </p:nvSpPr>
              <p:spPr>
                <a:xfrm>
                  <a:off x="3104" y="2483"/>
                  <a:ext cx="354" cy="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90" h="210819">
                      <a:moveTo>
                        <a:pt x="0" y="0"/>
                      </a:moveTo>
                      <a:lnTo>
                        <a:pt x="0" y="210214"/>
                      </a:lnTo>
                      <a:lnTo>
                        <a:pt x="224345" y="105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bject 37"/>
                <p:cNvSpPr/>
                <p:nvPr/>
              </p:nvSpPr>
              <p:spPr>
                <a:xfrm>
                  <a:off x="3057" y="2487"/>
                  <a:ext cx="354" cy="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90" h="210819">
                      <a:moveTo>
                        <a:pt x="0" y="0"/>
                      </a:moveTo>
                      <a:lnTo>
                        <a:pt x="224345" y="105107"/>
                      </a:lnTo>
                      <a:lnTo>
                        <a:pt x="0" y="2102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chemeClr val="bg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bject 38"/>
                <p:cNvSpPr/>
                <p:nvPr/>
              </p:nvSpPr>
              <p:spPr>
                <a:xfrm>
                  <a:off x="3012" y="3126"/>
                  <a:ext cx="537" cy="517"/>
                </a:xfrm>
                <a:prstGeom prst="rect">
                  <a:avLst/>
                </a:prstGeom>
                <a:blipFill>
                  <a:blip r:embed="rId1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bject 39"/>
                <p:cNvSpPr/>
                <p:nvPr/>
              </p:nvSpPr>
              <p:spPr>
                <a:xfrm>
                  <a:off x="3104" y="3184"/>
                  <a:ext cx="354" cy="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90" h="210819">
                      <a:moveTo>
                        <a:pt x="224344" y="0"/>
                      </a:moveTo>
                      <a:lnTo>
                        <a:pt x="0" y="105106"/>
                      </a:lnTo>
                      <a:lnTo>
                        <a:pt x="224344" y="210214"/>
                      </a:lnTo>
                      <a:lnTo>
                        <a:pt x="2243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bject 40"/>
                <p:cNvSpPr/>
                <p:nvPr/>
              </p:nvSpPr>
              <p:spPr>
                <a:xfrm>
                  <a:off x="3098" y="3190"/>
                  <a:ext cx="457" cy="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90" h="210819">
                      <a:moveTo>
                        <a:pt x="224344" y="210214"/>
                      </a:moveTo>
                      <a:lnTo>
                        <a:pt x="0" y="105107"/>
                      </a:lnTo>
                      <a:lnTo>
                        <a:pt x="224344" y="0"/>
                      </a:lnTo>
                      <a:lnTo>
                        <a:pt x="224344" y="2102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object 41"/>
                <p:cNvSpPr/>
                <p:nvPr/>
              </p:nvSpPr>
              <p:spPr>
                <a:xfrm>
                  <a:off x="2050" y="1929"/>
                  <a:ext cx="190" cy="1289"/>
                </a:xfrm>
                <a:prstGeom prst="rect">
                  <a:avLst/>
                </a:prstGeom>
                <a:blipFill>
                  <a:blip r:embed="rId1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object 42"/>
                <p:cNvSpPr/>
                <p:nvPr/>
              </p:nvSpPr>
              <p:spPr>
                <a:xfrm>
                  <a:off x="2115" y="1968"/>
                  <a:ext cx="0" cy="1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26439">
                      <a:moveTo>
                        <a:pt x="0" y="725888"/>
                      </a:moveTo>
                      <a:lnTo>
                        <a:pt x="1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object 43"/>
                <p:cNvSpPr/>
                <p:nvPr/>
              </p:nvSpPr>
              <p:spPr>
                <a:xfrm>
                  <a:off x="4203" y="1929"/>
                  <a:ext cx="190" cy="1283"/>
                </a:xfrm>
                <a:prstGeom prst="rect">
                  <a:avLst/>
                </a:prstGeom>
                <a:blipFill>
                  <a:blip r:embed="rId2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object 44"/>
                <p:cNvSpPr/>
                <p:nvPr/>
              </p:nvSpPr>
              <p:spPr>
                <a:xfrm>
                  <a:off x="4329" y="2016"/>
                  <a:ext cx="0" cy="1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26439">
                      <a:moveTo>
                        <a:pt x="0" y="725888"/>
                      </a:moveTo>
                      <a:lnTo>
                        <a:pt x="0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object 45"/>
                <p:cNvSpPr/>
                <p:nvPr/>
              </p:nvSpPr>
              <p:spPr>
                <a:xfrm>
                  <a:off x="2076" y="1922"/>
                  <a:ext cx="936" cy="190"/>
                </a:xfrm>
                <a:prstGeom prst="rect">
                  <a:avLst/>
                </a:prstGeom>
                <a:blipFill>
                  <a:blip r:embed="rId2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object 46"/>
                <p:cNvSpPr/>
                <p:nvPr/>
              </p:nvSpPr>
              <p:spPr>
                <a:xfrm>
                  <a:off x="2132" y="1983"/>
                  <a:ext cx="794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190">
                      <a:moveTo>
                        <a:pt x="0" y="0"/>
                      </a:moveTo>
                      <a:lnTo>
                        <a:pt x="504055" y="1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object 47"/>
                <p:cNvSpPr/>
                <p:nvPr/>
              </p:nvSpPr>
              <p:spPr>
                <a:xfrm>
                  <a:off x="3208" y="1922"/>
                  <a:ext cx="1165" cy="190"/>
                </a:xfrm>
                <a:prstGeom prst="rect">
                  <a:avLst/>
                </a:prstGeom>
                <a:blipFill>
                  <a:blip r:embed="rId2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bject 48"/>
                <p:cNvSpPr/>
                <p:nvPr/>
              </p:nvSpPr>
              <p:spPr>
                <a:xfrm>
                  <a:off x="3322" y="1997"/>
                  <a:ext cx="1021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35">
                      <a:moveTo>
                        <a:pt x="0" y="0"/>
                      </a:moveTo>
                      <a:lnTo>
                        <a:pt x="648071" y="1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bject 49"/>
                <p:cNvSpPr/>
                <p:nvPr/>
              </p:nvSpPr>
              <p:spPr>
                <a:xfrm>
                  <a:off x="2855" y="1680"/>
                  <a:ext cx="511" cy="412"/>
                </a:xfrm>
                <a:prstGeom prst="rect">
                  <a:avLst/>
                </a:prstGeom>
                <a:blipFill>
                  <a:blip r:embed="rId2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object 50"/>
                <p:cNvSpPr/>
                <p:nvPr/>
              </p:nvSpPr>
              <p:spPr>
                <a:xfrm>
                  <a:off x="2940" y="1742"/>
                  <a:ext cx="34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534" h="144144">
                      <a:moveTo>
                        <a:pt x="216023" y="0"/>
                      </a:moveTo>
                      <a:lnTo>
                        <a:pt x="0" y="144016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object 51"/>
                <p:cNvSpPr/>
                <p:nvPr/>
              </p:nvSpPr>
              <p:spPr>
                <a:xfrm>
                  <a:off x="4990" y="4062"/>
                  <a:ext cx="353" cy="419"/>
                </a:xfrm>
                <a:prstGeom prst="rect">
                  <a:avLst/>
                </a:prstGeom>
                <a:blipFill>
                  <a:blip r:embed="rId2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object 52"/>
                <p:cNvSpPr/>
                <p:nvPr/>
              </p:nvSpPr>
              <p:spPr>
                <a:xfrm>
                  <a:off x="5056" y="4152"/>
                  <a:ext cx="164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39" h="144144">
                      <a:moveTo>
                        <a:pt x="51921" y="0"/>
                      </a:moveTo>
                      <a:lnTo>
                        <a:pt x="0" y="144018"/>
                      </a:lnTo>
                      <a:lnTo>
                        <a:pt x="103842" y="144018"/>
                      </a:lnTo>
                      <a:lnTo>
                        <a:pt x="5192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object 53"/>
                <p:cNvSpPr/>
                <p:nvPr/>
              </p:nvSpPr>
              <p:spPr>
                <a:xfrm>
                  <a:off x="5063" y="4160"/>
                  <a:ext cx="164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39" h="144144">
                      <a:moveTo>
                        <a:pt x="0" y="144016"/>
                      </a:moveTo>
                      <a:lnTo>
                        <a:pt x="51922" y="0"/>
                      </a:lnTo>
                      <a:lnTo>
                        <a:pt x="103842" y="144016"/>
                      </a:lnTo>
                      <a:lnTo>
                        <a:pt x="0" y="1440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object 54"/>
                <p:cNvSpPr/>
                <p:nvPr/>
              </p:nvSpPr>
              <p:spPr>
                <a:xfrm>
                  <a:off x="5054" y="3643"/>
                  <a:ext cx="190" cy="314"/>
                </a:xfrm>
                <a:prstGeom prst="rect">
                  <a:avLst/>
                </a:prstGeom>
                <a:blipFill>
                  <a:blip r:embed="rId2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object 55"/>
                <p:cNvSpPr/>
                <p:nvPr/>
              </p:nvSpPr>
              <p:spPr>
                <a:xfrm>
                  <a:off x="5151" y="3684"/>
                  <a:ext cx="0" cy="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9219">
                      <a:moveTo>
                        <a:pt x="0" y="0"/>
                      </a:moveTo>
                      <a:lnTo>
                        <a:pt x="0" y="109189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object 56"/>
                <p:cNvSpPr/>
                <p:nvPr/>
              </p:nvSpPr>
              <p:spPr>
                <a:xfrm>
                  <a:off x="4884" y="3794"/>
                  <a:ext cx="353" cy="295"/>
                </a:xfrm>
                <a:prstGeom prst="rect">
                  <a:avLst/>
                </a:prstGeom>
                <a:blipFill>
                  <a:blip r:embed="rId2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object 57"/>
                <p:cNvSpPr/>
                <p:nvPr/>
              </p:nvSpPr>
              <p:spPr>
                <a:xfrm>
                  <a:off x="4968" y="3856"/>
                  <a:ext cx="184" cy="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39" h="72389">
                      <a:moveTo>
                        <a:pt x="116395" y="0"/>
                      </a:moveTo>
                      <a:lnTo>
                        <a:pt x="0" y="72008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object 58"/>
                <p:cNvSpPr/>
                <p:nvPr/>
              </p:nvSpPr>
              <p:spPr>
                <a:xfrm>
                  <a:off x="5067" y="3794"/>
                  <a:ext cx="327" cy="295"/>
                </a:xfrm>
                <a:prstGeom prst="rect">
                  <a:avLst/>
                </a:prstGeom>
                <a:blipFill>
                  <a:blip r:embed="rId2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object 59"/>
                <p:cNvSpPr/>
                <p:nvPr/>
              </p:nvSpPr>
              <p:spPr>
                <a:xfrm>
                  <a:off x="5151" y="3856"/>
                  <a:ext cx="157" cy="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4" h="72389">
                      <a:moveTo>
                        <a:pt x="0" y="0"/>
                      </a:moveTo>
                      <a:lnTo>
                        <a:pt x="99267" y="72008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object 60"/>
                <p:cNvSpPr txBox="1"/>
                <p:nvPr/>
              </p:nvSpPr>
              <p:spPr>
                <a:xfrm>
                  <a:off x="3254" y="4277"/>
                  <a:ext cx="1670" cy="62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 marR="5080">
                    <a:lnSpc>
                      <a:spcPts val="1600"/>
                    </a:lnSpc>
                  </a:pPr>
                  <a:r>
                    <a:rPr sz="1400" b="1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Isolation transformer</a:t>
                  </a:r>
                </a:p>
              </p:txBody>
            </p:sp>
            <p:sp>
              <p:nvSpPr>
                <p:cNvPr id="78" name="object 61"/>
                <p:cNvSpPr txBox="1"/>
                <p:nvPr/>
              </p:nvSpPr>
              <p:spPr>
                <a:xfrm>
                  <a:off x="3685" y="5590"/>
                  <a:ext cx="1015" cy="328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en-US" sz="1400" b="1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</a:t>
                  </a:r>
                  <a:r>
                    <a:rPr sz="1400" b="1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nverter</a:t>
                  </a:r>
                </a:p>
              </p:txBody>
            </p:sp>
            <p:sp>
              <p:nvSpPr>
                <p:cNvPr id="80" name="object 63"/>
                <p:cNvSpPr txBox="1"/>
                <p:nvPr/>
              </p:nvSpPr>
              <p:spPr>
                <a:xfrm>
                  <a:off x="2918" y="6757"/>
                  <a:ext cx="1750" cy="313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 marR="5080">
                    <a:lnSpc>
                      <a:spcPts val="1600"/>
                    </a:lnSpc>
                  </a:pPr>
                  <a:r>
                    <a:rPr sz="1400" b="1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Super capacitor</a:t>
                  </a:r>
                </a:p>
              </p:txBody>
            </p:sp>
            <p:sp>
              <p:nvSpPr>
                <p:cNvPr id="81" name="object 64"/>
                <p:cNvSpPr txBox="1"/>
                <p:nvPr/>
              </p:nvSpPr>
              <p:spPr>
                <a:xfrm>
                  <a:off x="5047" y="6541"/>
                  <a:ext cx="201" cy="328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tabLst>
                      <a:tab pos="114300" algn="l"/>
                    </a:tabLst>
                  </a:pPr>
                  <a:r>
                    <a:rPr sz="1400" u="heavy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	</a:t>
                  </a:r>
                  <a:endParaRPr sz="140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object 65"/>
                <p:cNvSpPr txBox="1"/>
                <p:nvPr/>
              </p:nvSpPr>
              <p:spPr>
                <a:xfrm>
                  <a:off x="1448" y="3422"/>
                  <a:ext cx="1994" cy="328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sz="1400" b="1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Thyristor module</a:t>
                  </a:r>
                </a:p>
              </p:txBody>
            </p:sp>
            <p:sp>
              <p:nvSpPr>
                <p:cNvPr id="83" name="object 66"/>
                <p:cNvSpPr txBox="1"/>
                <p:nvPr/>
              </p:nvSpPr>
              <p:spPr>
                <a:xfrm>
                  <a:off x="6304" y="2569"/>
                  <a:ext cx="815" cy="32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sz="1400" b="1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Load</a:t>
                  </a:r>
                </a:p>
              </p:txBody>
            </p:sp>
            <p:sp>
              <p:nvSpPr>
                <p:cNvPr id="84" name="object 67"/>
                <p:cNvSpPr txBox="1"/>
                <p:nvPr/>
              </p:nvSpPr>
              <p:spPr>
                <a:xfrm>
                  <a:off x="1048" y="2662"/>
                  <a:ext cx="583" cy="328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sz="1400" b="1" dirty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Grid</a:t>
                  </a:r>
                </a:p>
              </p:txBody>
            </p:sp>
            <p:sp>
              <p:nvSpPr>
                <p:cNvPr id="85" name="object 68"/>
                <p:cNvSpPr/>
                <p:nvPr/>
              </p:nvSpPr>
              <p:spPr>
                <a:xfrm>
                  <a:off x="5149" y="5559"/>
                  <a:ext cx="161" cy="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35" h="15239">
                      <a:moveTo>
                        <a:pt x="0" y="15083"/>
                      </a:moveTo>
                      <a:lnTo>
                        <a:pt x="101798" y="15083"/>
                      </a:lnTo>
                      <a:lnTo>
                        <a:pt x="101798" y="0"/>
                      </a:lnTo>
                      <a:lnTo>
                        <a:pt x="0" y="0"/>
                      </a:lnTo>
                      <a:lnTo>
                        <a:pt x="0" y="150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object 69"/>
                <p:cNvSpPr/>
                <p:nvPr/>
              </p:nvSpPr>
              <p:spPr>
                <a:xfrm>
                  <a:off x="5139" y="5635"/>
                  <a:ext cx="181" cy="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35" h="27939">
                      <a:moveTo>
                        <a:pt x="0" y="27784"/>
                      </a:moveTo>
                      <a:lnTo>
                        <a:pt x="114498" y="27784"/>
                      </a:lnTo>
                      <a:lnTo>
                        <a:pt x="114498" y="0"/>
                      </a:lnTo>
                      <a:lnTo>
                        <a:pt x="0" y="0"/>
                      </a:lnTo>
                      <a:lnTo>
                        <a:pt x="0" y="27784"/>
                      </a:lnTo>
                      <a:close/>
                    </a:path>
                  </a:pathLst>
                </a:custGeom>
                <a:solidFill>
                  <a:srgbClr val="3A485B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object 70"/>
                <p:cNvSpPr/>
                <p:nvPr/>
              </p:nvSpPr>
              <p:spPr>
                <a:xfrm>
                  <a:off x="5139" y="5549"/>
                  <a:ext cx="181" cy="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35" h="27939">
                      <a:moveTo>
                        <a:pt x="0" y="27783"/>
                      </a:moveTo>
                      <a:lnTo>
                        <a:pt x="114498" y="27783"/>
                      </a:lnTo>
                      <a:lnTo>
                        <a:pt x="114498" y="0"/>
                      </a:lnTo>
                      <a:lnTo>
                        <a:pt x="0" y="0"/>
                      </a:lnTo>
                      <a:lnTo>
                        <a:pt x="0" y="27783"/>
                      </a:lnTo>
                      <a:close/>
                    </a:path>
                  </a:pathLst>
                </a:custGeom>
                <a:solidFill>
                  <a:srgbClr val="3A485B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bject 71"/>
                <p:cNvSpPr/>
                <p:nvPr/>
              </p:nvSpPr>
              <p:spPr>
                <a:xfrm>
                  <a:off x="4947" y="5272"/>
                  <a:ext cx="218" cy="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" h="42544">
                      <a:moveTo>
                        <a:pt x="53511" y="18752"/>
                      </a:moveTo>
                      <a:lnTo>
                        <a:pt x="30063" y="18752"/>
                      </a:lnTo>
                      <a:lnTo>
                        <a:pt x="35718" y="22026"/>
                      </a:lnTo>
                      <a:lnTo>
                        <a:pt x="42862" y="28575"/>
                      </a:lnTo>
                      <a:lnTo>
                        <a:pt x="51793" y="37504"/>
                      </a:lnTo>
                      <a:lnTo>
                        <a:pt x="58638" y="41969"/>
                      </a:lnTo>
                      <a:lnTo>
                        <a:pt x="69949" y="41969"/>
                      </a:lnTo>
                      <a:lnTo>
                        <a:pt x="75605" y="38397"/>
                      </a:lnTo>
                      <a:lnTo>
                        <a:pt x="83939" y="25896"/>
                      </a:lnTo>
                      <a:lnTo>
                        <a:pt x="85981" y="22324"/>
                      </a:lnTo>
                      <a:lnTo>
                        <a:pt x="59829" y="22324"/>
                      </a:lnTo>
                      <a:lnTo>
                        <a:pt x="53511" y="18752"/>
                      </a:lnTo>
                      <a:close/>
                    </a:path>
                    <a:path w="91439" h="42544">
                      <a:moveTo>
                        <a:pt x="30956" y="0"/>
                      </a:moveTo>
                      <a:lnTo>
                        <a:pt x="19050" y="0"/>
                      </a:lnTo>
                      <a:lnTo>
                        <a:pt x="13990" y="3274"/>
                      </a:lnTo>
                      <a:lnTo>
                        <a:pt x="9823" y="9822"/>
                      </a:lnTo>
                      <a:lnTo>
                        <a:pt x="5655" y="15775"/>
                      </a:lnTo>
                      <a:lnTo>
                        <a:pt x="2381" y="22324"/>
                      </a:lnTo>
                      <a:lnTo>
                        <a:pt x="0" y="29467"/>
                      </a:lnTo>
                      <a:lnTo>
                        <a:pt x="8930" y="39291"/>
                      </a:lnTo>
                      <a:lnTo>
                        <a:pt x="9525" y="36910"/>
                      </a:lnTo>
                      <a:lnTo>
                        <a:pt x="11311" y="32741"/>
                      </a:lnTo>
                      <a:lnTo>
                        <a:pt x="14287" y="26789"/>
                      </a:lnTo>
                      <a:lnTo>
                        <a:pt x="16668" y="21431"/>
                      </a:lnTo>
                      <a:lnTo>
                        <a:pt x="20538" y="18752"/>
                      </a:lnTo>
                      <a:lnTo>
                        <a:pt x="53511" y="18752"/>
                      </a:lnTo>
                      <a:lnTo>
                        <a:pt x="52983" y="18454"/>
                      </a:lnTo>
                      <a:lnTo>
                        <a:pt x="44649" y="10716"/>
                      </a:lnTo>
                      <a:lnTo>
                        <a:pt x="37505" y="3572"/>
                      </a:lnTo>
                      <a:lnTo>
                        <a:pt x="30956" y="0"/>
                      </a:lnTo>
                      <a:close/>
                    </a:path>
                    <a:path w="91439" h="42544">
                      <a:moveTo>
                        <a:pt x="82153" y="892"/>
                      </a:moveTo>
                      <a:lnTo>
                        <a:pt x="68759" y="22324"/>
                      </a:lnTo>
                      <a:lnTo>
                        <a:pt x="85981" y="22324"/>
                      </a:lnTo>
                      <a:lnTo>
                        <a:pt x="87511" y="19645"/>
                      </a:lnTo>
                      <a:lnTo>
                        <a:pt x="91083" y="12501"/>
                      </a:lnTo>
                      <a:lnTo>
                        <a:pt x="82153" y="89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bject 73"/>
                <p:cNvSpPr/>
                <p:nvPr/>
              </p:nvSpPr>
              <p:spPr>
                <a:xfrm>
                  <a:off x="5041" y="6883"/>
                  <a:ext cx="190" cy="314"/>
                </a:xfrm>
                <a:prstGeom prst="rect">
                  <a:avLst/>
                </a:prstGeom>
                <a:blipFill>
                  <a:blip r:embed="rId2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object 74"/>
                <p:cNvSpPr/>
                <p:nvPr/>
              </p:nvSpPr>
              <p:spPr>
                <a:xfrm>
                  <a:off x="5135" y="6924"/>
                  <a:ext cx="0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8585">
                      <a:moveTo>
                        <a:pt x="0" y="108011"/>
                      </a:moveTo>
                      <a:lnTo>
                        <a:pt x="0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bject 75"/>
                <p:cNvSpPr/>
                <p:nvPr/>
              </p:nvSpPr>
              <p:spPr>
                <a:xfrm>
                  <a:off x="5041" y="6654"/>
                  <a:ext cx="190" cy="314"/>
                </a:xfrm>
                <a:prstGeom prst="rect">
                  <a:avLst/>
                </a:prstGeom>
                <a:blipFill>
                  <a:blip r:embed="rId2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object 76"/>
                <p:cNvSpPr/>
                <p:nvPr/>
              </p:nvSpPr>
              <p:spPr>
                <a:xfrm>
                  <a:off x="5139" y="6669"/>
                  <a:ext cx="0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8585">
                      <a:moveTo>
                        <a:pt x="0" y="108012"/>
                      </a:moveTo>
                      <a:lnTo>
                        <a:pt x="0" y="0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object 77"/>
                <p:cNvSpPr/>
                <p:nvPr/>
              </p:nvSpPr>
              <p:spPr>
                <a:xfrm>
                  <a:off x="5067" y="6937"/>
                  <a:ext cx="161" cy="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35" h="15239">
                      <a:moveTo>
                        <a:pt x="0" y="15084"/>
                      </a:moveTo>
                      <a:lnTo>
                        <a:pt x="101798" y="15084"/>
                      </a:lnTo>
                      <a:lnTo>
                        <a:pt x="101798" y="0"/>
                      </a:lnTo>
                      <a:lnTo>
                        <a:pt x="0" y="0"/>
                      </a:lnTo>
                      <a:lnTo>
                        <a:pt x="0" y="15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object 78"/>
                <p:cNvSpPr/>
                <p:nvPr/>
              </p:nvSpPr>
              <p:spPr>
                <a:xfrm>
                  <a:off x="5057" y="6927"/>
                  <a:ext cx="181" cy="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35" h="27939">
                      <a:moveTo>
                        <a:pt x="0" y="27784"/>
                      </a:moveTo>
                      <a:lnTo>
                        <a:pt x="114498" y="27784"/>
                      </a:lnTo>
                      <a:lnTo>
                        <a:pt x="114498" y="0"/>
                      </a:lnTo>
                      <a:lnTo>
                        <a:pt x="0" y="0"/>
                      </a:lnTo>
                      <a:lnTo>
                        <a:pt x="0" y="27784"/>
                      </a:lnTo>
                      <a:close/>
                    </a:path>
                  </a:pathLst>
                </a:custGeom>
                <a:solidFill>
                  <a:srgbClr val="3A485B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object 79"/>
                <p:cNvSpPr/>
                <p:nvPr/>
              </p:nvSpPr>
              <p:spPr>
                <a:xfrm>
                  <a:off x="5057" y="6813"/>
                  <a:ext cx="181" cy="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35" h="27939">
                      <a:moveTo>
                        <a:pt x="0" y="27784"/>
                      </a:moveTo>
                      <a:lnTo>
                        <a:pt x="114498" y="27784"/>
                      </a:lnTo>
                      <a:lnTo>
                        <a:pt x="114498" y="0"/>
                      </a:lnTo>
                      <a:lnTo>
                        <a:pt x="0" y="0"/>
                      </a:lnTo>
                      <a:lnTo>
                        <a:pt x="0" y="27784"/>
                      </a:lnTo>
                      <a:close/>
                    </a:path>
                  </a:pathLst>
                </a:custGeom>
                <a:solidFill>
                  <a:srgbClr val="3A485B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object 80"/>
                <p:cNvSpPr/>
                <p:nvPr/>
              </p:nvSpPr>
              <p:spPr>
                <a:xfrm>
                  <a:off x="3372" y="2400"/>
                  <a:ext cx="412" cy="367"/>
                </a:xfrm>
                <a:prstGeom prst="rect">
                  <a:avLst/>
                </a:prstGeom>
                <a:blipFill>
                  <a:blip r:embed="rId3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object 81"/>
                <p:cNvSpPr/>
                <p:nvPr/>
              </p:nvSpPr>
              <p:spPr>
                <a:xfrm>
                  <a:off x="3457" y="2456"/>
                  <a:ext cx="240" cy="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00" h="122555">
                      <a:moveTo>
                        <a:pt x="152399" y="0"/>
                      </a:moveTo>
                      <a:lnTo>
                        <a:pt x="0" y="122513"/>
                      </a:lnTo>
                    </a:path>
                  </a:pathLst>
                </a:custGeom>
                <a:ln w="25399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object 82"/>
                <p:cNvSpPr/>
                <p:nvPr/>
              </p:nvSpPr>
              <p:spPr>
                <a:xfrm>
                  <a:off x="2776" y="3290"/>
                  <a:ext cx="412" cy="373"/>
                </a:xfrm>
                <a:prstGeom prst="rect">
                  <a:avLst/>
                </a:prstGeom>
                <a:blipFill>
                  <a:blip r:embed="rId3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object 83"/>
                <p:cNvSpPr/>
                <p:nvPr/>
              </p:nvSpPr>
              <p:spPr>
                <a:xfrm>
                  <a:off x="2864" y="3348"/>
                  <a:ext cx="240" cy="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00" h="122555">
                      <a:moveTo>
                        <a:pt x="152399" y="0"/>
                      </a:moveTo>
                      <a:lnTo>
                        <a:pt x="0" y="122514"/>
                      </a:lnTo>
                    </a:path>
                  </a:pathLst>
                </a:custGeom>
                <a:ln w="25399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object 86"/>
                <p:cNvSpPr/>
                <p:nvPr/>
              </p:nvSpPr>
              <p:spPr>
                <a:xfrm>
                  <a:off x="3365" y="2413"/>
                  <a:ext cx="183" cy="504"/>
                </a:xfrm>
                <a:prstGeom prst="rect">
                  <a:avLst/>
                </a:prstGeom>
                <a:blipFill>
                  <a:blip r:embed="rId3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object 87"/>
                <p:cNvSpPr/>
                <p:nvPr/>
              </p:nvSpPr>
              <p:spPr>
                <a:xfrm>
                  <a:off x="3457" y="2456"/>
                  <a:ext cx="0" cy="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27965">
                      <a:moveTo>
                        <a:pt x="0" y="0"/>
                      </a:moveTo>
                      <a:lnTo>
                        <a:pt x="0" y="227620"/>
                      </a:lnTo>
                    </a:path>
                  </a:pathLst>
                </a:custGeom>
                <a:ln w="25399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object 88"/>
                <p:cNvSpPr/>
                <p:nvPr/>
              </p:nvSpPr>
              <p:spPr>
                <a:xfrm>
                  <a:off x="3012" y="3146"/>
                  <a:ext cx="183" cy="497"/>
                </a:xfrm>
                <a:prstGeom prst="rect">
                  <a:avLst/>
                </a:prstGeom>
                <a:blipFill>
                  <a:blip r:embed="rId3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object 89"/>
                <p:cNvSpPr/>
                <p:nvPr/>
              </p:nvSpPr>
              <p:spPr>
                <a:xfrm>
                  <a:off x="3104" y="3184"/>
                  <a:ext cx="0" cy="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27964">
                      <a:moveTo>
                        <a:pt x="0" y="0"/>
                      </a:moveTo>
                      <a:lnTo>
                        <a:pt x="0" y="227620"/>
                      </a:lnTo>
                    </a:path>
                  </a:pathLst>
                </a:custGeom>
                <a:ln w="25399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6" name="直接箭头连接符 105"/>
                <p:cNvCxnSpPr/>
                <p:nvPr/>
              </p:nvCxnSpPr>
              <p:spPr>
                <a:xfrm flipV="1">
                  <a:off x="1807" y="1463"/>
                  <a:ext cx="4688" cy="13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 flipV="1">
                  <a:off x="5964" y="3892"/>
                  <a:ext cx="0" cy="3079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箭头连接符 107"/>
                <p:cNvCxnSpPr/>
                <p:nvPr/>
              </p:nvCxnSpPr>
              <p:spPr>
                <a:xfrm flipV="1">
                  <a:off x="5941" y="3892"/>
                  <a:ext cx="1132" cy="0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箭头连接符 108"/>
                <p:cNvCxnSpPr/>
                <p:nvPr/>
              </p:nvCxnSpPr>
              <p:spPr>
                <a:xfrm>
                  <a:off x="1183" y="4090"/>
                  <a:ext cx="3341" cy="0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箭头连接符 110"/>
                <p:cNvCxnSpPr/>
                <p:nvPr/>
              </p:nvCxnSpPr>
              <p:spPr>
                <a:xfrm>
                  <a:off x="3103" y="4071"/>
                  <a:ext cx="0" cy="1358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15" name="矩形 114"/>
                <p:cNvSpPr/>
                <p:nvPr/>
              </p:nvSpPr>
              <p:spPr>
                <a:xfrm>
                  <a:off x="1265" y="1081"/>
                  <a:ext cx="504" cy="7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2800" b="1" cap="none" spc="0" dirty="0">
                      <a:ln w="22225">
                        <a:noFill/>
                        <a:prstDash val="solid"/>
                      </a:ln>
                      <a:solidFill>
                        <a:schemeClr val="accent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16" name="矩形 115"/>
                <p:cNvSpPr/>
                <p:nvPr/>
              </p:nvSpPr>
              <p:spPr>
                <a:xfrm>
                  <a:off x="6218" y="6046"/>
                  <a:ext cx="504" cy="7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2800" b="1" dirty="0">
                      <a:ln w="22225">
                        <a:noFill/>
                        <a:prstDash val="solid"/>
                      </a:ln>
                      <a:solidFill>
                        <a:schemeClr val="accent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endParaRPr lang="en-US" altLang="zh-CN" sz="2800" b="1" cap="none" spc="0" dirty="0">
                    <a:ln w="22225">
                      <a:noFill/>
                      <a:prstDash val="solid"/>
                    </a:ln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矩形 116"/>
                <p:cNvSpPr/>
                <p:nvPr/>
              </p:nvSpPr>
              <p:spPr>
                <a:xfrm>
                  <a:off x="630" y="3738"/>
                  <a:ext cx="504" cy="7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altLang="zh-CN" sz="2800" b="1" cap="none" spc="0" dirty="0">
                      <a:ln w="22225">
                        <a:noFill/>
                        <a:prstDash val="solid"/>
                      </a:ln>
                      <a:solidFill>
                        <a:schemeClr val="accent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</a:t>
                  </a:r>
                </a:p>
              </p:txBody>
            </p:sp>
            <p:sp>
              <p:nvSpPr>
                <p:cNvPr id="23" name="object 50"/>
                <p:cNvSpPr/>
                <p:nvPr/>
              </p:nvSpPr>
              <p:spPr>
                <a:xfrm>
                  <a:off x="4586" y="2911"/>
                  <a:ext cx="34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534" h="144144">
                      <a:moveTo>
                        <a:pt x="216023" y="0"/>
                      </a:moveTo>
                      <a:lnTo>
                        <a:pt x="0" y="144016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bject 50"/>
                <p:cNvSpPr/>
                <p:nvPr/>
              </p:nvSpPr>
              <p:spPr>
                <a:xfrm>
                  <a:off x="1570" y="2895"/>
                  <a:ext cx="341" cy="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534" h="144144">
                      <a:moveTo>
                        <a:pt x="216023" y="0"/>
                      </a:moveTo>
                      <a:lnTo>
                        <a:pt x="0" y="144016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bject 50"/>
                <p:cNvSpPr/>
                <p:nvPr/>
              </p:nvSpPr>
              <p:spPr>
                <a:xfrm>
                  <a:off x="2191" y="2960"/>
                  <a:ext cx="244" cy="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534" h="144144">
                      <a:moveTo>
                        <a:pt x="216023" y="0"/>
                      </a:moveTo>
                      <a:lnTo>
                        <a:pt x="0" y="144016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bject 50"/>
                <p:cNvSpPr/>
                <p:nvPr/>
              </p:nvSpPr>
              <p:spPr>
                <a:xfrm>
                  <a:off x="3947" y="2978"/>
                  <a:ext cx="292" cy="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534" h="144144">
                      <a:moveTo>
                        <a:pt x="216023" y="0"/>
                      </a:moveTo>
                      <a:lnTo>
                        <a:pt x="0" y="144016"/>
                      </a:lnTo>
                    </a:path>
                  </a:pathLst>
                </a:custGeom>
                <a:ln w="28574">
                  <a:solidFill>
                    <a:srgbClr val="3A48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object 48"/>
              <p:cNvSpPr/>
              <p:nvPr/>
            </p:nvSpPr>
            <p:spPr>
              <a:xfrm flipV="1">
                <a:off x="2214" y="3508"/>
                <a:ext cx="471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648335">
                    <a:moveTo>
                      <a:pt x="0" y="0"/>
                    </a:moveTo>
                    <a:lnTo>
                      <a:pt x="648071" y="1"/>
                    </a:lnTo>
                  </a:path>
                </a:pathLst>
              </a:custGeom>
              <a:ln w="28574">
                <a:solidFill>
                  <a:srgbClr val="3A485B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bject 48"/>
              <p:cNvSpPr/>
              <p:nvPr/>
            </p:nvSpPr>
            <p:spPr>
              <a:xfrm flipV="1">
                <a:off x="4617" y="3530"/>
                <a:ext cx="471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648335">
                    <a:moveTo>
                      <a:pt x="0" y="0"/>
                    </a:moveTo>
                    <a:lnTo>
                      <a:pt x="648071" y="1"/>
                    </a:lnTo>
                  </a:path>
                </a:pathLst>
              </a:custGeom>
              <a:ln w="28574">
                <a:solidFill>
                  <a:srgbClr val="3A485B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bject 48"/>
              <p:cNvSpPr/>
              <p:nvPr/>
            </p:nvSpPr>
            <p:spPr>
              <a:xfrm flipV="1">
                <a:off x="4306" y="3523"/>
                <a:ext cx="160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648335">
                    <a:moveTo>
                      <a:pt x="0" y="0"/>
                    </a:moveTo>
                    <a:lnTo>
                      <a:pt x="648071" y="1"/>
                    </a:lnTo>
                  </a:path>
                </a:pathLst>
              </a:custGeom>
              <a:ln w="28574">
                <a:solidFill>
                  <a:srgbClr val="3A485B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4">
              <a:biLevel thresh="50000"/>
              <a:duotone>
                <a:prstClr val="black"/>
                <a:srgbClr val="1C233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-40000" contrast="-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" y="3711"/>
              <a:ext cx="1419" cy="1252"/>
            </a:xfrm>
            <a:prstGeom prst="rect">
              <a:avLst/>
            </a:prstGeom>
            <a:ln w="28575" cmpd="sng">
              <a:noFill/>
              <a:prstDash val="solid"/>
            </a:ln>
          </p:spPr>
        </p:pic>
        <p:pic>
          <p:nvPicPr>
            <p:cNvPr id="176" name="图片 175" descr="C:/Users/dell/AppData/Local/Temp/kaimatting_20190912163743/output_20190912163751..pngoutput_20190912163751."/>
            <p:cNvPicPr>
              <a:picLocks noChangeAspect="1"/>
            </p:cNvPicPr>
            <p:nvPr/>
          </p:nvPicPr>
          <p:blipFill>
            <a:blip r:embed="rId36">
              <a:biLevel thresh="50000"/>
            </a:blip>
            <a:stretch>
              <a:fillRect/>
            </a:stretch>
          </p:blipFill>
          <p:spPr>
            <a:xfrm>
              <a:off x="8383" y="3975"/>
              <a:ext cx="1372" cy="929"/>
            </a:xfrm>
            <a:prstGeom prst="rect">
              <a:avLst/>
            </a:prstGeom>
          </p:spPr>
        </p:pic>
      </p:grpSp>
      <p:pic>
        <p:nvPicPr>
          <p:cNvPr id="113" name="图片 112" descr="WechatIMG148的副本"/>
          <p:cNvPicPr>
            <a:picLocks noChangeAspect="1"/>
          </p:cNvPicPr>
          <p:nvPr/>
        </p:nvPicPr>
        <p:blipFill>
          <a:blip r:embed="rId37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69915" y="380547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buClrTx/>
              <a:buSzTx/>
              <a:buFontTx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Working principle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1870075" y="855980"/>
            <a:ext cx="5545455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ClrTx/>
              <a:buSzTx/>
              <a:buFontTx/>
            </a:pPr>
            <a:r>
              <a:rPr lang="en-US" altLang="zh-CN" sz="1200" dirty="0">
                <a:cs typeface="Cambria" panose="02040503050406030204" charset="0"/>
                <a:sym typeface="+mn-ea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Real-time Active voltage conditioner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5309235"/>
            <a:ext cx="655510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1. </a:t>
            </a:r>
            <a:r>
              <a:rPr lang="en-US" altLang="zh-CN" sz="1400" b="1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Grid voltage is normal</a:t>
            </a:r>
          </a:p>
          <a:p>
            <a:r>
              <a:rPr lang="en-US" altLang="zh-CN" sz="1400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AVC-RTS standby, super capacitor is in full charged. Load is supported by grid.</a:t>
            </a:r>
          </a:p>
          <a:p>
            <a:r>
              <a:rPr lang="en-US" altLang="zh-CN" sz="1400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2. </a:t>
            </a:r>
            <a:r>
              <a:rPr lang="en-US" altLang="zh-CN" sz="1400" b="1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Voltage sag happens</a:t>
            </a:r>
          </a:p>
          <a:p>
            <a:r>
              <a:rPr lang="en-US" altLang="zh-CN" sz="1400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Grid voltage is isolated from the load. Load is supported by super capacitor.</a:t>
            </a:r>
          </a:p>
          <a:p>
            <a:r>
              <a:rPr lang="en-US" altLang="zh-CN" sz="1400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3.</a:t>
            </a:r>
            <a:r>
              <a:rPr lang="en-US" altLang="zh-CN" sz="1400" b="1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 Grid voltage returns to normal value</a:t>
            </a:r>
            <a:r>
              <a:rPr lang="en-US" altLang="zh-CN" sz="1400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,</a:t>
            </a:r>
          </a:p>
          <a:p>
            <a:r>
              <a:rPr lang="en-US" altLang="zh-CN" sz="1400" dirty="0">
                <a:solidFill>
                  <a:schemeClr val="bg1"/>
                </a:solidFill>
                <a:cs typeface="Calibri" panose="020F0502020204030204" pitchFamily="34" charset="0"/>
                <a:sym typeface="News Gothic MT" panose="02010600030101010101" charset="0"/>
              </a:rPr>
              <a:t>AVC-RTS stops working and the super capacitor begins to charge. Load is supported by grid.</a:t>
            </a:r>
          </a:p>
        </p:txBody>
      </p:sp>
      <p:grpSp>
        <p:nvGrpSpPr>
          <p:cNvPr id="136" name="组合 135"/>
          <p:cNvGrpSpPr/>
          <p:nvPr/>
        </p:nvGrpSpPr>
        <p:grpSpPr>
          <a:xfrm>
            <a:off x="6548120" y="-37192"/>
            <a:ext cx="5756275" cy="6951707"/>
            <a:chOff x="1021" y="-253"/>
            <a:chExt cx="9065" cy="11098"/>
          </a:xfrm>
        </p:grpSpPr>
        <p:pic>
          <p:nvPicPr>
            <p:cNvPr id="110" name="图片 109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1021" y="-253"/>
              <a:ext cx="9065" cy="11098"/>
            </a:xfrm>
            <a:prstGeom prst="rect">
              <a:avLst/>
            </a:prstGeom>
          </p:spPr>
        </p:pic>
        <p:grpSp>
          <p:nvGrpSpPr>
            <p:cNvPr id="135" name="组合 134"/>
            <p:cNvGrpSpPr/>
            <p:nvPr/>
          </p:nvGrpSpPr>
          <p:grpSpPr>
            <a:xfrm>
              <a:off x="1350" y="1842"/>
              <a:ext cx="8218" cy="6696"/>
              <a:chOff x="1350" y="1842"/>
              <a:chExt cx="8218" cy="6696"/>
            </a:xfrm>
          </p:grpSpPr>
          <p:cxnSp>
            <p:nvCxnSpPr>
              <p:cNvPr id="112" name="直线连接符 2"/>
              <p:cNvCxnSpPr/>
              <p:nvPr/>
            </p:nvCxnSpPr>
            <p:spPr>
              <a:xfrm flipH="1" flipV="1">
                <a:off x="6120" y="6345"/>
                <a:ext cx="382" cy="1478"/>
              </a:xfrm>
              <a:prstGeom prst="line">
                <a:avLst/>
              </a:prstGeom>
              <a:ln w="50800">
                <a:solidFill>
                  <a:srgbClr val="FF9409"/>
                </a:solidFill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2" name="文本框 121"/>
              <p:cNvSpPr txBox="1"/>
              <p:nvPr/>
            </p:nvSpPr>
            <p:spPr>
              <a:xfrm>
                <a:off x="1526" y="1842"/>
                <a:ext cx="3134" cy="588"/>
              </a:xfrm>
              <a:prstGeom prst="rect">
                <a:avLst/>
              </a:prstGeom>
              <a:solidFill>
                <a:schemeClr val="accent2">
                  <a:alpha val="4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Control module</a:t>
                </a:r>
                <a:endParaRPr lang="en-US" altLang="zh-CN"/>
              </a:p>
            </p:txBody>
          </p:sp>
          <p:sp>
            <p:nvSpPr>
              <p:cNvPr id="127" name="文本框 126"/>
              <p:cNvSpPr txBox="1"/>
              <p:nvPr/>
            </p:nvSpPr>
            <p:spPr>
              <a:xfrm>
                <a:off x="5809" y="2298"/>
                <a:ext cx="2227" cy="588"/>
              </a:xfrm>
              <a:prstGeom prst="rect">
                <a:avLst/>
              </a:prstGeom>
              <a:solidFill>
                <a:schemeClr val="accent2">
                  <a:alpha val="4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Inverter</a:t>
                </a:r>
                <a:endParaRPr lang="en-US" altLang="zh-CN"/>
              </a:p>
            </p:txBody>
          </p:sp>
          <p:sp>
            <p:nvSpPr>
              <p:cNvPr id="128" name="文本框 127"/>
              <p:cNvSpPr txBox="1"/>
              <p:nvPr/>
            </p:nvSpPr>
            <p:spPr>
              <a:xfrm>
                <a:off x="6434" y="7909"/>
                <a:ext cx="3134" cy="588"/>
              </a:xfrm>
              <a:prstGeom prst="rect">
                <a:avLst/>
              </a:prstGeom>
              <a:solidFill>
                <a:schemeClr val="accent2">
                  <a:alpha val="4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Super capacitor</a:t>
                </a:r>
                <a:endParaRPr lang="en-US" altLang="zh-CN"/>
              </a:p>
            </p:txBody>
          </p:sp>
          <p:sp>
            <p:nvSpPr>
              <p:cNvPr id="129" name="文本框 128"/>
              <p:cNvSpPr txBox="1"/>
              <p:nvPr/>
            </p:nvSpPr>
            <p:spPr>
              <a:xfrm>
                <a:off x="1350" y="7950"/>
                <a:ext cx="3338" cy="588"/>
              </a:xfrm>
              <a:prstGeom prst="rect">
                <a:avLst/>
              </a:prstGeom>
              <a:solidFill>
                <a:schemeClr val="accent2">
                  <a:alpha val="4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Thyristor module</a:t>
                </a:r>
                <a:endParaRPr lang="en-US" altLang="zh-CN"/>
              </a:p>
            </p:txBody>
          </p:sp>
          <p:cxnSp>
            <p:nvCxnSpPr>
              <p:cNvPr id="130" name="直线连接符 2"/>
              <p:cNvCxnSpPr/>
              <p:nvPr/>
            </p:nvCxnSpPr>
            <p:spPr>
              <a:xfrm flipV="1">
                <a:off x="3003" y="6330"/>
                <a:ext cx="431" cy="1409"/>
              </a:xfrm>
              <a:prstGeom prst="line">
                <a:avLst/>
              </a:prstGeom>
              <a:ln w="50800">
                <a:solidFill>
                  <a:srgbClr val="FF9409"/>
                </a:solidFill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4" name="直线连接符 2"/>
              <p:cNvCxnSpPr/>
              <p:nvPr/>
            </p:nvCxnSpPr>
            <p:spPr>
              <a:xfrm flipH="1">
                <a:off x="1890" y="2512"/>
                <a:ext cx="203" cy="1077"/>
              </a:xfrm>
              <a:prstGeom prst="line">
                <a:avLst/>
              </a:prstGeom>
              <a:ln w="50800">
                <a:solidFill>
                  <a:srgbClr val="FF9409"/>
                </a:solidFill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6" name="直线连接符 2"/>
              <p:cNvCxnSpPr/>
              <p:nvPr/>
            </p:nvCxnSpPr>
            <p:spPr>
              <a:xfrm flipH="1">
                <a:off x="4481" y="2989"/>
                <a:ext cx="1612" cy="1614"/>
              </a:xfrm>
              <a:prstGeom prst="line">
                <a:avLst/>
              </a:prstGeom>
              <a:ln w="50800">
                <a:solidFill>
                  <a:srgbClr val="FF9409"/>
                </a:solidFill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8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1012189" y="1812925"/>
            <a:ext cx="9919970" cy="3308350"/>
            <a:chOff x="1033201" y="2073414"/>
            <a:chExt cx="9606598" cy="3308075"/>
          </a:xfrm>
        </p:grpSpPr>
        <p:grpSp>
          <p:nvGrpSpPr>
            <p:cNvPr id="4" name="ïşľiḑê"/>
            <p:cNvGrpSpPr/>
            <p:nvPr/>
          </p:nvGrpSpPr>
          <p:grpSpPr>
            <a:xfrm>
              <a:off x="2422306" y="3598557"/>
              <a:ext cx="7342141" cy="872418"/>
              <a:chOff x="2166760" y="3280985"/>
              <a:chExt cx="7870790" cy="1871949"/>
            </a:xfrm>
          </p:grpSpPr>
          <p:cxnSp>
            <p:nvCxnSpPr>
              <p:cNvPr id="34" name="Straight Connector 109"/>
              <p:cNvCxnSpPr/>
              <p:nvPr/>
            </p:nvCxnSpPr>
            <p:spPr>
              <a:xfrm>
                <a:off x="2176697" y="3291820"/>
                <a:ext cx="7860853" cy="5011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10"/>
              <p:cNvCxnSpPr/>
              <p:nvPr/>
            </p:nvCxnSpPr>
            <p:spPr>
              <a:xfrm>
                <a:off x="2166760" y="3280985"/>
                <a:ext cx="0" cy="1871949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14"/>
              <p:cNvCxnSpPr/>
              <p:nvPr/>
            </p:nvCxnSpPr>
            <p:spPr>
              <a:xfrm flipH="1">
                <a:off x="10025338" y="3312314"/>
                <a:ext cx="1978" cy="1840214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îŝļïḋe"/>
            <p:cNvSpPr/>
            <p:nvPr/>
          </p:nvSpPr>
          <p:spPr>
            <a:xfrm>
              <a:off x="1033201" y="4933216"/>
              <a:ext cx="3179857" cy="4482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kumimoji="1"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  <a:sym typeface="+mn-ea"/>
                </a:rPr>
                <a:t>208V/220V/380V/400V/415V/460V/480V</a:t>
              </a:r>
              <a:endParaRPr kumimoji="1"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+mn-ea"/>
              </a:endParaRPr>
            </a:p>
          </p:txBody>
        </p:sp>
        <p:cxnSp>
          <p:nvCxnSpPr>
            <p:cNvPr id="30" name="Straight Connector 129"/>
            <p:cNvCxnSpPr>
              <a:endCxn id="41" idx="0"/>
            </p:cNvCxnSpPr>
            <p:nvPr/>
          </p:nvCxnSpPr>
          <p:spPr>
            <a:xfrm>
              <a:off x="6205055" y="2073414"/>
              <a:ext cx="15240" cy="222758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îṣľïḓé"/>
            <p:cNvSpPr/>
            <p:nvPr/>
          </p:nvSpPr>
          <p:spPr>
            <a:xfrm>
              <a:off x="8854012" y="4905278"/>
              <a:ext cx="1785787" cy="4482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400">
                  <a:solidFill>
                    <a:schemeClr val="dk1">
                      <a:lumMod val="100000"/>
                    </a:schemeClr>
                  </a:solidFill>
                  <a:cs typeface="Cambria" panose="02040503050406030204" charset="0"/>
                  <a:sym typeface="+mn-ea"/>
                </a:rPr>
                <a:t>50Hz/60Hz</a:t>
              </a:r>
              <a:endParaRPr lang="zh-CN" altLang="en-US" sz="1400">
                <a:solidFill>
                  <a:schemeClr val="dk1">
                    <a:lumMod val="100000"/>
                  </a:schemeClr>
                </a:solidFill>
                <a:cs typeface="Cambria" panose="02040503050406030204" charset="0"/>
              </a:endParaRPr>
            </a:p>
          </p:txBody>
        </p:sp>
        <p:sp>
          <p:nvSpPr>
            <p:cNvPr id="29" name="îŝľíďé"/>
            <p:cNvSpPr/>
            <p:nvPr/>
          </p:nvSpPr>
          <p:spPr>
            <a:xfrm>
              <a:off x="8939198" y="4313786"/>
              <a:ext cx="1562240" cy="3734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cs typeface="Cambria" panose="0204050305040603020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01730" y="261256"/>
            <a:ext cx="12126303" cy="6596744"/>
            <a:chOff x="387125" y="299356"/>
            <a:chExt cx="12126303" cy="6596744"/>
          </a:xfrm>
        </p:grpSpPr>
        <p:grpSp>
          <p:nvGrpSpPr>
            <p:cNvPr id="47" name="组合 46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55" name="菱形 54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04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69915" y="380547"/>
              <a:ext cx="419810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rPr>
                <a:t>Product Range</a:t>
              </a:r>
            </a:p>
            <a:p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rPr>
                <a:t>Active Voltage Conditioner</a:t>
              </a: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51" name="菱形 50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2" name="菱形 51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1635125" y="330200"/>
            <a:ext cx="9175115" cy="5021580"/>
            <a:chOff x="2575" y="520"/>
            <a:chExt cx="14449" cy="7908"/>
          </a:xfrm>
        </p:grpSpPr>
        <p:sp>
          <p:nvSpPr>
            <p:cNvPr id="10" name="îSļiďè"/>
            <p:cNvSpPr/>
            <p:nvPr/>
          </p:nvSpPr>
          <p:spPr>
            <a:xfrm>
              <a:off x="8766" y="6465"/>
              <a:ext cx="2540" cy="7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kumimoji="1" lang="en-US" sz="1600" dirty="0">
                  <a:solidFill>
                    <a:schemeClr val="bg1"/>
                  </a:solidFill>
                  <a:latin typeface="Cambria" panose="02040503050406030204" charset="0"/>
                  <a:ea typeface="Cambria" panose="02040503050406030204" charset="0"/>
                  <a:cs typeface="Arial Unicode MS" panose="020B0604020202020204" charset="-122"/>
                  <a:sym typeface="+mn-ea"/>
                </a:rPr>
                <a:t>Rated Capacity</a:t>
              </a:r>
              <a:endParaRPr lang="en-US" altLang="zh-CN" sz="1600" b="1" dirty="0">
                <a:solidFill>
                  <a:schemeClr val="bg1"/>
                </a:solidFill>
                <a:cs typeface="Cambria" panose="02040503050406030204" charset="0"/>
                <a:sym typeface="+mn-ea"/>
              </a:endParaRPr>
            </a:p>
          </p:txBody>
        </p:sp>
        <p:sp>
          <p:nvSpPr>
            <p:cNvPr id="7" name="îSļiďè"/>
            <p:cNvSpPr/>
            <p:nvPr/>
          </p:nvSpPr>
          <p:spPr>
            <a:xfrm>
              <a:off x="2575" y="6467"/>
              <a:ext cx="2540" cy="7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600" dirty="0">
                  <a:solidFill>
                    <a:schemeClr val="bg1"/>
                  </a:solidFill>
                  <a:cs typeface="Cambria" panose="02040503050406030204" charset="0"/>
                  <a:sym typeface="+mn-ea"/>
                </a:rPr>
                <a:t>Rated Voltage</a:t>
              </a:r>
              <a:endParaRPr lang="en-US" altLang="zh-CN" sz="1600" b="1" dirty="0">
                <a:solidFill>
                  <a:schemeClr val="bg1"/>
                </a:solidFill>
                <a:cs typeface="Cambria" panose="02040503050406030204" charset="0"/>
                <a:sym typeface="+mn-ea"/>
              </a:endParaRPr>
            </a:p>
          </p:txBody>
        </p:sp>
        <p:sp>
          <p:nvSpPr>
            <p:cNvPr id="2" name="îṣľïḓé"/>
            <p:cNvSpPr/>
            <p:nvPr/>
          </p:nvSpPr>
          <p:spPr>
            <a:xfrm>
              <a:off x="7941" y="7294"/>
              <a:ext cx="4761" cy="11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kumimoji="1"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  <a:sym typeface="+mn-ea"/>
                </a:rPr>
                <a:t>50/60/150/300/450</a:t>
              </a:r>
            </a:p>
            <a:p>
              <a:pPr algn="ctr">
                <a:buClr>
                  <a:prstClr val="white"/>
                </a:buClr>
                <a:defRPr/>
              </a:pPr>
              <a:r>
                <a:rPr kumimoji="1"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  <a:sym typeface="+mn-ea"/>
                </a:rPr>
                <a:t>600/900/1200/1500/1800/2400kVA</a:t>
              </a:r>
              <a:endParaRPr kumimoji="1"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+mn-ea"/>
              </a:endParaRPr>
            </a:p>
          </p:txBody>
        </p:sp>
        <p:sp>
          <p:nvSpPr>
            <p:cNvPr id="41" name="îŝľíďé"/>
            <p:cNvSpPr/>
            <p:nvPr/>
          </p:nvSpPr>
          <p:spPr>
            <a:xfrm>
              <a:off x="8799" y="6363"/>
              <a:ext cx="2460" cy="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cs typeface="Cambria" panose="02040503050406030204" charset="0"/>
              </a:endParaRPr>
            </a:p>
          </p:txBody>
        </p:sp>
        <p:sp>
          <p:nvSpPr>
            <p:cNvPr id="44" name="îŝľíďé"/>
            <p:cNvSpPr/>
            <p:nvPr/>
          </p:nvSpPr>
          <p:spPr>
            <a:xfrm>
              <a:off x="2619" y="6343"/>
              <a:ext cx="2460" cy="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cs typeface="Cambria" panose="02040503050406030204" charset="0"/>
              </a:endParaRPr>
            </a:p>
          </p:txBody>
        </p:sp>
        <p:pic>
          <p:nvPicPr>
            <p:cNvPr id="15" name="图片 14" descr="WechatIMG3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22" y="520"/>
              <a:ext cx="3900" cy="4737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" name="îSļiďè"/>
            <p:cNvSpPr/>
            <p:nvPr/>
          </p:nvSpPr>
          <p:spPr>
            <a:xfrm>
              <a:off x="14484" y="6570"/>
              <a:ext cx="2540" cy="7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600">
                  <a:solidFill>
                    <a:schemeClr val="bg1"/>
                  </a:solidFill>
                  <a:cs typeface="Cambria" panose="02040503050406030204" charset="0"/>
                  <a:sym typeface="+mn-ea"/>
                </a:rPr>
                <a:t>Rated Frequency</a:t>
              </a:r>
              <a:endParaRPr lang="en-US" altLang="zh-CN" sz="1600" b="1" dirty="0">
                <a:solidFill>
                  <a:schemeClr val="bg1"/>
                </a:solidFill>
                <a:cs typeface="Cambria" panose="020405030504060302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29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1884520" y="342447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AVC Advantage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2" name="组合 11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16" name="菱形 15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17" name="菱形 16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04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29" name="菱形 28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11572875" y="6254750"/>
            <a:ext cx="940435" cy="641350"/>
            <a:chOff x="11395287" y="6034159"/>
            <a:chExt cx="1208633" cy="823841"/>
          </a:xfrm>
        </p:grpSpPr>
        <p:sp>
          <p:nvSpPr>
            <p:cNvPr id="35" name="菱形 34"/>
            <p:cNvSpPr/>
            <p:nvPr/>
          </p:nvSpPr>
          <p:spPr>
            <a:xfrm>
              <a:off x="11780079" y="6034159"/>
              <a:ext cx="823841" cy="823841"/>
            </a:xfrm>
            <a:prstGeom prst="diamond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Cambria" panose="02040503050406030204" charset="0"/>
              </a:endParaRPr>
            </a:p>
          </p:txBody>
        </p:sp>
        <p:sp>
          <p:nvSpPr>
            <p:cNvPr id="36" name="菱形 35"/>
            <p:cNvSpPr/>
            <p:nvPr/>
          </p:nvSpPr>
          <p:spPr>
            <a:xfrm>
              <a:off x="11395287" y="6157367"/>
              <a:ext cx="577426" cy="577426"/>
            </a:xfrm>
            <a:prstGeom prst="diamond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Cambria" panose="020405030504060302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0" y="2119630"/>
            <a:ext cx="6123940" cy="2153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O</a:t>
            </a:r>
            <a:r>
              <a:rPr lang="zh-CN" altLang="en-US" dirty="0"/>
              <a:t>nly </a:t>
            </a:r>
            <a:r>
              <a:rPr lang="zh-CN" altLang="en-US" sz="2000" b="1" dirty="0"/>
              <a:t>1% </a:t>
            </a:r>
            <a:r>
              <a:rPr lang="zh-CN" altLang="en-US" sz="2000" b="1" dirty="0">
                <a:sym typeface="+mn-ea"/>
              </a:rPr>
              <a:t>energy consumption</a:t>
            </a:r>
          </a:p>
          <a:p>
            <a:endParaRPr lang="zh-CN" altLang="en-US" sz="2000" b="1" dirty="0"/>
          </a:p>
          <a:p>
            <a:r>
              <a:rPr lang="zh-CN" altLang="en-US" sz="2000" b="1" dirty="0"/>
              <a:t>Low maintenance cost</a:t>
            </a:r>
            <a:r>
              <a:rPr lang="zh-CN" altLang="en-US" dirty="0"/>
              <a:t> no need air conditioning cooling, no need energy storage component maintenance</a:t>
            </a:r>
          </a:p>
          <a:p>
            <a:endParaRPr lang="zh-CN" altLang="en-US" dirty="0"/>
          </a:p>
          <a:p>
            <a:r>
              <a:rPr lang="zh-CN" altLang="en-US" sz="2000" b="1" dirty="0"/>
              <a:t>5ms</a:t>
            </a:r>
            <a:r>
              <a:rPr lang="zh-CN" altLang="en-US" dirty="0"/>
              <a:t> full working process time, with 0-1</a:t>
            </a:r>
            <a:r>
              <a:rPr lang="en-US" altLang="zh-CN" dirty="0"/>
              <a:t>3</a:t>
            </a:r>
            <a:r>
              <a:rPr lang="zh-CN" altLang="en-US" dirty="0"/>
              <a:t>0% voltage sag protection, high reliability solution</a:t>
            </a:r>
          </a:p>
        </p:txBody>
      </p:sp>
      <p:sp>
        <p:nvSpPr>
          <p:cNvPr id="9" name="矩形 8"/>
          <p:cNvSpPr/>
          <p:nvPr/>
        </p:nvSpPr>
        <p:spPr>
          <a:xfrm>
            <a:off x="6075680" y="-17145"/>
            <a:ext cx="6101715" cy="687260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070600" y="678180"/>
            <a:ext cx="6121400" cy="5716270"/>
            <a:chOff x="9560" y="1068"/>
            <a:chExt cx="9640" cy="9002"/>
          </a:xfrm>
        </p:grpSpPr>
        <p:grpSp>
          <p:nvGrpSpPr>
            <p:cNvPr id="31" name="组合 30"/>
            <p:cNvGrpSpPr/>
            <p:nvPr/>
          </p:nvGrpSpPr>
          <p:grpSpPr>
            <a:xfrm>
              <a:off x="9560" y="1068"/>
              <a:ext cx="9640" cy="9002"/>
              <a:chOff x="-49" y="1638"/>
              <a:chExt cx="9640" cy="9002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9" y="2358"/>
                <a:ext cx="9616" cy="5770"/>
              </a:xfrm>
              <a:prstGeom prst="rect">
                <a:avLst/>
              </a:prstGeom>
            </p:spPr>
          </p:pic>
          <p:grpSp>
            <p:nvGrpSpPr>
              <p:cNvPr id="28" name="组合 27"/>
              <p:cNvGrpSpPr/>
              <p:nvPr/>
            </p:nvGrpSpPr>
            <p:grpSpPr>
              <a:xfrm>
                <a:off x="501" y="1638"/>
                <a:ext cx="9090" cy="9002"/>
                <a:chOff x="501" y="1638"/>
                <a:chExt cx="9090" cy="9002"/>
              </a:xfrm>
            </p:grpSpPr>
            <p:cxnSp>
              <p:nvCxnSpPr>
                <p:cNvPr id="3" name="直线连接符 2"/>
                <p:cNvCxnSpPr/>
                <p:nvPr/>
              </p:nvCxnSpPr>
              <p:spPr>
                <a:xfrm flipH="1">
                  <a:off x="2442" y="5735"/>
                  <a:ext cx="1062" cy="2962"/>
                </a:xfrm>
                <a:prstGeom prst="line">
                  <a:avLst/>
                </a:prstGeom>
                <a:ln>
                  <a:solidFill>
                    <a:srgbClr val="FF9409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20" name="文本框 19"/>
                <p:cNvSpPr txBox="1"/>
                <p:nvPr/>
              </p:nvSpPr>
              <p:spPr>
                <a:xfrm>
                  <a:off x="501" y="8714"/>
                  <a:ext cx="3148" cy="53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>
                    <a:buClrTx/>
                    <a:buSzTx/>
                    <a:buFontTx/>
                  </a:pPr>
                  <a:r>
                    <a:rPr lang="en-US" altLang="zh-CN" sz="1600" dirty="0">
                      <a:solidFill>
                        <a:srgbClr val="FFC000"/>
                      </a:solidFill>
                      <a:latin typeface="Cambria" panose="02040503050406030204" charset="0"/>
                      <a:cs typeface="Cambria" panose="02040503050406030204" charset="0"/>
                    </a:rPr>
                    <a:t>voltage sag happens</a:t>
                  </a: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5384" y="1638"/>
                  <a:ext cx="3847" cy="53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1600" dirty="0">
                      <a:solidFill>
                        <a:srgbClr val="FFC000"/>
                      </a:solidFill>
                      <a:latin typeface="Cambria" panose="02040503050406030204" charset="0"/>
                      <a:cs typeface="Cambria" panose="02040503050406030204" charset="0"/>
                    </a:rPr>
                    <a:t>Response time:1.8ms</a:t>
                  </a:r>
                </a:p>
              </p:txBody>
            </p:sp>
            <p:sp>
              <p:nvSpPr>
                <p:cNvPr id="2" name="矩形 1"/>
                <p:cNvSpPr/>
                <p:nvPr/>
              </p:nvSpPr>
              <p:spPr>
                <a:xfrm>
                  <a:off x="6702" y="3237"/>
                  <a:ext cx="1381" cy="420"/>
                </a:xfrm>
                <a:prstGeom prst="rect">
                  <a:avLst/>
                </a:prstGeom>
                <a:noFill/>
                <a:ln w="28575" cmpd="sng">
                  <a:solidFill>
                    <a:srgbClr val="FF9409"/>
                  </a:solidFill>
                  <a:prstDash val="soli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" name="直线连接符 2"/>
                <p:cNvCxnSpPr/>
                <p:nvPr/>
              </p:nvCxnSpPr>
              <p:spPr>
                <a:xfrm>
                  <a:off x="3744" y="5758"/>
                  <a:ext cx="1040" cy="2919"/>
                </a:xfrm>
                <a:prstGeom prst="line">
                  <a:avLst/>
                </a:prstGeom>
                <a:ln>
                  <a:solidFill>
                    <a:srgbClr val="FF9409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6" name="文本框 5"/>
                <p:cNvSpPr txBox="1"/>
                <p:nvPr/>
              </p:nvSpPr>
              <p:spPr>
                <a:xfrm>
                  <a:off x="4161" y="8734"/>
                  <a:ext cx="5430" cy="53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>
                    <a:buClrTx/>
                    <a:buSzTx/>
                    <a:buFontTx/>
                  </a:pPr>
                  <a:r>
                    <a:rPr lang="en-US" altLang="zh-CN" sz="1600" dirty="0">
                      <a:solidFill>
                        <a:srgbClr val="FFC000"/>
                      </a:solidFill>
                      <a:latin typeface="Cambria" panose="02040503050406030204" charset="0"/>
                      <a:cs typeface="Cambria" panose="02040503050406030204" charset="0"/>
                    </a:rPr>
                    <a:t>AVC fully support the load</a:t>
                  </a:r>
                </a:p>
              </p:txBody>
            </p:sp>
            <p:grpSp>
              <p:nvGrpSpPr>
                <p:cNvPr id="27" name="组合 26"/>
                <p:cNvGrpSpPr/>
                <p:nvPr/>
              </p:nvGrpSpPr>
              <p:grpSpPr>
                <a:xfrm>
                  <a:off x="2743" y="9333"/>
                  <a:ext cx="4149" cy="1307"/>
                  <a:chOff x="658" y="9358"/>
                  <a:chExt cx="4305" cy="1307"/>
                </a:xfrm>
              </p:grpSpPr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1405" y="9358"/>
                    <a:ext cx="3558" cy="13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/>
                      <a:t>Grid output voltage</a:t>
                    </a:r>
                  </a:p>
                  <a:p>
                    <a:r>
                      <a:rPr lang="en-US" altLang="zh-CN" sz="1600"/>
                      <a:t>Load voltage</a:t>
                    </a:r>
                  </a:p>
                  <a:p>
                    <a:r>
                      <a:rPr lang="en-US" altLang="zh-CN" sz="1600"/>
                      <a:t>Load current</a:t>
                    </a:r>
                  </a:p>
                </p:txBody>
              </p:sp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658" y="9440"/>
                    <a:ext cx="616" cy="1166"/>
                    <a:chOff x="1398" y="9383"/>
                    <a:chExt cx="614" cy="1184"/>
                  </a:xfrm>
                </p:grpSpPr>
                <p:sp>
                  <p:nvSpPr>
                    <p:cNvPr id="37" name="任意形状 156"/>
                    <p:cNvSpPr/>
                    <p:nvPr/>
                  </p:nvSpPr>
                  <p:spPr>
                    <a:xfrm>
                      <a:off x="1438" y="9383"/>
                      <a:ext cx="574" cy="324"/>
                    </a:xfrm>
                    <a:custGeom>
                      <a:avLst/>
                      <a:gdLst>
                        <a:gd name="connsiteX0" fmla="*/ 0 w 1506935"/>
                        <a:gd name="connsiteY0" fmla="*/ 338788 h 711321"/>
                        <a:gd name="connsiteX1" fmla="*/ 355569 w 1506935"/>
                        <a:gd name="connsiteY1" fmla="*/ 121 h 711321"/>
                        <a:gd name="connsiteX2" fmla="*/ 728070 w 1506935"/>
                        <a:gd name="connsiteY2" fmla="*/ 304921 h 711321"/>
                        <a:gd name="connsiteX3" fmla="*/ 1151366 w 1506935"/>
                        <a:gd name="connsiteY3" fmla="*/ 711321 h 711321"/>
                        <a:gd name="connsiteX4" fmla="*/ 1506935 w 1506935"/>
                        <a:gd name="connsiteY4" fmla="*/ 304921 h 711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935" h="711321">
                          <a:moveTo>
                            <a:pt x="0" y="338788"/>
                          </a:moveTo>
                          <a:cubicBezTo>
                            <a:pt x="117112" y="172277"/>
                            <a:pt x="234224" y="5766"/>
                            <a:pt x="355569" y="121"/>
                          </a:cubicBezTo>
                          <a:cubicBezTo>
                            <a:pt x="476914" y="-5524"/>
                            <a:pt x="595437" y="186388"/>
                            <a:pt x="728070" y="304921"/>
                          </a:cubicBezTo>
                          <a:cubicBezTo>
                            <a:pt x="860703" y="423454"/>
                            <a:pt x="1021555" y="711321"/>
                            <a:pt x="1151366" y="711321"/>
                          </a:cubicBezTo>
                          <a:cubicBezTo>
                            <a:pt x="1281177" y="711321"/>
                            <a:pt x="1444852" y="369832"/>
                            <a:pt x="1506935" y="304921"/>
                          </a:cubicBezTo>
                        </a:path>
                      </a:pathLst>
                    </a:custGeom>
                    <a:ln w="19050" cmpd="sng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cs typeface="Cambria" panose="02040503050406030204" charset="0"/>
                      </a:endParaRPr>
                    </a:p>
                  </p:txBody>
                </p:sp>
                <p:sp>
                  <p:nvSpPr>
                    <p:cNvPr id="24" name="任意形状 156"/>
                    <p:cNvSpPr/>
                    <p:nvPr/>
                  </p:nvSpPr>
                  <p:spPr>
                    <a:xfrm>
                      <a:off x="1418" y="9783"/>
                      <a:ext cx="574" cy="324"/>
                    </a:xfrm>
                    <a:custGeom>
                      <a:avLst/>
                      <a:gdLst>
                        <a:gd name="connsiteX0" fmla="*/ 0 w 1506935"/>
                        <a:gd name="connsiteY0" fmla="*/ 338788 h 711321"/>
                        <a:gd name="connsiteX1" fmla="*/ 355569 w 1506935"/>
                        <a:gd name="connsiteY1" fmla="*/ 121 h 711321"/>
                        <a:gd name="connsiteX2" fmla="*/ 728070 w 1506935"/>
                        <a:gd name="connsiteY2" fmla="*/ 304921 h 711321"/>
                        <a:gd name="connsiteX3" fmla="*/ 1151366 w 1506935"/>
                        <a:gd name="connsiteY3" fmla="*/ 711321 h 711321"/>
                        <a:gd name="connsiteX4" fmla="*/ 1506935 w 1506935"/>
                        <a:gd name="connsiteY4" fmla="*/ 304921 h 711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935" h="711321">
                          <a:moveTo>
                            <a:pt x="0" y="338788"/>
                          </a:moveTo>
                          <a:cubicBezTo>
                            <a:pt x="117112" y="172277"/>
                            <a:pt x="234224" y="5766"/>
                            <a:pt x="355569" y="121"/>
                          </a:cubicBezTo>
                          <a:cubicBezTo>
                            <a:pt x="476914" y="-5524"/>
                            <a:pt x="595437" y="186388"/>
                            <a:pt x="728070" y="304921"/>
                          </a:cubicBezTo>
                          <a:cubicBezTo>
                            <a:pt x="860703" y="423454"/>
                            <a:pt x="1021555" y="711321"/>
                            <a:pt x="1151366" y="711321"/>
                          </a:cubicBezTo>
                          <a:cubicBezTo>
                            <a:pt x="1281177" y="711321"/>
                            <a:pt x="1444852" y="369832"/>
                            <a:pt x="1506935" y="304921"/>
                          </a:cubicBezTo>
                        </a:path>
                      </a:pathLst>
                    </a:custGeom>
                    <a:ln w="19050" cmpd="sng"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cs typeface="Cambria" panose="02040503050406030204" charset="0"/>
                      </a:endParaRPr>
                    </a:p>
                  </p:txBody>
                </p:sp>
                <p:sp>
                  <p:nvSpPr>
                    <p:cNvPr id="25" name="任意形状 156"/>
                    <p:cNvSpPr/>
                    <p:nvPr/>
                  </p:nvSpPr>
                  <p:spPr>
                    <a:xfrm>
                      <a:off x="1398" y="10243"/>
                      <a:ext cx="574" cy="324"/>
                    </a:xfrm>
                    <a:custGeom>
                      <a:avLst/>
                      <a:gdLst>
                        <a:gd name="connsiteX0" fmla="*/ 0 w 1506935"/>
                        <a:gd name="connsiteY0" fmla="*/ 338788 h 711321"/>
                        <a:gd name="connsiteX1" fmla="*/ 355569 w 1506935"/>
                        <a:gd name="connsiteY1" fmla="*/ 121 h 711321"/>
                        <a:gd name="connsiteX2" fmla="*/ 728070 w 1506935"/>
                        <a:gd name="connsiteY2" fmla="*/ 304921 h 711321"/>
                        <a:gd name="connsiteX3" fmla="*/ 1151366 w 1506935"/>
                        <a:gd name="connsiteY3" fmla="*/ 711321 h 711321"/>
                        <a:gd name="connsiteX4" fmla="*/ 1506935 w 1506935"/>
                        <a:gd name="connsiteY4" fmla="*/ 304921 h 711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935" h="711321">
                          <a:moveTo>
                            <a:pt x="0" y="338788"/>
                          </a:moveTo>
                          <a:cubicBezTo>
                            <a:pt x="117112" y="172277"/>
                            <a:pt x="234224" y="5766"/>
                            <a:pt x="355569" y="121"/>
                          </a:cubicBezTo>
                          <a:cubicBezTo>
                            <a:pt x="476914" y="-5524"/>
                            <a:pt x="595437" y="186388"/>
                            <a:pt x="728070" y="304921"/>
                          </a:cubicBezTo>
                          <a:cubicBezTo>
                            <a:pt x="860703" y="423454"/>
                            <a:pt x="1021555" y="711321"/>
                            <a:pt x="1151366" y="711321"/>
                          </a:cubicBezTo>
                          <a:cubicBezTo>
                            <a:pt x="1281177" y="711321"/>
                            <a:pt x="1444852" y="369832"/>
                            <a:pt x="1506935" y="304921"/>
                          </a:cubicBezTo>
                        </a:path>
                      </a:pathLst>
                    </a:custGeom>
                    <a:ln w="19050" cmpd="sng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cs typeface="Cambria" panose="02040503050406030204" charset="0"/>
                      </a:endParaRPr>
                    </a:p>
                  </p:txBody>
                </p:sp>
              </p:grpSp>
            </p:grpSp>
          </p:grpSp>
        </p:grpSp>
        <p:cxnSp>
          <p:nvCxnSpPr>
            <p:cNvPr id="21" name="直线连接符 20"/>
            <p:cNvCxnSpPr/>
            <p:nvPr/>
          </p:nvCxnSpPr>
          <p:spPr>
            <a:xfrm flipH="1" flipV="1">
              <a:off x="16931" y="1684"/>
              <a:ext cx="14" cy="874"/>
            </a:xfrm>
            <a:prstGeom prst="line">
              <a:avLst/>
            </a:prstGeom>
            <a:ln>
              <a:solidFill>
                <a:srgbClr val="FF9409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8" name="iŝḻïḑè"/>
          <p:cNvSpPr/>
          <p:nvPr/>
        </p:nvSpPr>
        <p:spPr bwMode="auto">
          <a:xfrm>
            <a:off x="5902742" y="1721617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33" name="iŝḻïḑè"/>
          <p:cNvSpPr/>
          <p:nvPr/>
        </p:nvSpPr>
        <p:spPr bwMode="auto">
          <a:xfrm>
            <a:off x="5902742" y="3639317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611755" y="2741114"/>
            <a:ext cx="692848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Cambria" panose="02040503050406030204" charset="0"/>
                <a:cs typeface="Cambria" panose="02040503050406030204" charset="0"/>
              </a:rPr>
              <a:t>Inverter Based PQ-Harmonic mitigation</a:t>
            </a:r>
          </a:p>
          <a:p>
            <a:pPr algn="ctr">
              <a:buClrTx/>
              <a:buSzTx/>
              <a:buFontTx/>
            </a:pPr>
            <a:r>
              <a:rPr lang="zh-CN" altLang="en-US" dirty="0">
                <a:latin typeface="Cambria" panose="02040503050406030204" charset="0"/>
                <a:cs typeface="Cambria" panose="02040503050406030204" charset="0"/>
              </a:rPr>
              <a:t>                                          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Active Harmonic Filter</a:t>
            </a:r>
          </a:p>
        </p:txBody>
      </p:sp>
      <p:sp>
        <p:nvSpPr>
          <p:cNvPr id="59" name="菱形 58"/>
          <p:cNvSpPr/>
          <p:nvPr/>
        </p:nvSpPr>
        <p:spPr>
          <a:xfrm>
            <a:off x="387125" y="469486"/>
            <a:ext cx="543688" cy="543688"/>
          </a:xfrm>
          <a:prstGeom prst="diamond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60" name="菱形 59"/>
          <p:cNvSpPr/>
          <p:nvPr/>
        </p:nvSpPr>
        <p:spPr>
          <a:xfrm>
            <a:off x="819678" y="299356"/>
            <a:ext cx="883947" cy="883947"/>
          </a:xfrm>
          <a:prstGeom prst="diamond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51" name="组合 50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2" name="菱形 1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" name="菱形 2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02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55" name="菱形 5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0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174480" y="-47625"/>
            <a:ext cx="3017520" cy="691070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29420" y="1789430"/>
            <a:ext cx="2872105" cy="1660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cs typeface="Cambria" panose="02040503050406030204" charset="0"/>
              </a:rPr>
              <a:t>Industrial Manufacturing</a:t>
            </a:r>
          </a:p>
          <a:p>
            <a:pPr algn="ctr"/>
            <a:r>
              <a:rPr lang="zh-CN" altLang="en-US">
                <a:solidFill>
                  <a:schemeClr val="bg1"/>
                </a:solidFill>
                <a:cs typeface="Cambria" panose="02040503050406030204" charset="0"/>
              </a:rPr>
              <a:t>Tetra Pak</a:t>
            </a:r>
          </a:p>
          <a:p>
            <a:pPr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Requirement: </a:t>
            </a:r>
          </a:p>
          <a:p>
            <a:pPr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EPS6-200A PICCO load</a:t>
            </a:r>
          </a:p>
          <a:p>
            <a:pPr algn="l">
              <a:buClrTx/>
              <a:buSzTx/>
              <a:buFontTx/>
            </a:pPr>
            <a:endParaRPr lang="en-US" altLang="zh-CN" sz="1200" dirty="0">
              <a:solidFill>
                <a:schemeClr val="bg1"/>
              </a:solidFill>
              <a:cs typeface="Cambria" panose="02040503050406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95" y="-53975"/>
            <a:ext cx="9271000" cy="69291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991860" y="3973195"/>
            <a:ext cx="6200140" cy="254825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dirty="0"/>
          </a:p>
          <a:p>
            <a:pPr algn="l">
              <a:buClrTx/>
              <a:buSzTx/>
              <a:buFontTx/>
            </a:pPr>
            <a:endParaRPr lang="zh-CN" altLang="en-US">
              <a:cs typeface="Cambria" panose="02040503050406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55055" y="3908425"/>
            <a:ext cx="603694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▲</a:t>
            </a:r>
            <a:r>
              <a:rPr lang="en-US" altLang="zh-CN" kern="2500" dirty="0">
                <a:solidFill>
                  <a:schemeClr val="bg1"/>
                </a:solidFill>
                <a:uFillTx/>
                <a:latin typeface="等线" panose="02010600030101010101" charset="-122"/>
                <a:ea typeface="等线" panose="02010600030101010101" charset="-122"/>
                <a:sym typeface="+mn-ea"/>
              </a:rPr>
              <a:t>T</a:t>
            </a:r>
            <a:r>
              <a:rPr lang="en-US" altLang="zh-CN" kern="2500" dirty="0">
                <a:solidFill>
                  <a:schemeClr val="bg1"/>
                </a:solidFill>
                <a:uFillTx/>
                <a:latin typeface="Cambria" panose="02040503050406030204" charset="0"/>
                <a:ea typeface="等线" panose="02010600030101010101" charset="-122"/>
                <a:cs typeface="Cambria" panose="02040503050406030204" charset="0"/>
                <a:sym typeface="+mn-ea"/>
              </a:rPr>
              <a:t>he main loads are production equipment such as the laminating machines, cooling water pumps and printers which are driven by AC motors. 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kern="2500" dirty="0">
              <a:solidFill>
                <a:schemeClr val="bg1"/>
              </a:solidFill>
              <a:uFillTx/>
              <a:latin typeface="Cambria" panose="02040503050406030204" charset="0"/>
              <a:ea typeface="等线" panose="02010600030101010101" charset="-122"/>
              <a:cs typeface="Cambria" panose="02040503050406030204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▲</a:t>
            </a:r>
            <a:r>
              <a:rPr lang="en-US" altLang="zh-CN" kern="2500" dirty="0">
                <a:solidFill>
                  <a:schemeClr val="bg1"/>
                </a:solidFill>
                <a:uFillTx/>
                <a:latin typeface="Cambria" panose="02040503050406030204" charset="0"/>
                <a:ea typeface="等线" panose="02010600030101010101" charset="-122"/>
                <a:cs typeface="Cambria" panose="02040503050406030204" charset="0"/>
                <a:sym typeface="+mn-ea"/>
              </a:rPr>
              <a:t>Affected by thunderstorm, there are more than 10 voltage sag events per year.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1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54941" y="-16510"/>
            <a:ext cx="9277363" cy="6874510"/>
            <a:chOff x="-92" y="-26"/>
            <a:chExt cx="12460" cy="1082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0" y="-26"/>
              <a:ext cx="12428" cy="1082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92" y="7203"/>
              <a:ext cx="4206" cy="359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9167495" y="-5715"/>
            <a:ext cx="3017520" cy="686562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54960" y="4594860"/>
            <a:ext cx="1936750" cy="2263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435" y="4550410"/>
            <a:ext cx="3074670" cy="2307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365" y="4555490"/>
            <a:ext cx="1725930" cy="23025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187180" y="1827530"/>
            <a:ext cx="300482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Industrial Manufacturing</a:t>
            </a:r>
          </a:p>
          <a:p>
            <a:pPr algn="ctr"/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Nissan Motor</a:t>
            </a:r>
          </a:p>
          <a:p>
            <a:pPr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Requirement: </a:t>
            </a:r>
          </a:p>
          <a:p>
            <a:pPr algn="l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Painting robo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t/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Air purifier</a:t>
            </a:r>
          </a:p>
          <a:p>
            <a:pPr algn="l"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20155" y="3748405"/>
            <a:ext cx="5871845" cy="248729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dirty="0"/>
          </a:p>
          <a:p>
            <a:pPr algn="l">
              <a:buClrTx/>
              <a:buSzTx/>
              <a:buFontTx/>
            </a:pPr>
            <a:endParaRPr lang="zh-CN" altLang="en-US">
              <a:cs typeface="Cambria" panose="02040503050406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68440" y="3878580"/>
            <a:ext cx="56235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 </a:t>
            </a: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▲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In the case of voltage drop, it seriously affects the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 normal operation of plant equipment, leading to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 waste of raw materials and affecting product delivery.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  </a:t>
            </a: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▲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In this project, sensitive equipment, namely the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paint lin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e, 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paint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ing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 robot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s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 and air purifier 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in the 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intermediate coating paint shop 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are protected by 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Sinexcel AVC-RTS.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3530"/>
            <a:ext cx="9223375" cy="65424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222105" y="-25400"/>
            <a:ext cx="2962910" cy="686816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190" y="-41910"/>
            <a:ext cx="3480435" cy="2611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5880"/>
            <a:ext cx="3456940" cy="261239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23965" y="-41910"/>
            <a:ext cx="2898140" cy="2632075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8968105" y="1647825"/>
            <a:ext cx="340487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Industrial Manufacturing</a:t>
            </a:r>
          </a:p>
          <a:p>
            <a:pPr algn="ctr"/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Honda Motor</a:t>
            </a:r>
            <a:endParaRPr lang="zh-CN" altLang="en-US">
              <a:solidFill>
                <a:schemeClr val="bg1"/>
              </a:solidFill>
              <a:cs typeface="Cambria" panose="02040503050406030204" charset="0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  <a:sym typeface="+mn-ea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Requirement: Painting robot</a:t>
            </a: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92520" y="4068445"/>
            <a:ext cx="5999480" cy="181292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dirty="0"/>
          </a:p>
          <a:p>
            <a:pPr algn="l">
              <a:buClrTx/>
              <a:buSzTx/>
              <a:buFontTx/>
            </a:pPr>
            <a:endParaRPr lang="zh-CN" altLang="en-US">
              <a:cs typeface="Cambria" panose="02040503050406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68440" y="4022090"/>
            <a:ext cx="56235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▲The sag makes the paint line stop suddenly, and it takes a long time to clean up the air control system before the furnace control is restarted.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endParaRPr lang="en-US">
              <a:solidFill>
                <a:schemeClr val="bg1"/>
              </a:solidFill>
              <a:cs typeface="Cambria" panose="02040503050406030204" charset="0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▲Much of the downtime resulting from the sag is spent restarting the entire production line.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-337" b="8263"/>
          <a:stretch>
            <a:fillRect/>
          </a:stretch>
        </p:blipFill>
        <p:spPr>
          <a:xfrm>
            <a:off x="-24765" y="-40005"/>
            <a:ext cx="12202160" cy="693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21313" r="28163"/>
          <a:stretch>
            <a:fillRect/>
          </a:stretch>
        </p:blipFill>
        <p:spPr>
          <a:xfrm>
            <a:off x="-12700" y="4171315"/>
            <a:ext cx="3727450" cy="272478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229090" y="-10160"/>
            <a:ext cx="2962910" cy="68681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168130" y="1647825"/>
            <a:ext cx="313944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Industrial Manufacturing</a:t>
            </a:r>
          </a:p>
          <a:p>
            <a:pPr algn="l"/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Semiconductor Manufacturer</a:t>
            </a:r>
            <a:endParaRPr lang="zh-CN" altLang="en-US">
              <a:solidFill>
                <a:schemeClr val="bg1"/>
              </a:solidFill>
              <a:cs typeface="Cambria" panose="02040503050406030204" charset="0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Requirement: 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Double-sided polishing machine of DSP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endParaRPr lang="zh-CN" altLang="en-US" sz="1200">
              <a:solidFill>
                <a:schemeClr val="tx1"/>
              </a:solidFill>
              <a:cs typeface="Cambria" panose="02040503050406030204" charset="0"/>
            </a:endParaRPr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92520" y="3922395"/>
            <a:ext cx="5999480" cy="202184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dirty="0"/>
          </a:p>
          <a:p>
            <a:pPr algn="l">
              <a:buClrTx/>
              <a:buSzTx/>
              <a:buFontTx/>
            </a:pPr>
            <a:endParaRPr lang="zh-CN" altLang="en-US">
              <a:cs typeface="Cambria" panose="02040503050406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98920" y="4178300"/>
            <a:ext cx="52552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▲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Most equipment on site belong to high precision instruments.</a:t>
            </a: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V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oltage sag will lead to shutdown of production line equipment, resulting in production 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reduction.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endParaRPr lang="zh-CN" altLang="en-US">
              <a:solidFill>
                <a:schemeClr val="bg1"/>
              </a:solidFill>
              <a:cs typeface="Cambria" panose="02040503050406030204" charset="0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▲</a:t>
            </a:r>
            <a:r>
              <a:rPr lang="zh-CN" altLang="en-US">
                <a:solidFill>
                  <a:schemeClr val="bg1"/>
                </a:solidFill>
                <a:cs typeface="Cambria" panose="02040503050406030204" charset="0"/>
                <a:sym typeface="+mn-ea"/>
              </a:rPr>
              <a:t>The raw materials of the line are damaged, the yield is reduced, and the loss is relatively large</a:t>
            </a:r>
            <a:r>
              <a:rPr lang="en-US" altLang="zh-CN">
                <a:solidFill>
                  <a:schemeClr val="bg1"/>
                </a:solidFill>
                <a:cs typeface="Cambria" panose="02040503050406030204" charset="0"/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4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/Users/dell/AppData/Local/Temp/kaimatting_20190912134328/output_20190912134335..pngoutput_20190912134335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0910" y="-55245"/>
            <a:ext cx="7525385" cy="6968490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2525395" y="2992120"/>
            <a:ext cx="61309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dirty="0" err="1">
                <a:latin typeface="Copperplate Gothic Bold" panose="020E0705020206020404" charset="0"/>
                <a:cs typeface="Copperplate Gothic Bold" panose="020E0705020206020404" charset="0"/>
                <a:sym typeface="+mn-ea"/>
              </a:rPr>
              <a:t>inexcel</a:t>
            </a:r>
            <a:r>
              <a:rPr lang="en-US" altLang="zh-CN" sz="4800" dirty="0">
                <a:latin typeface="Copperplate Gothic Bold" panose="020E0705020206020404" charset="0"/>
                <a:cs typeface="Copperplate Gothic Bold" panose="020E0705020206020404" charset="0"/>
                <a:sym typeface="+mn-ea"/>
              </a:rPr>
              <a:t> Electric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85712" y="1973640"/>
            <a:ext cx="2926090" cy="221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3800" dirty="0">
                <a:latin typeface="Copperplate Gothic Bold" panose="020E0705020206020404" charset="0"/>
                <a:cs typeface="Copperplate Gothic Bold" panose="020E0705020206020404" charset="0"/>
                <a:sym typeface="+mn-ea"/>
              </a:rPr>
              <a:t>S</a:t>
            </a:r>
            <a:endParaRPr lang="zh-CN" altLang="en-US" sz="13800" dirty="0">
              <a:solidFill>
                <a:schemeClr val="accent1"/>
              </a:solidFill>
              <a:latin typeface="Agency FB" panose="020B0503020202020204" pitchFamily="34" charset="0"/>
              <a:cs typeface="Cambria" panose="02040503050406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69695" y="3683000"/>
            <a:ext cx="720344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400">
                <a:latin typeface="华文细黑" panose="02010600040101010101" charset="-122"/>
                <a:ea typeface="华文细黑" panose="02010600040101010101" charset="-122"/>
                <a:cs typeface="Cambria" panose="02040503050406030204" charset="0"/>
                <a:sym typeface="+mn-ea"/>
              </a:rPr>
              <a:t>▪ </a:t>
            </a:r>
            <a:r>
              <a:rPr lang="en-US" altLang="zh-CN" sz="14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Based on </a:t>
            </a:r>
            <a:r>
              <a:rPr lang="en-US" altLang="zh-CN" sz="1400" b="1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Power Electronics</a:t>
            </a:r>
            <a:r>
              <a:rPr lang="en-US" altLang="zh-CN" sz="14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technology</a:t>
            </a:r>
          </a:p>
          <a:p>
            <a:pPr fontAlgn="auto">
              <a:lnSpc>
                <a:spcPct val="150000"/>
              </a:lnSpc>
            </a:pPr>
            <a:r>
              <a:rPr lang="en-US" altLang="zh-CN" sz="1400">
                <a:latin typeface="华文细黑" panose="02010600040101010101" charset="-122"/>
                <a:ea typeface="华文细黑" panose="02010600040101010101" charset="-122"/>
                <a:cs typeface="Cambria" panose="02040503050406030204" charset="0"/>
                <a:sym typeface="+mn-ea"/>
              </a:rPr>
              <a:t>▪ </a:t>
            </a:r>
            <a:r>
              <a:rPr lang="en-US" altLang="zh-CN" sz="14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Devoted to low voltage </a:t>
            </a:r>
            <a:r>
              <a:rPr lang="en-US" altLang="zh-CN" sz="1400" b="1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Power Quality</a:t>
            </a:r>
            <a:r>
              <a:rPr lang="en-US" altLang="zh-CN" sz="14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business</a:t>
            </a:r>
            <a:endParaRPr lang="en-US" altLang="zh-CN" sz="1400" dirty="0">
              <a:solidFill>
                <a:schemeClr val="accent1"/>
              </a:solidFill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5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5" name="组合 14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5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6230"/>
            <a:ext cx="12192872" cy="4001770"/>
          </a:xfrm>
          <a:prstGeom prst="rect">
            <a:avLst/>
          </a:prstGeom>
        </p:spPr>
      </p:pic>
      <p:sp>
        <p:nvSpPr>
          <p:cNvPr id="118" name="文本框 117"/>
          <p:cNvSpPr txBox="1"/>
          <p:nvPr/>
        </p:nvSpPr>
        <p:spPr>
          <a:xfrm>
            <a:off x="1869915" y="380547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Stock </a:t>
            </a:r>
            <a:r>
              <a:rPr lang="en-US" altLang="zh-CN" sz="2800" b="1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Code</a:t>
            </a:r>
            <a:r>
              <a:rPr lang="zh-CN" altLang="en-US" sz="2800" b="1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300693</a:t>
            </a:r>
            <a:r>
              <a:rPr lang="zh-CN" altLang="en-US" sz="28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869914" y="855890"/>
            <a:ext cx="5532873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C</a:t>
            </a:r>
            <a:r>
              <a:rPr lang="zh-CN" altLang="en-US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ompany </a:t>
            </a:r>
            <a:r>
              <a:rPr lang="en-US" altLang="zh-CN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financial</a:t>
            </a:r>
            <a:r>
              <a:rPr lang="zh-CN" altLang="en-US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information</a:t>
            </a:r>
            <a:r>
              <a:rPr lang="zh-CN" altLang="en-US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can be checked </a:t>
            </a:r>
            <a:r>
              <a:rPr lang="en-US" altLang="zh-CN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by</a:t>
            </a:r>
            <a:r>
              <a:rPr lang="zh-CN" altLang="en-US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Google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67425" y="2296160"/>
            <a:ext cx="4714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Run business in more than 50 countries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81275" y="1730375"/>
            <a:ext cx="34861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ea typeface="Cambria" panose="02040503050406030204" charset="0"/>
                <a:cs typeface="+mn-lt"/>
                <a:sym typeface="+mn-ea"/>
              </a:rPr>
              <a:t>700 + employees, R&amp;D staff &gt;30%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6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/>
          <p:cNvSpPr/>
          <p:nvPr/>
        </p:nvSpPr>
        <p:spPr>
          <a:xfrm>
            <a:off x="0" y="-128905"/>
            <a:ext cx="12212955" cy="6986905"/>
          </a:xfrm>
          <a:prstGeom prst="rect">
            <a:avLst/>
          </a:prstGeom>
          <a:solidFill>
            <a:srgbClr val="F3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5" name="组合 14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9" name="菱形 38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5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35" name="菱形 3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11" name="矩形 10"/>
          <p:cNvSpPr/>
          <p:nvPr/>
        </p:nvSpPr>
        <p:spPr>
          <a:xfrm>
            <a:off x="313055" y="2958465"/>
            <a:ext cx="129730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Power</a:t>
            </a:r>
            <a:r>
              <a:rPr kumimoji="1" lang="zh-CN" alt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Quality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366520" y="1958975"/>
            <a:ext cx="1543639" cy="2439906"/>
            <a:chOff x="3017" y="2627"/>
            <a:chExt cx="2321" cy="3631"/>
          </a:xfrm>
        </p:grpSpPr>
        <p:sp>
          <p:nvSpPr>
            <p:cNvPr id="3" name="矩形 2"/>
            <p:cNvSpPr/>
            <p:nvPr/>
          </p:nvSpPr>
          <p:spPr>
            <a:xfrm>
              <a:off x="3038" y="5775"/>
              <a:ext cx="2279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Voltage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Quality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3017" y="2627"/>
              <a:ext cx="2321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Current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Quality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979962" y="1313692"/>
            <a:ext cx="2041644" cy="3078303"/>
            <a:chOff x="5397" y="2049"/>
            <a:chExt cx="2602" cy="4328"/>
          </a:xfrm>
        </p:grpSpPr>
        <p:sp>
          <p:nvSpPr>
            <p:cNvPr id="17" name="矩形 16"/>
            <p:cNvSpPr/>
            <p:nvPr/>
          </p:nvSpPr>
          <p:spPr>
            <a:xfrm>
              <a:off x="5397" y="2049"/>
              <a:ext cx="2540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Harmonics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5397" y="4294"/>
              <a:ext cx="2540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Unbalance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5397" y="3065"/>
              <a:ext cx="2540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Reactive Power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5459" y="5894"/>
              <a:ext cx="2540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Voltage Sag</a:t>
              </a:r>
            </a:p>
          </p:txBody>
        </p:sp>
      </p:grpSp>
      <p:grpSp>
        <p:nvGrpSpPr>
          <p:cNvPr id="59" name="组合 58"/>
          <p:cNvGrpSpPr>
            <a:grpSpLocks noChangeAspect="1"/>
          </p:cNvGrpSpPr>
          <p:nvPr/>
        </p:nvGrpSpPr>
        <p:grpSpPr>
          <a:xfrm>
            <a:off x="5023023" y="1462774"/>
            <a:ext cx="2183503" cy="1540588"/>
            <a:chOff x="8269" y="1604"/>
            <a:chExt cx="3498" cy="2470"/>
          </a:xfrm>
        </p:grpSpPr>
        <p:grpSp>
          <p:nvGrpSpPr>
            <p:cNvPr id="58" name="组合 57"/>
            <p:cNvGrpSpPr/>
            <p:nvPr/>
          </p:nvGrpSpPr>
          <p:grpSpPr>
            <a:xfrm>
              <a:off x="8269" y="3582"/>
              <a:ext cx="3498" cy="492"/>
              <a:chOff x="8269" y="3582"/>
              <a:chExt cx="3498" cy="492"/>
            </a:xfrm>
          </p:grpSpPr>
          <p:cxnSp>
            <p:nvCxnSpPr>
              <p:cNvPr id="8" name="直接连接符 7"/>
              <p:cNvCxnSpPr/>
              <p:nvPr/>
            </p:nvCxnSpPr>
            <p:spPr>
              <a:xfrm flipH="1" flipV="1">
                <a:off x="8269" y="3799"/>
                <a:ext cx="567" cy="0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矩形 8"/>
              <p:cNvSpPr/>
              <p:nvPr/>
            </p:nvSpPr>
            <p:spPr>
              <a:xfrm>
                <a:off x="8835" y="3582"/>
                <a:ext cx="2364" cy="4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1400" b="1" i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mbria" panose="02040503050406030204" charset="0"/>
                    <a:cs typeface="Cambria" panose="02040503050406030204" charset="0"/>
                  </a:rPr>
                  <a:t>Sinexcel SVG</a:t>
                </a:r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 flipH="1" flipV="1">
                <a:off x="11200" y="3799"/>
                <a:ext cx="567" cy="0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69636" name="Picture 2" descr="C:\Documents and Settings\Administrator\桌面\产品资料\PQ产品线图片\产品图片\SVG\SVG-10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650" y="1604"/>
              <a:ext cx="2835" cy="2105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4" name="直接连接符 3"/>
          <p:cNvCxnSpPr/>
          <p:nvPr/>
        </p:nvCxnSpPr>
        <p:spPr>
          <a:xfrm>
            <a:off x="4326340" y="3045973"/>
            <a:ext cx="1000040" cy="7786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094328" y="4264660"/>
            <a:ext cx="1127921" cy="17635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094328" y="594996"/>
            <a:ext cx="1101242" cy="890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组合 54"/>
          <p:cNvGrpSpPr>
            <a:grpSpLocks noChangeAspect="1"/>
          </p:cNvGrpSpPr>
          <p:nvPr/>
        </p:nvGrpSpPr>
        <p:grpSpPr>
          <a:xfrm>
            <a:off x="5260998" y="2939246"/>
            <a:ext cx="1894996" cy="1687147"/>
            <a:chOff x="11927" y="2979"/>
            <a:chExt cx="4047" cy="3604"/>
          </a:xfrm>
        </p:grpSpPr>
        <p:pic>
          <p:nvPicPr>
            <p:cNvPr id="90119" name="Picture 8" descr="JP-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92" y="2979"/>
              <a:ext cx="2281" cy="311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" name="组合 19"/>
            <p:cNvGrpSpPr/>
            <p:nvPr/>
          </p:nvGrpSpPr>
          <p:grpSpPr>
            <a:xfrm>
              <a:off x="11927" y="5928"/>
              <a:ext cx="4047" cy="655"/>
              <a:chOff x="9039" y="2694"/>
              <a:chExt cx="4047" cy="655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 flipV="1">
                <a:off x="9039" y="2983"/>
                <a:ext cx="567" cy="0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矩形 21"/>
              <p:cNvSpPr/>
              <p:nvPr/>
            </p:nvSpPr>
            <p:spPr>
              <a:xfrm>
                <a:off x="9606" y="2694"/>
                <a:ext cx="3039" cy="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1400" b="1" i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mbria" panose="02040503050406030204" charset="0"/>
                    <a:cs typeface="Cambria" panose="02040503050406030204" charset="0"/>
                  </a:rPr>
                  <a:t>Sinexcel SPC</a:t>
                </a: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 flipH="1" flipV="1">
                <a:off x="12519" y="2983"/>
                <a:ext cx="567" cy="0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组合 53"/>
          <p:cNvGrpSpPr>
            <a:grpSpLocks noChangeAspect="1"/>
          </p:cNvGrpSpPr>
          <p:nvPr/>
        </p:nvGrpSpPr>
        <p:grpSpPr>
          <a:xfrm>
            <a:off x="5030066" y="4638957"/>
            <a:ext cx="2414568" cy="2183319"/>
            <a:chOff x="8015" y="4702"/>
            <a:chExt cx="4383" cy="396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rcRect l="-9871" r="-8432"/>
            <a:stretch>
              <a:fillRect/>
            </a:stretch>
          </p:blipFill>
          <p:spPr>
            <a:xfrm>
              <a:off x="8418" y="4702"/>
              <a:ext cx="2652" cy="3628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8015" y="8109"/>
              <a:ext cx="4383" cy="557"/>
              <a:chOff x="8697" y="2618"/>
              <a:chExt cx="4383" cy="557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H="1" flipV="1">
                <a:off x="8697" y="2967"/>
                <a:ext cx="567" cy="0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矩形 32"/>
              <p:cNvSpPr/>
              <p:nvPr/>
            </p:nvSpPr>
            <p:spPr>
              <a:xfrm>
                <a:off x="9272" y="2618"/>
                <a:ext cx="3373" cy="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1400" b="1" i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mbria" panose="02040503050406030204" charset="0"/>
                    <a:cs typeface="Cambria" panose="02040503050406030204" charset="0"/>
                  </a:rPr>
                  <a:t>Sinexcel AVC-RTS</a:t>
                </a: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 flipH="1" flipV="1">
                <a:off x="12513" y="2903"/>
                <a:ext cx="567" cy="0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5" name="直接连接符 44"/>
          <p:cNvCxnSpPr>
            <a:stCxn id="16" idx="2"/>
            <a:endCxn id="11" idx="3"/>
          </p:cNvCxnSpPr>
          <p:nvPr/>
        </p:nvCxnSpPr>
        <p:spPr>
          <a:xfrm flipH="1">
            <a:off x="1610360" y="2283534"/>
            <a:ext cx="527980" cy="8282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stCxn id="11" idx="3"/>
            <a:endCxn id="3" idx="0"/>
          </p:cNvCxnSpPr>
          <p:nvPr/>
        </p:nvCxnSpPr>
        <p:spPr>
          <a:xfrm>
            <a:off x="1610360" y="3111818"/>
            <a:ext cx="527980" cy="962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连接符 46"/>
          <p:cNvCxnSpPr>
            <a:endCxn id="19" idx="1"/>
          </p:cNvCxnSpPr>
          <p:nvPr/>
        </p:nvCxnSpPr>
        <p:spPr>
          <a:xfrm>
            <a:off x="2770496" y="2152015"/>
            <a:ext cx="209466" cy="560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17" idx="1"/>
          </p:cNvCxnSpPr>
          <p:nvPr/>
        </p:nvCxnSpPr>
        <p:spPr>
          <a:xfrm flipH="1">
            <a:off x="2770496" y="1485460"/>
            <a:ext cx="209466" cy="6665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连接符 48"/>
          <p:cNvCxnSpPr>
            <a:stCxn id="18" idx="1"/>
          </p:cNvCxnSpPr>
          <p:nvPr/>
        </p:nvCxnSpPr>
        <p:spPr>
          <a:xfrm flipH="1" flipV="1">
            <a:off x="2770496" y="2152015"/>
            <a:ext cx="209466" cy="9302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8666480" y="164465"/>
            <a:ext cx="229997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400V/480V/600V/690V</a:t>
            </a:r>
          </a:p>
        </p:txBody>
      </p:sp>
      <p:sp>
        <p:nvSpPr>
          <p:cNvPr id="67" name="矩形 66"/>
          <p:cNvSpPr/>
          <p:nvPr/>
        </p:nvSpPr>
        <p:spPr>
          <a:xfrm>
            <a:off x="8712835" y="441960"/>
            <a:ext cx="347916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5/10/15/25/35/50/60/75/90/100/150/300A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7262495" y="167005"/>
            <a:ext cx="2232025" cy="1069975"/>
            <a:chOff x="10701" y="4013"/>
            <a:chExt cx="3515" cy="1685"/>
          </a:xfrm>
        </p:grpSpPr>
        <p:sp>
          <p:nvSpPr>
            <p:cNvPr id="60" name="矩形 59"/>
            <p:cNvSpPr/>
            <p:nvPr/>
          </p:nvSpPr>
          <p:spPr>
            <a:xfrm>
              <a:off x="10701" y="4013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Voltage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10701" y="4546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Capacity</a:t>
              </a:r>
            </a:p>
          </p:txBody>
        </p:sp>
        <p:sp>
          <p:nvSpPr>
            <p:cNvPr id="69" name="矩形 68"/>
            <p:cNvSpPr/>
            <p:nvPr/>
          </p:nvSpPr>
          <p:spPr>
            <a:xfrm>
              <a:off x="10701" y="5215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Frequency</a:t>
              </a:r>
            </a:p>
          </p:txBody>
        </p:sp>
      </p:grpSp>
      <p:sp>
        <p:nvSpPr>
          <p:cNvPr id="80" name="矩形 79"/>
          <p:cNvSpPr/>
          <p:nvPr/>
        </p:nvSpPr>
        <p:spPr>
          <a:xfrm>
            <a:off x="8743950" y="930275"/>
            <a:ext cx="116268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50Hz/60Hz</a:t>
            </a: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7181850" y="320675"/>
            <a:ext cx="90170" cy="2743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endCxn id="61" idx="1"/>
          </p:cNvCxnSpPr>
          <p:nvPr/>
        </p:nvCxnSpPr>
        <p:spPr>
          <a:xfrm>
            <a:off x="7172325" y="594995"/>
            <a:ext cx="90170" cy="641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69" idx="1"/>
          </p:cNvCxnSpPr>
          <p:nvPr/>
        </p:nvCxnSpPr>
        <p:spPr>
          <a:xfrm>
            <a:off x="7172325" y="594995"/>
            <a:ext cx="90170" cy="488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8666480" y="1715135"/>
            <a:ext cx="211963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400V/480V/600V/690V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7205345" y="1692275"/>
            <a:ext cx="2232025" cy="983615"/>
            <a:chOff x="10701" y="4013"/>
            <a:chExt cx="3515" cy="1549"/>
          </a:xfrm>
        </p:grpSpPr>
        <p:sp>
          <p:nvSpPr>
            <p:cNvPr id="44" name="矩形 43"/>
            <p:cNvSpPr/>
            <p:nvPr/>
          </p:nvSpPr>
          <p:spPr>
            <a:xfrm>
              <a:off x="10701" y="4013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Voltage</a:t>
              </a:r>
            </a:p>
          </p:txBody>
        </p:sp>
        <p:sp>
          <p:nvSpPr>
            <p:cNvPr id="53" name="矩形 52"/>
            <p:cNvSpPr/>
            <p:nvPr/>
          </p:nvSpPr>
          <p:spPr>
            <a:xfrm>
              <a:off x="10701" y="4546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Capacity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10701" y="5079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Frequency</a:t>
              </a:r>
            </a:p>
          </p:txBody>
        </p:sp>
      </p:grpSp>
      <p:sp>
        <p:nvSpPr>
          <p:cNvPr id="57" name="矩形 56"/>
          <p:cNvSpPr/>
          <p:nvPr/>
        </p:nvSpPr>
        <p:spPr>
          <a:xfrm>
            <a:off x="8666480" y="2392045"/>
            <a:ext cx="124015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50Hz/60Hz</a:t>
            </a:r>
          </a:p>
        </p:txBody>
      </p:sp>
      <p:cxnSp>
        <p:nvCxnSpPr>
          <p:cNvPr id="62" name="直接连接符 61"/>
          <p:cNvCxnSpPr>
            <a:stCxn id="69636" idx="3"/>
            <a:endCxn id="44" idx="1"/>
          </p:cNvCxnSpPr>
          <p:nvPr/>
        </p:nvCxnSpPr>
        <p:spPr>
          <a:xfrm flipV="1">
            <a:off x="7030720" y="1845945"/>
            <a:ext cx="174625" cy="2736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接连接符 62"/>
          <p:cNvCxnSpPr>
            <a:stCxn id="69636" idx="3"/>
            <a:endCxn id="53" idx="1"/>
          </p:cNvCxnSpPr>
          <p:nvPr/>
        </p:nvCxnSpPr>
        <p:spPr>
          <a:xfrm>
            <a:off x="7030720" y="2119630"/>
            <a:ext cx="174625" cy="647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直接连接符 87"/>
          <p:cNvCxnSpPr>
            <a:stCxn id="69636" idx="3"/>
            <a:endCxn id="56" idx="1"/>
          </p:cNvCxnSpPr>
          <p:nvPr/>
        </p:nvCxnSpPr>
        <p:spPr>
          <a:xfrm>
            <a:off x="7030720" y="2119630"/>
            <a:ext cx="174625" cy="403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矩形 100"/>
          <p:cNvSpPr/>
          <p:nvPr/>
        </p:nvSpPr>
        <p:spPr>
          <a:xfrm>
            <a:off x="8666480" y="3314065"/>
            <a:ext cx="15392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400V</a:t>
            </a:r>
          </a:p>
        </p:txBody>
      </p:sp>
      <p:sp>
        <p:nvSpPr>
          <p:cNvPr id="102" name="矩形 101"/>
          <p:cNvSpPr/>
          <p:nvPr/>
        </p:nvSpPr>
        <p:spPr>
          <a:xfrm>
            <a:off x="8666480" y="3621405"/>
            <a:ext cx="347916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30kVAr/50kVAr/100kVAr/200kVAr</a:t>
            </a:r>
          </a:p>
        </p:txBody>
      </p:sp>
      <p:grpSp>
        <p:nvGrpSpPr>
          <p:cNvPr id="103" name="组合 102"/>
          <p:cNvGrpSpPr/>
          <p:nvPr/>
        </p:nvGrpSpPr>
        <p:grpSpPr>
          <a:xfrm>
            <a:off x="6968490" y="3303905"/>
            <a:ext cx="2232025" cy="983615"/>
            <a:chOff x="10701" y="4013"/>
            <a:chExt cx="3515" cy="1549"/>
          </a:xfrm>
        </p:grpSpPr>
        <p:sp>
          <p:nvSpPr>
            <p:cNvPr id="104" name="矩形 103"/>
            <p:cNvSpPr/>
            <p:nvPr/>
          </p:nvSpPr>
          <p:spPr>
            <a:xfrm>
              <a:off x="10701" y="4013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Voltage</a:t>
              </a:r>
            </a:p>
          </p:txBody>
        </p:sp>
        <p:sp>
          <p:nvSpPr>
            <p:cNvPr id="105" name="矩形 104"/>
            <p:cNvSpPr/>
            <p:nvPr/>
          </p:nvSpPr>
          <p:spPr>
            <a:xfrm>
              <a:off x="10701" y="4546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Capacity</a:t>
              </a:r>
            </a:p>
          </p:txBody>
        </p:sp>
        <p:sp>
          <p:nvSpPr>
            <p:cNvPr id="106" name="矩形 105"/>
            <p:cNvSpPr/>
            <p:nvPr/>
          </p:nvSpPr>
          <p:spPr>
            <a:xfrm>
              <a:off x="10701" y="5079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Frequency</a:t>
              </a:r>
            </a:p>
          </p:txBody>
        </p:sp>
      </p:grpSp>
      <p:sp>
        <p:nvSpPr>
          <p:cNvPr id="107" name="矩形 106"/>
          <p:cNvSpPr/>
          <p:nvPr/>
        </p:nvSpPr>
        <p:spPr>
          <a:xfrm>
            <a:off x="8666480" y="3959225"/>
            <a:ext cx="124015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50Hz/60Hz</a:t>
            </a:r>
          </a:p>
        </p:txBody>
      </p:sp>
      <p:cxnSp>
        <p:nvCxnSpPr>
          <p:cNvPr id="108" name="直接连接符 107"/>
          <p:cNvCxnSpPr>
            <a:stCxn id="90119" idx="3"/>
            <a:endCxn id="104" idx="1"/>
          </p:cNvCxnSpPr>
          <p:nvPr/>
        </p:nvCxnSpPr>
        <p:spPr>
          <a:xfrm flipV="1">
            <a:off x="6546850" y="3457575"/>
            <a:ext cx="421640" cy="2120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直接连接符 108"/>
          <p:cNvCxnSpPr>
            <a:stCxn id="90119" idx="3"/>
            <a:endCxn id="105" idx="1"/>
          </p:cNvCxnSpPr>
          <p:nvPr/>
        </p:nvCxnSpPr>
        <p:spPr>
          <a:xfrm>
            <a:off x="6546850" y="3669665"/>
            <a:ext cx="421640" cy="1263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直接连接符 109"/>
          <p:cNvCxnSpPr>
            <a:stCxn id="90119" idx="3"/>
            <a:endCxn id="106" idx="1"/>
          </p:cNvCxnSpPr>
          <p:nvPr/>
        </p:nvCxnSpPr>
        <p:spPr>
          <a:xfrm>
            <a:off x="6546850" y="3669665"/>
            <a:ext cx="421640" cy="4648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矩形 111"/>
          <p:cNvSpPr/>
          <p:nvPr/>
        </p:nvSpPr>
        <p:spPr>
          <a:xfrm>
            <a:off x="8392160" y="5135880"/>
            <a:ext cx="35477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208V/220V/380V/400V/415V/460V/480V</a:t>
            </a:r>
          </a:p>
        </p:txBody>
      </p:sp>
      <p:grpSp>
        <p:nvGrpSpPr>
          <p:cNvPr id="114" name="组合 113"/>
          <p:cNvGrpSpPr/>
          <p:nvPr/>
        </p:nvGrpSpPr>
        <p:grpSpPr>
          <a:xfrm>
            <a:off x="6948805" y="5165725"/>
            <a:ext cx="2232025" cy="983615"/>
            <a:chOff x="10701" y="4013"/>
            <a:chExt cx="3515" cy="1549"/>
          </a:xfrm>
        </p:grpSpPr>
        <p:sp>
          <p:nvSpPr>
            <p:cNvPr id="115" name="矩形 114"/>
            <p:cNvSpPr/>
            <p:nvPr/>
          </p:nvSpPr>
          <p:spPr>
            <a:xfrm>
              <a:off x="10701" y="4013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Voltage</a:t>
              </a:r>
            </a:p>
          </p:txBody>
        </p:sp>
        <p:sp>
          <p:nvSpPr>
            <p:cNvPr id="116" name="矩形 115"/>
            <p:cNvSpPr/>
            <p:nvPr/>
          </p:nvSpPr>
          <p:spPr>
            <a:xfrm>
              <a:off x="10701" y="4546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Capacity</a:t>
              </a:r>
            </a:p>
          </p:txBody>
        </p:sp>
        <p:sp>
          <p:nvSpPr>
            <p:cNvPr id="117" name="矩形 116"/>
            <p:cNvSpPr/>
            <p:nvPr/>
          </p:nvSpPr>
          <p:spPr>
            <a:xfrm>
              <a:off x="10701" y="5079"/>
              <a:ext cx="3515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Arial Unicode MS" panose="020B0604020202020204" charset="-122"/>
                  <a:cs typeface="Cambria" panose="02040503050406030204" charset="0"/>
                </a:rPr>
                <a:t>Rated Frequency</a:t>
              </a:r>
            </a:p>
          </p:txBody>
        </p:sp>
      </p:grpSp>
      <p:sp>
        <p:nvSpPr>
          <p:cNvPr id="64" name="矩形 63"/>
          <p:cNvSpPr/>
          <p:nvPr/>
        </p:nvSpPr>
        <p:spPr>
          <a:xfrm>
            <a:off x="8392160" y="5842635"/>
            <a:ext cx="124015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Cambria" panose="02040503050406030204" charset="0"/>
                <a:ea typeface="Arial Unicode MS" panose="020B0604020202020204" charset="-122"/>
                <a:cs typeface="Cambria" panose="02040503050406030204" charset="0"/>
              </a:rPr>
              <a:t>50Hz/60Hz</a:t>
            </a:r>
          </a:p>
        </p:txBody>
      </p:sp>
      <p:cxnSp>
        <p:nvCxnSpPr>
          <p:cNvPr id="119" name="直接连接符 118"/>
          <p:cNvCxnSpPr>
            <a:stCxn id="30" idx="3"/>
            <a:endCxn id="115" idx="1"/>
          </p:cNvCxnSpPr>
          <p:nvPr/>
        </p:nvCxnSpPr>
        <p:spPr>
          <a:xfrm flipV="1">
            <a:off x="6713220" y="5319395"/>
            <a:ext cx="235585" cy="3187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直接连接符 119"/>
          <p:cNvCxnSpPr>
            <a:stCxn id="30" idx="3"/>
            <a:endCxn id="116" idx="1"/>
          </p:cNvCxnSpPr>
          <p:nvPr/>
        </p:nvCxnSpPr>
        <p:spPr>
          <a:xfrm>
            <a:off x="6713220" y="5638165"/>
            <a:ext cx="235585" cy="196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直接连接符 120"/>
          <p:cNvCxnSpPr>
            <a:stCxn id="30" idx="3"/>
            <a:endCxn id="117" idx="1"/>
          </p:cNvCxnSpPr>
          <p:nvPr/>
        </p:nvCxnSpPr>
        <p:spPr>
          <a:xfrm>
            <a:off x="6713220" y="5638165"/>
            <a:ext cx="235585" cy="358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6" name="组合 65"/>
          <p:cNvGrpSpPr>
            <a:grpSpLocks noChangeAspect="1"/>
          </p:cNvGrpSpPr>
          <p:nvPr/>
        </p:nvGrpSpPr>
        <p:grpSpPr>
          <a:xfrm>
            <a:off x="5183297" y="-46025"/>
            <a:ext cx="2021594" cy="1490220"/>
            <a:chOff x="11136" y="60"/>
            <a:chExt cx="2899" cy="2137"/>
          </a:xfrm>
        </p:grpSpPr>
        <p:grpSp>
          <p:nvGrpSpPr>
            <p:cNvPr id="68" name="组合 67"/>
            <p:cNvGrpSpPr/>
            <p:nvPr/>
          </p:nvGrpSpPr>
          <p:grpSpPr>
            <a:xfrm>
              <a:off x="11257" y="1757"/>
              <a:ext cx="2778" cy="440"/>
              <a:chOff x="9016" y="3142"/>
              <a:chExt cx="2778" cy="440"/>
            </a:xfrm>
          </p:grpSpPr>
          <p:cxnSp>
            <p:nvCxnSpPr>
              <p:cNvPr id="70" name="直接连接符 69"/>
              <p:cNvCxnSpPr/>
              <p:nvPr/>
            </p:nvCxnSpPr>
            <p:spPr>
              <a:xfrm flipH="1" flipV="1">
                <a:off x="9016" y="3359"/>
                <a:ext cx="567" cy="0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" name="矩形 70"/>
              <p:cNvSpPr/>
              <p:nvPr/>
            </p:nvSpPr>
            <p:spPr>
              <a:xfrm>
                <a:off x="9442" y="3142"/>
                <a:ext cx="1818" cy="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altLang="zh-CN" sz="1400" b="1" i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华文新魏" panose="02010800040101010101" charset="-122"/>
                    <a:ea typeface="华文新魏" panose="02010800040101010101" charset="-122"/>
                  </a:rPr>
                  <a:t>Sinexcel AHF</a:t>
                </a:r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 flipH="1" flipV="1">
                <a:off x="11227" y="3359"/>
                <a:ext cx="567" cy="0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60424" name="Picture 5" descr="APF_150A_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6" y="60"/>
              <a:ext cx="2835" cy="183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3" name="文本框 72"/>
          <p:cNvSpPr txBox="1"/>
          <p:nvPr/>
        </p:nvSpPr>
        <p:spPr>
          <a:xfrm>
            <a:off x="1869915" y="380547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buClrTx/>
              <a:buSzTx/>
              <a:buFontTx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Product Range</a:t>
            </a:r>
          </a:p>
        </p:txBody>
      </p:sp>
      <p:sp>
        <p:nvSpPr>
          <p:cNvPr id="113" name="矩形 112"/>
          <p:cNvSpPr/>
          <p:nvPr/>
        </p:nvSpPr>
        <p:spPr>
          <a:xfrm>
            <a:off x="8397240" y="5427345"/>
            <a:ext cx="39338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 Unicode MS" panose="020B0604020202020204" charset="-122"/>
              </a:rPr>
              <a:t>50/60/150/300/450/600/900/1200/1500/1800/2400kVA</a:t>
            </a:r>
          </a:p>
        </p:txBody>
      </p:sp>
      <p:sp>
        <p:nvSpPr>
          <p:cNvPr id="75" name="矩形 74"/>
          <p:cNvSpPr/>
          <p:nvPr/>
        </p:nvSpPr>
        <p:spPr>
          <a:xfrm>
            <a:off x="8646160" y="2048510"/>
            <a:ext cx="376047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 Unicode MS" panose="020B0604020202020204" charset="-122"/>
              </a:rPr>
              <a:t>30/50/100/200/480/600/690kVAr</a:t>
            </a:r>
          </a:p>
        </p:txBody>
      </p:sp>
      <p:cxnSp>
        <p:nvCxnSpPr>
          <p:cNvPr id="118" name="直接连接符 117"/>
          <p:cNvCxnSpPr/>
          <p:nvPr/>
        </p:nvCxnSpPr>
        <p:spPr>
          <a:xfrm flipV="1">
            <a:off x="4302383" y="2111071"/>
            <a:ext cx="908210" cy="111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37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658340" y="1498838"/>
            <a:ext cx="9184005" cy="4756150"/>
            <a:chOff x="584201" y="2584450"/>
            <a:chExt cx="6427787" cy="3213100"/>
          </a:xfrm>
          <a:solidFill>
            <a:schemeClr val="tx2">
              <a:alpha val="46000"/>
            </a:schemeClr>
          </a:solidFill>
          <a:effectLst/>
        </p:grpSpPr>
        <p:sp>
          <p:nvSpPr>
            <p:cNvPr id="6" name="Freeform 5"/>
            <p:cNvSpPr/>
            <p:nvPr/>
          </p:nvSpPr>
          <p:spPr bwMode="auto">
            <a:xfrm>
              <a:off x="1530351" y="2903538"/>
              <a:ext cx="239713" cy="98425"/>
            </a:xfrm>
            <a:custGeom>
              <a:avLst/>
              <a:gdLst>
                <a:gd name="T0" fmla="*/ 0 w 27"/>
                <a:gd name="T1" fmla="*/ 8 h 11"/>
                <a:gd name="T2" fmla="*/ 1 w 27"/>
                <a:gd name="T3" fmla="*/ 9 h 11"/>
                <a:gd name="T4" fmla="*/ 5 w 27"/>
                <a:gd name="T5" fmla="*/ 10 h 11"/>
                <a:gd name="T6" fmla="*/ 7 w 27"/>
                <a:gd name="T7" fmla="*/ 10 h 11"/>
                <a:gd name="T8" fmla="*/ 11 w 27"/>
                <a:gd name="T9" fmla="*/ 8 h 11"/>
                <a:gd name="T10" fmla="*/ 21 w 27"/>
                <a:gd name="T11" fmla="*/ 8 h 11"/>
                <a:gd name="T12" fmla="*/ 24 w 27"/>
                <a:gd name="T13" fmla="*/ 8 h 11"/>
                <a:gd name="T14" fmla="*/ 24 w 27"/>
                <a:gd name="T15" fmla="*/ 6 h 11"/>
                <a:gd name="T16" fmla="*/ 23 w 27"/>
                <a:gd name="T17" fmla="*/ 6 h 11"/>
                <a:gd name="T18" fmla="*/ 16 w 27"/>
                <a:gd name="T19" fmla="*/ 0 h 11"/>
                <a:gd name="T20" fmla="*/ 13 w 27"/>
                <a:gd name="T21" fmla="*/ 4 h 11"/>
                <a:gd name="T22" fmla="*/ 7 w 27"/>
                <a:gd name="T23" fmla="*/ 3 h 11"/>
                <a:gd name="T24" fmla="*/ 4 w 27"/>
                <a:gd name="T25" fmla="*/ 2 h 11"/>
                <a:gd name="T26" fmla="*/ 1 w 27"/>
                <a:gd name="T27" fmla="*/ 3 h 11"/>
                <a:gd name="T28" fmla="*/ 0 w 27"/>
                <a:gd name="T2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11">
                  <a:moveTo>
                    <a:pt x="0" y="8"/>
                  </a:moveTo>
                  <a:cubicBezTo>
                    <a:pt x="0" y="9"/>
                    <a:pt x="1" y="9"/>
                    <a:pt x="1" y="9"/>
                  </a:cubicBezTo>
                  <a:cubicBezTo>
                    <a:pt x="3" y="9"/>
                    <a:pt x="5" y="9"/>
                    <a:pt x="5" y="10"/>
                  </a:cubicBezTo>
                  <a:cubicBezTo>
                    <a:pt x="5" y="11"/>
                    <a:pt x="6" y="11"/>
                    <a:pt x="7" y="10"/>
                  </a:cubicBezTo>
                  <a:cubicBezTo>
                    <a:pt x="8" y="10"/>
                    <a:pt x="10" y="9"/>
                    <a:pt x="11" y="8"/>
                  </a:cubicBezTo>
                  <a:cubicBezTo>
                    <a:pt x="13" y="6"/>
                    <a:pt x="16" y="8"/>
                    <a:pt x="21" y="8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7" y="7"/>
                    <a:pt x="27" y="6"/>
                    <a:pt x="24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19" y="6"/>
                    <a:pt x="19" y="0"/>
                    <a:pt x="16" y="0"/>
                  </a:cubicBezTo>
                  <a:cubicBezTo>
                    <a:pt x="13" y="0"/>
                    <a:pt x="14" y="1"/>
                    <a:pt x="13" y="4"/>
                  </a:cubicBezTo>
                  <a:cubicBezTo>
                    <a:pt x="12" y="6"/>
                    <a:pt x="10" y="4"/>
                    <a:pt x="7" y="3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1389063" y="2868613"/>
              <a:ext cx="168275" cy="79375"/>
            </a:xfrm>
            <a:custGeom>
              <a:avLst/>
              <a:gdLst>
                <a:gd name="T0" fmla="*/ 5 w 19"/>
                <a:gd name="T1" fmla="*/ 9 h 9"/>
                <a:gd name="T2" fmla="*/ 11 w 19"/>
                <a:gd name="T3" fmla="*/ 5 h 9"/>
                <a:gd name="T4" fmla="*/ 17 w 19"/>
                <a:gd name="T5" fmla="*/ 3 h 9"/>
                <a:gd name="T6" fmla="*/ 17 w 19"/>
                <a:gd name="T7" fmla="*/ 0 h 9"/>
                <a:gd name="T8" fmla="*/ 16 w 19"/>
                <a:gd name="T9" fmla="*/ 0 h 9"/>
                <a:gd name="T10" fmla="*/ 5 w 19"/>
                <a:gd name="T11" fmla="*/ 4 h 9"/>
                <a:gd name="T12" fmla="*/ 5 w 1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">
                  <a:moveTo>
                    <a:pt x="5" y="9"/>
                  </a:moveTo>
                  <a:cubicBezTo>
                    <a:pt x="8" y="9"/>
                    <a:pt x="7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9" y="2"/>
                    <a:pt x="19" y="1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0" y="0"/>
                    <a:pt x="10" y="4"/>
                    <a:pt x="5" y="4"/>
                  </a:cubicBezTo>
                  <a:cubicBezTo>
                    <a:pt x="0" y="4"/>
                    <a:pt x="2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363663" y="2984500"/>
              <a:ext cx="458788" cy="203200"/>
            </a:xfrm>
            <a:custGeom>
              <a:avLst/>
              <a:gdLst>
                <a:gd name="T0" fmla="*/ 15 w 52"/>
                <a:gd name="T1" fmla="*/ 14 h 23"/>
                <a:gd name="T2" fmla="*/ 20 w 52"/>
                <a:gd name="T3" fmla="*/ 17 h 23"/>
                <a:gd name="T4" fmla="*/ 20 w 52"/>
                <a:gd name="T5" fmla="*/ 18 h 23"/>
                <a:gd name="T6" fmla="*/ 20 w 52"/>
                <a:gd name="T7" fmla="*/ 18 h 23"/>
                <a:gd name="T8" fmla="*/ 20 w 52"/>
                <a:gd name="T9" fmla="*/ 19 h 23"/>
                <a:gd name="T10" fmla="*/ 25 w 52"/>
                <a:gd name="T11" fmla="*/ 22 h 23"/>
                <a:gd name="T12" fmla="*/ 26 w 52"/>
                <a:gd name="T13" fmla="*/ 22 h 23"/>
                <a:gd name="T14" fmla="*/ 43 w 52"/>
                <a:gd name="T15" fmla="*/ 20 h 23"/>
                <a:gd name="T16" fmla="*/ 43 w 52"/>
                <a:gd name="T17" fmla="*/ 20 h 23"/>
                <a:gd name="T18" fmla="*/ 49 w 52"/>
                <a:gd name="T19" fmla="*/ 19 h 23"/>
                <a:gd name="T20" fmla="*/ 50 w 52"/>
                <a:gd name="T21" fmla="*/ 18 h 23"/>
                <a:gd name="T22" fmla="*/ 49 w 52"/>
                <a:gd name="T23" fmla="*/ 17 h 23"/>
                <a:gd name="T24" fmla="*/ 43 w 52"/>
                <a:gd name="T25" fmla="*/ 10 h 23"/>
                <a:gd name="T26" fmla="*/ 43 w 52"/>
                <a:gd name="T27" fmla="*/ 9 h 23"/>
                <a:gd name="T28" fmla="*/ 31 w 52"/>
                <a:gd name="T29" fmla="*/ 6 h 23"/>
                <a:gd name="T30" fmla="*/ 26 w 52"/>
                <a:gd name="T31" fmla="*/ 5 h 23"/>
                <a:gd name="T32" fmla="*/ 20 w 52"/>
                <a:gd name="T33" fmla="*/ 3 h 23"/>
                <a:gd name="T34" fmla="*/ 19 w 52"/>
                <a:gd name="T35" fmla="*/ 3 h 23"/>
                <a:gd name="T36" fmla="*/ 8 w 52"/>
                <a:gd name="T37" fmla="*/ 0 h 23"/>
                <a:gd name="T38" fmla="*/ 2 w 52"/>
                <a:gd name="T39" fmla="*/ 11 h 23"/>
                <a:gd name="T40" fmla="*/ 15 w 52"/>
                <a:gd name="T41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23">
                  <a:moveTo>
                    <a:pt x="15" y="14"/>
                  </a:moveTo>
                  <a:cubicBezTo>
                    <a:pt x="16" y="16"/>
                    <a:pt x="19" y="16"/>
                    <a:pt x="20" y="17"/>
                  </a:cubicBezTo>
                  <a:cubicBezTo>
                    <a:pt x="21" y="17"/>
                    <a:pt x="22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8"/>
                    <a:pt x="19" y="19"/>
                    <a:pt x="20" y="19"/>
                  </a:cubicBezTo>
                  <a:cubicBezTo>
                    <a:pt x="21" y="20"/>
                    <a:pt x="23" y="20"/>
                    <a:pt x="25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30" y="23"/>
                    <a:pt x="38" y="19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6" y="20"/>
                    <a:pt x="48" y="19"/>
                    <a:pt x="49" y="19"/>
                  </a:cubicBezTo>
                  <a:cubicBezTo>
                    <a:pt x="51" y="18"/>
                    <a:pt x="52" y="18"/>
                    <a:pt x="50" y="18"/>
                  </a:cubicBezTo>
                  <a:cubicBezTo>
                    <a:pt x="50" y="18"/>
                    <a:pt x="49" y="17"/>
                    <a:pt x="49" y="17"/>
                  </a:cubicBezTo>
                  <a:cubicBezTo>
                    <a:pt x="47" y="17"/>
                    <a:pt x="44" y="14"/>
                    <a:pt x="43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4"/>
                    <a:pt x="36" y="6"/>
                    <a:pt x="31" y="6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4" y="4"/>
                    <a:pt x="22" y="3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5" y="3"/>
                    <a:pt x="12" y="0"/>
                    <a:pt x="8" y="0"/>
                  </a:cubicBezTo>
                  <a:cubicBezTo>
                    <a:pt x="2" y="0"/>
                    <a:pt x="0" y="7"/>
                    <a:pt x="2" y="11"/>
                  </a:cubicBezTo>
                  <a:cubicBezTo>
                    <a:pt x="5" y="14"/>
                    <a:pt x="15" y="11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584201" y="3073400"/>
              <a:ext cx="2432050" cy="2724150"/>
            </a:xfrm>
            <a:custGeom>
              <a:avLst/>
              <a:gdLst>
                <a:gd name="T0" fmla="*/ 241 w 275"/>
                <a:gd name="T1" fmla="*/ 181 h 307"/>
                <a:gd name="T2" fmla="*/ 222 w 275"/>
                <a:gd name="T3" fmla="*/ 164 h 307"/>
                <a:gd name="T4" fmla="*/ 209 w 275"/>
                <a:gd name="T5" fmla="*/ 162 h 307"/>
                <a:gd name="T6" fmla="*/ 199 w 275"/>
                <a:gd name="T7" fmla="*/ 160 h 307"/>
                <a:gd name="T8" fmla="*/ 182 w 275"/>
                <a:gd name="T9" fmla="*/ 162 h 307"/>
                <a:gd name="T10" fmla="*/ 174 w 275"/>
                <a:gd name="T11" fmla="*/ 157 h 307"/>
                <a:gd name="T12" fmla="*/ 162 w 275"/>
                <a:gd name="T13" fmla="*/ 139 h 307"/>
                <a:gd name="T14" fmla="*/ 147 w 275"/>
                <a:gd name="T15" fmla="*/ 137 h 307"/>
                <a:gd name="T16" fmla="*/ 162 w 275"/>
                <a:gd name="T17" fmla="*/ 120 h 307"/>
                <a:gd name="T18" fmla="*/ 175 w 275"/>
                <a:gd name="T19" fmla="*/ 122 h 307"/>
                <a:gd name="T20" fmla="*/ 181 w 275"/>
                <a:gd name="T21" fmla="*/ 114 h 307"/>
                <a:gd name="T22" fmla="*/ 195 w 275"/>
                <a:gd name="T23" fmla="*/ 95 h 307"/>
                <a:gd name="T24" fmla="*/ 208 w 275"/>
                <a:gd name="T25" fmla="*/ 85 h 307"/>
                <a:gd name="T26" fmla="*/ 211 w 275"/>
                <a:gd name="T27" fmla="*/ 74 h 307"/>
                <a:gd name="T28" fmla="*/ 208 w 275"/>
                <a:gd name="T29" fmla="*/ 69 h 307"/>
                <a:gd name="T30" fmla="*/ 216 w 275"/>
                <a:gd name="T31" fmla="*/ 70 h 307"/>
                <a:gd name="T32" fmla="*/ 226 w 275"/>
                <a:gd name="T33" fmla="*/ 58 h 307"/>
                <a:gd name="T34" fmla="*/ 213 w 275"/>
                <a:gd name="T35" fmla="*/ 41 h 307"/>
                <a:gd name="T36" fmla="*/ 208 w 275"/>
                <a:gd name="T37" fmla="*/ 45 h 307"/>
                <a:gd name="T38" fmla="*/ 189 w 275"/>
                <a:gd name="T39" fmla="*/ 33 h 307"/>
                <a:gd name="T40" fmla="*/ 185 w 275"/>
                <a:gd name="T41" fmla="*/ 53 h 307"/>
                <a:gd name="T42" fmla="*/ 177 w 275"/>
                <a:gd name="T43" fmla="*/ 59 h 307"/>
                <a:gd name="T44" fmla="*/ 162 w 275"/>
                <a:gd name="T45" fmla="*/ 51 h 307"/>
                <a:gd name="T46" fmla="*/ 158 w 275"/>
                <a:gd name="T47" fmla="*/ 33 h 307"/>
                <a:gd name="T48" fmla="*/ 168 w 275"/>
                <a:gd name="T49" fmla="*/ 23 h 307"/>
                <a:gd name="T50" fmla="*/ 175 w 275"/>
                <a:gd name="T51" fmla="*/ 10 h 307"/>
                <a:gd name="T52" fmla="*/ 167 w 275"/>
                <a:gd name="T53" fmla="*/ 15 h 307"/>
                <a:gd name="T54" fmla="*/ 158 w 275"/>
                <a:gd name="T55" fmla="*/ 9 h 307"/>
                <a:gd name="T56" fmla="*/ 149 w 275"/>
                <a:gd name="T57" fmla="*/ 4 h 307"/>
                <a:gd name="T58" fmla="*/ 154 w 275"/>
                <a:gd name="T59" fmla="*/ 13 h 307"/>
                <a:gd name="T60" fmla="*/ 142 w 275"/>
                <a:gd name="T61" fmla="*/ 15 h 307"/>
                <a:gd name="T62" fmla="*/ 130 w 275"/>
                <a:gd name="T63" fmla="*/ 12 h 307"/>
                <a:gd name="T64" fmla="*/ 113 w 275"/>
                <a:gd name="T65" fmla="*/ 14 h 307"/>
                <a:gd name="T66" fmla="*/ 97 w 275"/>
                <a:gd name="T67" fmla="*/ 9 h 307"/>
                <a:gd name="T68" fmla="*/ 70 w 275"/>
                <a:gd name="T69" fmla="*/ 13 h 307"/>
                <a:gd name="T70" fmla="*/ 9 w 275"/>
                <a:gd name="T71" fmla="*/ 11 h 307"/>
                <a:gd name="T72" fmla="*/ 14 w 275"/>
                <a:gd name="T73" fmla="*/ 27 h 307"/>
                <a:gd name="T74" fmla="*/ 21 w 275"/>
                <a:gd name="T75" fmla="*/ 45 h 307"/>
                <a:gd name="T76" fmla="*/ 27 w 275"/>
                <a:gd name="T77" fmla="*/ 51 h 307"/>
                <a:gd name="T78" fmla="*/ 49 w 275"/>
                <a:gd name="T79" fmla="*/ 42 h 307"/>
                <a:gd name="T80" fmla="*/ 78 w 275"/>
                <a:gd name="T81" fmla="*/ 56 h 307"/>
                <a:gd name="T82" fmla="*/ 96 w 275"/>
                <a:gd name="T83" fmla="*/ 77 h 307"/>
                <a:gd name="T84" fmla="*/ 93 w 275"/>
                <a:gd name="T85" fmla="*/ 102 h 307"/>
                <a:gd name="T86" fmla="*/ 114 w 275"/>
                <a:gd name="T87" fmla="*/ 127 h 307"/>
                <a:gd name="T88" fmla="*/ 119 w 275"/>
                <a:gd name="T89" fmla="*/ 127 h 307"/>
                <a:gd name="T90" fmla="*/ 135 w 275"/>
                <a:gd name="T91" fmla="*/ 145 h 307"/>
                <a:gd name="T92" fmla="*/ 149 w 275"/>
                <a:gd name="T93" fmla="*/ 150 h 307"/>
                <a:gd name="T94" fmla="*/ 166 w 275"/>
                <a:gd name="T95" fmla="*/ 156 h 307"/>
                <a:gd name="T96" fmla="*/ 179 w 275"/>
                <a:gd name="T97" fmla="*/ 168 h 307"/>
                <a:gd name="T98" fmla="*/ 187 w 275"/>
                <a:gd name="T99" fmla="*/ 175 h 307"/>
                <a:gd name="T100" fmla="*/ 179 w 275"/>
                <a:gd name="T101" fmla="*/ 185 h 307"/>
                <a:gd name="T102" fmla="*/ 187 w 275"/>
                <a:gd name="T103" fmla="*/ 208 h 307"/>
                <a:gd name="T104" fmla="*/ 199 w 275"/>
                <a:gd name="T105" fmla="*/ 224 h 307"/>
                <a:gd name="T106" fmla="*/ 199 w 275"/>
                <a:gd name="T107" fmla="*/ 239 h 307"/>
                <a:gd name="T108" fmla="*/ 194 w 275"/>
                <a:gd name="T109" fmla="*/ 271 h 307"/>
                <a:gd name="T110" fmla="*/ 199 w 275"/>
                <a:gd name="T111" fmla="*/ 304 h 307"/>
                <a:gd name="T112" fmla="*/ 208 w 275"/>
                <a:gd name="T113" fmla="*/ 295 h 307"/>
                <a:gd name="T114" fmla="*/ 211 w 275"/>
                <a:gd name="T115" fmla="*/ 282 h 307"/>
                <a:gd name="T116" fmla="*/ 216 w 275"/>
                <a:gd name="T117" fmla="*/ 273 h 307"/>
                <a:gd name="T118" fmla="*/ 230 w 275"/>
                <a:gd name="T119" fmla="*/ 258 h 307"/>
                <a:gd name="T120" fmla="*/ 245 w 275"/>
                <a:gd name="T121" fmla="*/ 240 h 307"/>
                <a:gd name="T122" fmla="*/ 272 w 275"/>
                <a:gd name="T123" fmla="*/ 20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" h="307">
                  <a:moveTo>
                    <a:pt x="267" y="193"/>
                  </a:moveTo>
                  <a:cubicBezTo>
                    <a:pt x="261" y="189"/>
                    <a:pt x="259" y="189"/>
                    <a:pt x="253" y="187"/>
                  </a:cubicBezTo>
                  <a:cubicBezTo>
                    <a:pt x="247" y="185"/>
                    <a:pt x="241" y="185"/>
                    <a:pt x="241" y="181"/>
                  </a:cubicBezTo>
                  <a:cubicBezTo>
                    <a:pt x="241" y="177"/>
                    <a:pt x="242" y="172"/>
                    <a:pt x="237" y="172"/>
                  </a:cubicBezTo>
                  <a:cubicBezTo>
                    <a:pt x="235" y="172"/>
                    <a:pt x="233" y="171"/>
                    <a:pt x="230" y="169"/>
                  </a:cubicBezTo>
                  <a:cubicBezTo>
                    <a:pt x="228" y="168"/>
                    <a:pt x="225" y="166"/>
                    <a:pt x="222" y="164"/>
                  </a:cubicBezTo>
                  <a:cubicBezTo>
                    <a:pt x="220" y="163"/>
                    <a:pt x="218" y="162"/>
                    <a:pt x="216" y="162"/>
                  </a:cubicBezTo>
                  <a:cubicBezTo>
                    <a:pt x="214" y="162"/>
                    <a:pt x="213" y="162"/>
                    <a:pt x="211" y="162"/>
                  </a:cubicBezTo>
                  <a:cubicBezTo>
                    <a:pt x="210" y="162"/>
                    <a:pt x="209" y="162"/>
                    <a:pt x="209" y="162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5" y="162"/>
                    <a:pt x="201" y="163"/>
                    <a:pt x="199" y="161"/>
                  </a:cubicBezTo>
                  <a:cubicBezTo>
                    <a:pt x="199" y="161"/>
                    <a:pt x="199" y="160"/>
                    <a:pt x="199" y="160"/>
                  </a:cubicBezTo>
                  <a:cubicBezTo>
                    <a:pt x="197" y="156"/>
                    <a:pt x="194" y="160"/>
                    <a:pt x="192" y="161"/>
                  </a:cubicBezTo>
                  <a:cubicBezTo>
                    <a:pt x="191" y="162"/>
                    <a:pt x="189" y="162"/>
                    <a:pt x="187" y="162"/>
                  </a:cubicBezTo>
                  <a:cubicBezTo>
                    <a:pt x="185" y="162"/>
                    <a:pt x="183" y="162"/>
                    <a:pt x="182" y="162"/>
                  </a:cubicBezTo>
                  <a:cubicBezTo>
                    <a:pt x="181" y="162"/>
                    <a:pt x="180" y="162"/>
                    <a:pt x="179" y="162"/>
                  </a:cubicBezTo>
                  <a:cubicBezTo>
                    <a:pt x="177" y="162"/>
                    <a:pt x="175" y="160"/>
                    <a:pt x="174" y="158"/>
                  </a:cubicBezTo>
                  <a:cubicBezTo>
                    <a:pt x="174" y="157"/>
                    <a:pt x="174" y="157"/>
                    <a:pt x="174" y="157"/>
                  </a:cubicBezTo>
                  <a:cubicBezTo>
                    <a:pt x="172" y="154"/>
                    <a:pt x="175" y="150"/>
                    <a:pt x="170" y="150"/>
                  </a:cubicBezTo>
                  <a:cubicBezTo>
                    <a:pt x="165" y="150"/>
                    <a:pt x="166" y="142"/>
                    <a:pt x="166" y="139"/>
                  </a:cubicBezTo>
                  <a:cubicBezTo>
                    <a:pt x="166" y="137"/>
                    <a:pt x="164" y="137"/>
                    <a:pt x="162" y="139"/>
                  </a:cubicBezTo>
                  <a:cubicBezTo>
                    <a:pt x="160" y="140"/>
                    <a:pt x="159" y="141"/>
                    <a:pt x="158" y="142"/>
                  </a:cubicBezTo>
                  <a:cubicBezTo>
                    <a:pt x="155" y="145"/>
                    <a:pt x="152" y="142"/>
                    <a:pt x="149" y="139"/>
                  </a:cubicBezTo>
                  <a:cubicBezTo>
                    <a:pt x="148" y="139"/>
                    <a:pt x="147" y="138"/>
                    <a:pt x="147" y="137"/>
                  </a:cubicBezTo>
                  <a:cubicBezTo>
                    <a:pt x="144" y="134"/>
                    <a:pt x="147" y="128"/>
                    <a:pt x="149" y="124"/>
                  </a:cubicBezTo>
                  <a:cubicBezTo>
                    <a:pt x="150" y="123"/>
                    <a:pt x="150" y="122"/>
                    <a:pt x="151" y="122"/>
                  </a:cubicBezTo>
                  <a:cubicBezTo>
                    <a:pt x="154" y="119"/>
                    <a:pt x="158" y="121"/>
                    <a:pt x="162" y="120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65" y="119"/>
                    <a:pt x="170" y="118"/>
                    <a:pt x="174" y="121"/>
                  </a:cubicBezTo>
                  <a:cubicBezTo>
                    <a:pt x="174" y="121"/>
                    <a:pt x="175" y="122"/>
                    <a:pt x="175" y="122"/>
                  </a:cubicBezTo>
                  <a:cubicBezTo>
                    <a:pt x="177" y="125"/>
                    <a:pt x="178" y="126"/>
                    <a:pt x="179" y="127"/>
                  </a:cubicBezTo>
                  <a:cubicBezTo>
                    <a:pt x="181" y="127"/>
                    <a:pt x="181" y="126"/>
                    <a:pt x="181" y="124"/>
                  </a:cubicBezTo>
                  <a:cubicBezTo>
                    <a:pt x="181" y="119"/>
                    <a:pt x="180" y="116"/>
                    <a:pt x="181" y="114"/>
                  </a:cubicBezTo>
                  <a:cubicBezTo>
                    <a:pt x="182" y="112"/>
                    <a:pt x="185" y="111"/>
                    <a:pt x="187" y="109"/>
                  </a:cubicBezTo>
                  <a:cubicBezTo>
                    <a:pt x="188" y="108"/>
                    <a:pt x="189" y="107"/>
                    <a:pt x="189" y="106"/>
                  </a:cubicBezTo>
                  <a:cubicBezTo>
                    <a:pt x="189" y="103"/>
                    <a:pt x="191" y="95"/>
                    <a:pt x="195" y="95"/>
                  </a:cubicBezTo>
                  <a:cubicBezTo>
                    <a:pt x="197" y="95"/>
                    <a:pt x="198" y="93"/>
                    <a:pt x="199" y="91"/>
                  </a:cubicBezTo>
                  <a:cubicBezTo>
                    <a:pt x="200" y="90"/>
                    <a:pt x="201" y="89"/>
                    <a:pt x="202" y="88"/>
                  </a:cubicBezTo>
                  <a:cubicBezTo>
                    <a:pt x="203" y="87"/>
                    <a:pt x="205" y="86"/>
                    <a:pt x="208" y="85"/>
                  </a:cubicBezTo>
                  <a:cubicBezTo>
                    <a:pt x="209" y="84"/>
                    <a:pt x="210" y="83"/>
                    <a:pt x="211" y="82"/>
                  </a:cubicBezTo>
                  <a:cubicBezTo>
                    <a:pt x="211" y="81"/>
                    <a:pt x="212" y="81"/>
                    <a:pt x="212" y="81"/>
                  </a:cubicBezTo>
                  <a:cubicBezTo>
                    <a:pt x="214" y="79"/>
                    <a:pt x="213" y="76"/>
                    <a:pt x="211" y="74"/>
                  </a:cubicBezTo>
                  <a:cubicBezTo>
                    <a:pt x="210" y="73"/>
                    <a:pt x="209" y="72"/>
                    <a:pt x="208" y="72"/>
                  </a:cubicBezTo>
                  <a:cubicBezTo>
                    <a:pt x="207" y="72"/>
                    <a:pt x="206" y="71"/>
                    <a:pt x="206" y="71"/>
                  </a:cubicBezTo>
                  <a:cubicBezTo>
                    <a:pt x="204" y="71"/>
                    <a:pt x="205" y="70"/>
                    <a:pt x="208" y="69"/>
                  </a:cubicBezTo>
                  <a:cubicBezTo>
                    <a:pt x="209" y="69"/>
                    <a:pt x="210" y="68"/>
                    <a:pt x="211" y="68"/>
                  </a:cubicBezTo>
                  <a:cubicBezTo>
                    <a:pt x="212" y="68"/>
                    <a:pt x="213" y="68"/>
                    <a:pt x="214" y="69"/>
                  </a:cubicBezTo>
                  <a:cubicBezTo>
                    <a:pt x="214" y="69"/>
                    <a:pt x="215" y="70"/>
                    <a:pt x="216" y="70"/>
                  </a:cubicBezTo>
                  <a:cubicBezTo>
                    <a:pt x="217" y="71"/>
                    <a:pt x="217" y="72"/>
                    <a:pt x="218" y="70"/>
                  </a:cubicBezTo>
                  <a:cubicBezTo>
                    <a:pt x="219" y="68"/>
                    <a:pt x="222" y="66"/>
                    <a:pt x="228" y="66"/>
                  </a:cubicBezTo>
                  <a:cubicBezTo>
                    <a:pt x="233" y="66"/>
                    <a:pt x="225" y="60"/>
                    <a:pt x="226" y="58"/>
                  </a:cubicBezTo>
                  <a:cubicBezTo>
                    <a:pt x="227" y="56"/>
                    <a:pt x="222" y="55"/>
                    <a:pt x="219" y="52"/>
                  </a:cubicBezTo>
                  <a:cubicBezTo>
                    <a:pt x="217" y="50"/>
                    <a:pt x="217" y="45"/>
                    <a:pt x="216" y="43"/>
                  </a:cubicBezTo>
                  <a:cubicBezTo>
                    <a:pt x="215" y="42"/>
                    <a:pt x="214" y="41"/>
                    <a:pt x="213" y="41"/>
                  </a:cubicBezTo>
                  <a:cubicBezTo>
                    <a:pt x="212" y="41"/>
                    <a:pt x="212" y="41"/>
                    <a:pt x="211" y="41"/>
                  </a:cubicBezTo>
                  <a:cubicBezTo>
                    <a:pt x="210" y="42"/>
                    <a:pt x="211" y="44"/>
                    <a:pt x="208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5" y="46"/>
                    <a:pt x="203" y="44"/>
                    <a:pt x="203" y="41"/>
                  </a:cubicBezTo>
                  <a:cubicBezTo>
                    <a:pt x="203" y="40"/>
                    <a:pt x="202" y="38"/>
                    <a:pt x="199" y="36"/>
                  </a:cubicBezTo>
                  <a:cubicBezTo>
                    <a:pt x="196" y="34"/>
                    <a:pt x="192" y="32"/>
                    <a:pt x="189" y="33"/>
                  </a:cubicBezTo>
                  <a:cubicBezTo>
                    <a:pt x="188" y="33"/>
                    <a:pt x="188" y="33"/>
                    <a:pt x="187" y="33"/>
                  </a:cubicBezTo>
                  <a:cubicBezTo>
                    <a:pt x="182" y="35"/>
                    <a:pt x="183" y="41"/>
                    <a:pt x="184" y="45"/>
                  </a:cubicBezTo>
                  <a:cubicBezTo>
                    <a:pt x="185" y="50"/>
                    <a:pt x="187" y="53"/>
                    <a:pt x="185" y="53"/>
                  </a:cubicBezTo>
                  <a:cubicBezTo>
                    <a:pt x="182" y="53"/>
                    <a:pt x="182" y="57"/>
                    <a:pt x="182" y="63"/>
                  </a:cubicBezTo>
                  <a:cubicBezTo>
                    <a:pt x="182" y="67"/>
                    <a:pt x="180" y="66"/>
                    <a:pt x="179" y="64"/>
                  </a:cubicBezTo>
                  <a:cubicBezTo>
                    <a:pt x="178" y="63"/>
                    <a:pt x="177" y="60"/>
                    <a:pt x="177" y="59"/>
                  </a:cubicBezTo>
                  <a:cubicBezTo>
                    <a:pt x="177" y="57"/>
                    <a:pt x="176" y="56"/>
                    <a:pt x="174" y="55"/>
                  </a:cubicBezTo>
                  <a:cubicBezTo>
                    <a:pt x="171" y="54"/>
                    <a:pt x="168" y="53"/>
                    <a:pt x="164" y="52"/>
                  </a:cubicBezTo>
                  <a:cubicBezTo>
                    <a:pt x="163" y="52"/>
                    <a:pt x="162" y="51"/>
                    <a:pt x="162" y="51"/>
                  </a:cubicBezTo>
                  <a:cubicBezTo>
                    <a:pt x="157" y="49"/>
                    <a:pt x="155" y="48"/>
                    <a:pt x="155" y="46"/>
                  </a:cubicBezTo>
                  <a:cubicBezTo>
                    <a:pt x="155" y="43"/>
                    <a:pt x="152" y="41"/>
                    <a:pt x="154" y="40"/>
                  </a:cubicBezTo>
                  <a:cubicBezTo>
                    <a:pt x="156" y="39"/>
                    <a:pt x="155" y="33"/>
                    <a:pt x="158" y="33"/>
                  </a:cubicBezTo>
                  <a:cubicBezTo>
                    <a:pt x="161" y="32"/>
                    <a:pt x="160" y="31"/>
                    <a:pt x="162" y="30"/>
                  </a:cubicBezTo>
                  <a:cubicBezTo>
                    <a:pt x="162" y="30"/>
                    <a:pt x="162" y="29"/>
                    <a:pt x="163" y="29"/>
                  </a:cubicBezTo>
                  <a:cubicBezTo>
                    <a:pt x="167" y="29"/>
                    <a:pt x="168" y="23"/>
                    <a:pt x="168" y="23"/>
                  </a:cubicBezTo>
                  <a:cubicBezTo>
                    <a:pt x="168" y="23"/>
                    <a:pt x="171" y="22"/>
                    <a:pt x="174" y="21"/>
                  </a:cubicBezTo>
                  <a:cubicBezTo>
                    <a:pt x="175" y="21"/>
                    <a:pt x="175" y="21"/>
                    <a:pt x="176" y="21"/>
                  </a:cubicBezTo>
                  <a:cubicBezTo>
                    <a:pt x="180" y="21"/>
                    <a:pt x="178" y="10"/>
                    <a:pt x="175" y="10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171" y="10"/>
                    <a:pt x="169" y="11"/>
                    <a:pt x="169" y="14"/>
                  </a:cubicBezTo>
                  <a:cubicBezTo>
                    <a:pt x="169" y="17"/>
                    <a:pt x="167" y="18"/>
                    <a:pt x="167" y="15"/>
                  </a:cubicBezTo>
                  <a:cubicBezTo>
                    <a:pt x="166" y="13"/>
                    <a:pt x="164" y="11"/>
                    <a:pt x="162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59" y="14"/>
                    <a:pt x="162" y="8"/>
                    <a:pt x="158" y="9"/>
                  </a:cubicBezTo>
                  <a:cubicBezTo>
                    <a:pt x="154" y="9"/>
                    <a:pt x="157" y="5"/>
                    <a:pt x="155" y="2"/>
                  </a:cubicBezTo>
                  <a:cubicBezTo>
                    <a:pt x="153" y="0"/>
                    <a:pt x="153" y="2"/>
                    <a:pt x="150" y="3"/>
                  </a:cubicBezTo>
                  <a:cubicBezTo>
                    <a:pt x="150" y="4"/>
                    <a:pt x="149" y="4"/>
                    <a:pt x="149" y="4"/>
                  </a:cubicBezTo>
                  <a:cubicBezTo>
                    <a:pt x="148" y="5"/>
                    <a:pt x="148" y="7"/>
                    <a:pt x="149" y="8"/>
                  </a:cubicBezTo>
                  <a:cubicBezTo>
                    <a:pt x="149" y="8"/>
                    <a:pt x="150" y="8"/>
                    <a:pt x="150" y="8"/>
                  </a:cubicBezTo>
                  <a:cubicBezTo>
                    <a:pt x="151" y="9"/>
                    <a:pt x="152" y="11"/>
                    <a:pt x="154" y="13"/>
                  </a:cubicBezTo>
                  <a:cubicBezTo>
                    <a:pt x="155" y="14"/>
                    <a:pt x="153" y="15"/>
                    <a:pt x="149" y="15"/>
                  </a:cubicBezTo>
                  <a:cubicBezTo>
                    <a:pt x="148" y="15"/>
                    <a:pt x="146" y="15"/>
                    <a:pt x="144" y="15"/>
                  </a:cubicBezTo>
                  <a:cubicBezTo>
                    <a:pt x="143" y="15"/>
                    <a:pt x="142" y="15"/>
                    <a:pt x="142" y="15"/>
                  </a:cubicBezTo>
                  <a:cubicBezTo>
                    <a:pt x="140" y="15"/>
                    <a:pt x="138" y="15"/>
                    <a:pt x="137" y="14"/>
                  </a:cubicBezTo>
                  <a:cubicBezTo>
                    <a:pt x="135" y="13"/>
                    <a:pt x="133" y="12"/>
                    <a:pt x="131" y="1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4" y="12"/>
                    <a:pt x="125" y="18"/>
                    <a:pt x="121" y="17"/>
                  </a:cubicBezTo>
                  <a:cubicBezTo>
                    <a:pt x="118" y="16"/>
                    <a:pt x="116" y="17"/>
                    <a:pt x="114" y="16"/>
                  </a:cubicBezTo>
                  <a:cubicBezTo>
                    <a:pt x="113" y="16"/>
                    <a:pt x="113" y="15"/>
                    <a:pt x="113" y="14"/>
                  </a:cubicBezTo>
                  <a:cubicBezTo>
                    <a:pt x="112" y="12"/>
                    <a:pt x="111" y="12"/>
                    <a:pt x="108" y="12"/>
                  </a:cubicBezTo>
                  <a:cubicBezTo>
                    <a:pt x="107" y="12"/>
                    <a:pt x="106" y="13"/>
                    <a:pt x="105" y="13"/>
                  </a:cubicBezTo>
                  <a:cubicBezTo>
                    <a:pt x="100" y="13"/>
                    <a:pt x="102" y="9"/>
                    <a:pt x="97" y="9"/>
                  </a:cubicBezTo>
                  <a:cubicBezTo>
                    <a:pt x="91" y="9"/>
                    <a:pt x="94" y="10"/>
                    <a:pt x="89" y="7"/>
                  </a:cubicBezTo>
                  <a:cubicBezTo>
                    <a:pt x="84" y="3"/>
                    <a:pt x="85" y="8"/>
                    <a:pt x="79" y="8"/>
                  </a:cubicBezTo>
                  <a:cubicBezTo>
                    <a:pt x="72" y="8"/>
                    <a:pt x="70" y="10"/>
                    <a:pt x="70" y="13"/>
                  </a:cubicBezTo>
                  <a:cubicBezTo>
                    <a:pt x="70" y="16"/>
                    <a:pt x="61" y="8"/>
                    <a:pt x="51" y="7"/>
                  </a:cubicBezTo>
                  <a:cubicBezTo>
                    <a:pt x="42" y="7"/>
                    <a:pt x="31" y="3"/>
                    <a:pt x="25" y="3"/>
                  </a:cubicBezTo>
                  <a:cubicBezTo>
                    <a:pt x="19" y="3"/>
                    <a:pt x="16" y="10"/>
                    <a:pt x="9" y="11"/>
                  </a:cubicBezTo>
                  <a:cubicBezTo>
                    <a:pt x="2" y="12"/>
                    <a:pt x="10" y="14"/>
                    <a:pt x="12" y="18"/>
                  </a:cubicBezTo>
                  <a:cubicBezTo>
                    <a:pt x="14" y="21"/>
                    <a:pt x="13" y="21"/>
                    <a:pt x="6" y="22"/>
                  </a:cubicBezTo>
                  <a:cubicBezTo>
                    <a:pt x="0" y="22"/>
                    <a:pt x="10" y="27"/>
                    <a:pt x="14" y="27"/>
                  </a:cubicBezTo>
                  <a:cubicBezTo>
                    <a:pt x="19" y="27"/>
                    <a:pt x="14" y="30"/>
                    <a:pt x="11" y="32"/>
                  </a:cubicBezTo>
                  <a:cubicBezTo>
                    <a:pt x="7" y="34"/>
                    <a:pt x="6" y="41"/>
                    <a:pt x="11" y="41"/>
                  </a:cubicBezTo>
                  <a:cubicBezTo>
                    <a:pt x="17" y="42"/>
                    <a:pt x="14" y="45"/>
                    <a:pt x="21" y="45"/>
                  </a:cubicBezTo>
                  <a:cubicBezTo>
                    <a:pt x="27" y="45"/>
                    <a:pt x="21" y="50"/>
                    <a:pt x="17" y="53"/>
                  </a:cubicBezTo>
                  <a:cubicBezTo>
                    <a:pt x="13" y="57"/>
                    <a:pt x="13" y="61"/>
                    <a:pt x="15" y="59"/>
                  </a:cubicBezTo>
                  <a:cubicBezTo>
                    <a:pt x="18" y="57"/>
                    <a:pt x="24" y="52"/>
                    <a:pt x="27" y="51"/>
                  </a:cubicBezTo>
                  <a:cubicBezTo>
                    <a:pt x="30" y="50"/>
                    <a:pt x="32" y="44"/>
                    <a:pt x="34" y="43"/>
                  </a:cubicBezTo>
                  <a:cubicBezTo>
                    <a:pt x="37" y="41"/>
                    <a:pt x="39" y="46"/>
                    <a:pt x="41" y="43"/>
                  </a:cubicBezTo>
                  <a:cubicBezTo>
                    <a:pt x="43" y="41"/>
                    <a:pt x="46" y="43"/>
                    <a:pt x="49" y="42"/>
                  </a:cubicBezTo>
                  <a:cubicBezTo>
                    <a:pt x="52" y="42"/>
                    <a:pt x="58" y="43"/>
                    <a:pt x="61" y="44"/>
                  </a:cubicBezTo>
                  <a:cubicBezTo>
                    <a:pt x="64" y="44"/>
                    <a:pt x="67" y="47"/>
                    <a:pt x="71" y="47"/>
                  </a:cubicBezTo>
                  <a:cubicBezTo>
                    <a:pt x="75" y="47"/>
                    <a:pt x="75" y="53"/>
                    <a:pt x="78" y="56"/>
                  </a:cubicBezTo>
                  <a:cubicBezTo>
                    <a:pt x="81" y="58"/>
                    <a:pt x="84" y="58"/>
                    <a:pt x="83" y="61"/>
                  </a:cubicBezTo>
                  <a:cubicBezTo>
                    <a:pt x="82" y="64"/>
                    <a:pt x="88" y="69"/>
                    <a:pt x="93" y="71"/>
                  </a:cubicBezTo>
                  <a:cubicBezTo>
                    <a:pt x="98" y="73"/>
                    <a:pt x="100" y="79"/>
                    <a:pt x="96" y="77"/>
                  </a:cubicBezTo>
                  <a:cubicBezTo>
                    <a:pt x="92" y="75"/>
                    <a:pt x="91" y="76"/>
                    <a:pt x="93" y="79"/>
                  </a:cubicBezTo>
                  <a:cubicBezTo>
                    <a:pt x="94" y="83"/>
                    <a:pt x="95" y="86"/>
                    <a:pt x="93" y="87"/>
                  </a:cubicBezTo>
                  <a:cubicBezTo>
                    <a:pt x="91" y="88"/>
                    <a:pt x="91" y="97"/>
                    <a:pt x="93" y="102"/>
                  </a:cubicBezTo>
                  <a:cubicBezTo>
                    <a:pt x="96" y="107"/>
                    <a:pt x="105" y="111"/>
                    <a:pt x="107" y="116"/>
                  </a:cubicBezTo>
                  <a:cubicBezTo>
                    <a:pt x="107" y="117"/>
                    <a:pt x="108" y="118"/>
                    <a:pt x="108" y="119"/>
                  </a:cubicBezTo>
                  <a:cubicBezTo>
                    <a:pt x="110" y="122"/>
                    <a:pt x="112" y="124"/>
                    <a:pt x="114" y="127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7" y="131"/>
                    <a:pt x="119" y="135"/>
                    <a:pt x="121" y="134"/>
                  </a:cubicBezTo>
                  <a:cubicBezTo>
                    <a:pt x="123" y="134"/>
                    <a:pt x="121" y="130"/>
                    <a:pt x="119" y="127"/>
                  </a:cubicBezTo>
                  <a:cubicBezTo>
                    <a:pt x="117" y="124"/>
                    <a:pt x="126" y="132"/>
                    <a:pt x="129" y="134"/>
                  </a:cubicBezTo>
                  <a:cubicBezTo>
                    <a:pt x="130" y="135"/>
                    <a:pt x="130" y="136"/>
                    <a:pt x="131" y="138"/>
                  </a:cubicBezTo>
                  <a:cubicBezTo>
                    <a:pt x="132" y="141"/>
                    <a:pt x="133" y="145"/>
                    <a:pt x="135" y="145"/>
                  </a:cubicBezTo>
                  <a:cubicBezTo>
                    <a:pt x="136" y="145"/>
                    <a:pt x="137" y="146"/>
                    <a:pt x="137" y="146"/>
                  </a:cubicBezTo>
                  <a:cubicBezTo>
                    <a:pt x="139" y="146"/>
                    <a:pt x="140" y="147"/>
                    <a:pt x="142" y="147"/>
                  </a:cubicBezTo>
                  <a:cubicBezTo>
                    <a:pt x="144" y="148"/>
                    <a:pt x="146" y="149"/>
                    <a:pt x="149" y="150"/>
                  </a:cubicBezTo>
                  <a:cubicBezTo>
                    <a:pt x="150" y="150"/>
                    <a:pt x="150" y="150"/>
                    <a:pt x="151" y="150"/>
                  </a:cubicBezTo>
                  <a:cubicBezTo>
                    <a:pt x="156" y="150"/>
                    <a:pt x="158" y="153"/>
                    <a:pt x="162" y="155"/>
                  </a:cubicBezTo>
                  <a:cubicBezTo>
                    <a:pt x="163" y="155"/>
                    <a:pt x="164" y="156"/>
                    <a:pt x="166" y="156"/>
                  </a:cubicBezTo>
                  <a:cubicBezTo>
                    <a:pt x="172" y="156"/>
                    <a:pt x="172" y="163"/>
                    <a:pt x="174" y="166"/>
                  </a:cubicBezTo>
                  <a:cubicBezTo>
                    <a:pt x="174" y="166"/>
                    <a:pt x="174" y="166"/>
                    <a:pt x="174" y="166"/>
                  </a:cubicBezTo>
                  <a:cubicBezTo>
                    <a:pt x="175" y="167"/>
                    <a:pt x="177" y="168"/>
                    <a:pt x="179" y="168"/>
                  </a:cubicBezTo>
                  <a:cubicBezTo>
                    <a:pt x="182" y="168"/>
                    <a:pt x="185" y="167"/>
                    <a:pt x="185" y="169"/>
                  </a:cubicBezTo>
                  <a:cubicBezTo>
                    <a:pt x="186" y="170"/>
                    <a:pt x="187" y="172"/>
                    <a:pt x="187" y="173"/>
                  </a:cubicBezTo>
                  <a:cubicBezTo>
                    <a:pt x="187" y="174"/>
                    <a:pt x="187" y="175"/>
                    <a:pt x="187" y="175"/>
                  </a:cubicBezTo>
                  <a:cubicBezTo>
                    <a:pt x="187" y="176"/>
                    <a:pt x="186" y="176"/>
                    <a:pt x="185" y="177"/>
                  </a:cubicBezTo>
                  <a:cubicBezTo>
                    <a:pt x="182" y="178"/>
                    <a:pt x="183" y="183"/>
                    <a:pt x="180" y="184"/>
                  </a:cubicBezTo>
                  <a:cubicBezTo>
                    <a:pt x="180" y="184"/>
                    <a:pt x="179" y="184"/>
                    <a:pt x="179" y="185"/>
                  </a:cubicBezTo>
                  <a:cubicBezTo>
                    <a:pt x="176" y="186"/>
                    <a:pt x="176" y="193"/>
                    <a:pt x="178" y="197"/>
                  </a:cubicBezTo>
                  <a:cubicBezTo>
                    <a:pt x="179" y="198"/>
                    <a:pt x="179" y="198"/>
                    <a:pt x="179" y="199"/>
                  </a:cubicBezTo>
                  <a:cubicBezTo>
                    <a:pt x="182" y="202"/>
                    <a:pt x="186" y="205"/>
                    <a:pt x="187" y="208"/>
                  </a:cubicBezTo>
                  <a:cubicBezTo>
                    <a:pt x="188" y="208"/>
                    <a:pt x="188" y="209"/>
                    <a:pt x="188" y="210"/>
                  </a:cubicBezTo>
                  <a:cubicBezTo>
                    <a:pt x="188" y="213"/>
                    <a:pt x="187" y="216"/>
                    <a:pt x="191" y="216"/>
                  </a:cubicBezTo>
                  <a:cubicBezTo>
                    <a:pt x="194" y="216"/>
                    <a:pt x="197" y="221"/>
                    <a:pt x="199" y="224"/>
                  </a:cubicBezTo>
                  <a:cubicBezTo>
                    <a:pt x="200" y="224"/>
                    <a:pt x="200" y="224"/>
                    <a:pt x="200" y="224"/>
                  </a:cubicBezTo>
                  <a:cubicBezTo>
                    <a:pt x="202" y="226"/>
                    <a:pt x="200" y="230"/>
                    <a:pt x="202" y="234"/>
                  </a:cubicBezTo>
                  <a:cubicBezTo>
                    <a:pt x="203" y="236"/>
                    <a:pt x="201" y="238"/>
                    <a:pt x="199" y="239"/>
                  </a:cubicBezTo>
                  <a:cubicBezTo>
                    <a:pt x="198" y="240"/>
                    <a:pt x="198" y="242"/>
                    <a:pt x="198" y="243"/>
                  </a:cubicBezTo>
                  <a:cubicBezTo>
                    <a:pt x="198" y="248"/>
                    <a:pt x="199" y="255"/>
                    <a:pt x="196" y="258"/>
                  </a:cubicBezTo>
                  <a:cubicBezTo>
                    <a:pt x="193" y="260"/>
                    <a:pt x="192" y="265"/>
                    <a:pt x="194" y="271"/>
                  </a:cubicBezTo>
                  <a:cubicBezTo>
                    <a:pt x="197" y="277"/>
                    <a:pt x="197" y="279"/>
                    <a:pt x="195" y="283"/>
                  </a:cubicBezTo>
                  <a:cubicBezTo>
                    <a:pt x="193" y="286"/>
                    <a:pt x="191" y="287"/>
                    <a:pt x="192" y="289"/>
                  </a:cubicBezTo>
                  <a:cubicBezTo>
                    <a:pt x="194" y="292"/>
                    <a:pt x="196" y="300"/>
                    <a:pt x="199" y="304"/>
                  </a:cubicBezTo>
                  <a:cubicBezTo>
                    <a:pt x="200" y="304"/>
                    <a:pt x="200" y="304"/>
                    <a:pt x="200" y="304"/>
                  </a:cubicBezTo>
                  <a:cubicBezTo>
                    <a:pt x="204" y="307"/>
                    <a:pt x="204" y="303"/>
                    <a:pt x="204" y="303"/>
                  </a:cubicBezTo>
                  <a:cubicBezTo>
                    <a:pt x="204" y="303"/>
                    <a:pt x="206" y="298"/>
                    <a:pt x="208" y="295"/>
                  </a:cubicBezTo>
                  <a:cubicBezTo>
                    <a:pt x="209" y="294"/>
                    <a:pt x="210" y="293"/>
                    <a:pt x="210" y="292"/>
                  </a:cubicBezTo>
                  <a:cubicBezTo>
                    <a:pt x="212" y="291"/>
                    <a:pt x="206" y="283"/>
                    <a:pt x="209" y="283"/>
                  </a:cubicBezTo>
                  <a:cubicBezTo>
                    <a:pt x="210" y="283"/>
                    <a:pt x="211" y="283"/>
                    <a:pt x="211" y="282"/>
                  </a:cubicBezTo>
                  <a:cubicBezTo>
                    <a:pt x="213" y="280"/>
                    <a:pt x="213" y="278"/>
                    <a:pt x="213" y="276"/>
                  </a:cubicBezTo>
                  <a:cubicBezTo>
                    <a:pt x="213" y="273"/>
                    <a:pt x="213" y="271"/>
                    <a:pt x="215" y="273"/>
                  </a:cubicBezTo>
                  <a:cubicBezTo>
                    <a:pt x="215" y="273"/>
                    <a:pt x="215" y="273"/>
                    <a:pt x="216" y="273"/>
                  </a:cubicBezTo>
                  <a:cubicBezTo>
                    <a:pt x="218" y="274"/>
                    <a:pt x="222" y="268"/>
                    <a:pt x="226" y="267"/>
                  </a:cubicBezTo>
                  <a:cubicBezTo>
                    <a:pt x="229" y="265"/>
                    <a:pt x="229" y="263"/>
                    <a:pt x="225" y="258"/>
                  </a:cubicBezTo>
                  <a:cubicBezTo>
                    <a:pt x="223" y="254"/>
                    <a:pt x="227" y="256"/>
                    <a:pt x="230" y="258"/>
                  </a:cubicBezTo>
                  <a:cubicBezTo>
                    <a:pt x="231" y="258"/>
                    <a:pt x="232" y="259"/>
                    <a:pt x="233" y="259"/>
                  </a:cubicBezTo>
                  <a:cubicBezTo>
                    <a:pt x="235" y="260"/>
                    <a:pt x="240" y="254"/>
                    <a:pt x="241" y="248"/>
                  </a:cubicBezTo>
                  <a:cubicBezTo>
                    <a:pt x="241" y="242"/>
                    <a:pt x="245" y="243"/>
                    <a:pt x="245" y="240"/>
                  </a:cubicBezTo>
                  <a:cubicBezTo>
                    <a:pt x="245" y="237"/>
                    <a:pt x="249" y="234"/>
                    <a:pt x="253" y="233"/>
                  </a:cubicBezTo>
                  <a:cubicBezTo>
                    <a:pt x="258" y="233"/>
                    <a:pt x="262" y="227"/>
                    <a:pt x="262" y="220"/>
                  </a:cubicBezTo>
                  <a:cubicBezTo>
                    <a:pt x="262" y="214"/>
                    <a:pt x="269" y="207"/>
                    <a:pt x="272" y="203"/>
                  </a:cubicBezTo>
                  <a:cubicBezTo>
                    <a:pt x="275" y="198"/>
                    <a:pt x="273" y="196"/>
                    <a:pt x="267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altLang="zh-CN" dirty="0">
                <a:latin typeface="Arial" panose="020B0604020202020204"/>
                <a:ea typeface="微软雅黑" panose="020B0503020204020204" charset="-122"/>
                <a:cs typeface="Cambria" panose="02040503050406030204" charset="0"/>
                <a:sym typeface="+mn-ea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555876" y="3667125"/>
              <a:ext cx="123825" cy="123825"/>
            </a:xfrm>
            <a:custGeom>
              <a:avLst/>
              <a:gdLst>
                <a:gd name="T0" fmla="*/ 2 w 14"/>
                <a:gd name="T1" fmla="*/ 5 h 14"/>
                <a:gd name="T2" fmla="*/ 7 w 14"/>
                <a:gd name="T3" fmla="*/ 12 h 14"/>
                <a:gd name="T4" fmla="*/ 8 w 14"/>
                <a:gd name="T5" fmla="*/ 12 h 14"/>
                <a:gd name="T6" fmla="*/ 12 w 14"/>
                <a:gd name="T7" fmla="*/ 8 h 14"/>
                <a:gd name="T8" fmla="*/ 7 w 14"/>
                <a:gd name="T9" fmla="*/ 1 h 14"/>
                <a:gd name="T10" fmla="*/ 5 w 14"/>
                <a:gd name="T11" fmla="*/ 1 h 14"/>
                <a:gd name="T12" fmla="*/ 2 w 1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2" y="5"/>
                  </a:moveTo>
                  <a:cubicBezTo>
                    <a:pt x="0" y="9"/>
                    <a:pt x="3" y="10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3" y="14"/>
                    <a:pt x="14" y="11"/>
                    <a:pt x="12" y="8"/>
                  </a:cubicBezTo>
                  <a:cubicBezTo>
                    <a:pt x="11" y="5"/>
                    <a:pt x="10" y="2"/>
                    <a:pt x="7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2" y="0"/>
                    <a:pt x="4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1884363" y="2708275"/>
              <a:ext cx="185738" cy="150813"/>
            </a:xfrm>
            <a:custGeom>
              <a:avLst/>
              <a:gdLst>
                <a:gd name="T0" fmla="*/ 7 w 21"/>
                <a:gd name="T1" fmla="*/ 11 h 17"/>
                <a:gd name="T2" fmla="*/ 15 w 21"/>
                <a:gd name="T3" fmla="*/ 15 h 17"/>
                <a:gd name="T4" fmla="*/ 16 w 21"/>
                <a:gd name="T5" fmla="*/ 14 h 17"/>
                <a:gd name="T6" fmla="*/ 15 w 21"/>
                <a:gd name="T7" fmla="*/ 5 h 17"/>
                <a:gd name="T8" fmla="*/ 14 w 21"/>
                <a:gd name="T9" fmla="*/ 5 h 17"/>
                <a:gd name="T10" fmla="*/ 5 w 21"/>
                <a:gd name="T11" fmla="*/ 0 h 17"/>
                <a:gd name="T12" fmla="*/ 7 w 21"/>
                <a:gd name="T1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7">
                  <a:moveTo>
                    <a:pt x="7" y="11"/>
                  </a:moveTo>
                  <a:cubicBezTo>
                    <a:pt x="6" y="15"/>
                    <a:pt x="10" y="17"/>
                    <a:pt x="15" y="15"/>
                  </a:cubicBezTo>
                  <a:cubicBezTo>
                    <a:pt x="15" y="15"/>
                    <a:pt x="15" y="14"/>
                    <a:pt x="16" y="14"/>
                  </a:cubicBezTo>
                  <a:cubicBezTo>
                    <a:pt x="21" y="11"/>
                    <a:pt x="17" y="6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1" y="5"/>
                    <a:pt x="12" y="0"/>
                    <a:pt x="5" y="0"/>
                  </a:cubicBezTo>
                  <a:cubicBezTo>
                    <a:pt x="0" y="0"/>
                    <a:pt x="7" y="7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459038" y="3790950"/>
              <a:ext cx="61913" cy="44450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4 w 7"/>
                <a:gd name="T5" fmla="*/ 5 h 5"/>
                <a:gd name="T6" fmla="*/ 4 w 7"/>
                <a:gd name="T7" fmla="*/ 5 h 5"/>
                <a:gd name="T8" fmla="*/ 4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1"/>
                    <a:pt x="1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7" y="5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1973263" y="2859088"/>
              <a:ext cx="52388" cy="36513"/>
            </a:xfrm>
            <a:custGeom>
              <a:avLst/>
              <a:gdLst>
                <a:gd name="T0" fmla="*/ 5 w 6"/>
                <a:gd name="T1" fmla="*/ 4 h 4"/>
                <a:gd name="T2" fmla="*/ 5 w 6"/>
                <a:gd name="T3" fmla="*/ 1 h 4"/>
                <a:gd name="T4" fmla="*/ 3 w 6"/>
                <a:gd name="T5" fmla="*/ 0 h 4"/>
                <a:gd name="T6" fmla="*/ 3 w 6"/>
                <a:gd name="T7" fmla="*/ 4 h 4"/>
                <a:gd name="T8" fmla="*/ 5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6" y="3"/>
                    <a:pt x="6" y="1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0" y="0"/>
                    <a:pt x="0" y="3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938338" y="2913063"/>
              <a:ext cx="273050" cy="79375"/>
            </a:xfrm>
            <a:custGeom>
              <a:avLst/>
              <a:gdLst>
                <a:gd name="T0" fmla="*/ 12 w 31"/>
                <a:gd name="T1" fmla="*/ 8 h 9"/>
                <a:gd name="T2" fmla="*/ 21 w 31"/>
                <a:gd name="T3" fmla="*/ 9 h 9"/>
                <a:gd name="T4" fmla="*/ 26 w 31"/>
                <a:gd name="T5" fmla="*/ 8 h 9"/>
                <a:gd name="T6" fmla="*/ 29 w 31"/>
                <a:gd name="T7" fmla="*/ 7 h 9"/>
                <a:gd name="T8" fmla="*/ 26 w 31"/>
                <a:gd name="T9" fmla="*/ 5 h 9"/>
                <a:gd name="T10" fmla="*/ 21 w 31"/>
                <a:gd name="T11" fmla="*/ 4 h 9"/>
                <a:gd name="T12" fmla="*/ 13 w 31"/>
                <a:gd name="T13" fmla="*/ 3 h 9"/>
                <a:gd name="T14" fmla="*/ 9 w 31"/>
                <a:gd name="T15" fmla="*/ 2 h 9"/>
                <a:gd name="T16" fmla="*/ 4 w 31"/>
                <a:gd name="T17" fmla="*/ 1 h 9"/>
                <a:gd name="T18" fmla="*/ 5 w 31"/>
                <a:gd name="T19" fmla="*/ 7 h 9"/>
                <a:gd name="T20" fmla="*/ 9 w 31"/>
                <a:gd name="T21" fmla="*/ 8 h 9"/>
                <a:gd name="T22" fmla="*/ 12 w 31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9">
                  <a:moveTo>
                    <a:pt x="12" y="8"/>
                  </a:moveTo>
                  <a:cubicBezTo>
                    <a:pt x="15" y="8"/>
                    <a:pt x="18" y="8"/>
                    <a:pt x="21" y="9"/>
                  </a:cubicBezTo>
                  <a:cubicBezTo>
                    <a:pt x="23" y="9"/>
                    <a:pt x="25" y="9"/>
                    <a:pt x="26" y="8"/>
                  </a:cubicBezTo>
                  <a:cubicBezTo>
                    <a:pt x="28" y="8"/>
                    <a:pt x="29" y="8"/>
                    <a:pt x="29" y="7"/>
                  </a:cubicBezTo>
                  <a:cubicBezTo>
                    <a:pt x="31" y="6"/>
                    <a:pt x="29" y="5"/>
                    <a:pt x="26" y="5"/>
                  </a:cubicBezTo>
                  <a:cubicBezTo>
                    <a:pt x="25" y="4"/>
                    <a:pt x="23" y="4"/>
                    <a:pt x="21" y="4"/>
                  </a:cubicBezTo>
                  <a:cubicBezTo>
                    <a:pt x="18" y="3"/>
                    <a:pt x="15" y="3"/>
                    <a:pt x="13" y="3"/>
                  </a:cubicBezTo>
                  <a:cubicBezTo>
                    <a:pt x="11" y="3"/>
                    <a:pt x="10" y="3"/>
                    <a:pt x="9" y="2"/>
                  </a:cubicBezTo>
                  <a:cubicBezTo>
                    <a:pt x="7" y="1"/>
                    <a:pt x="6" y="0"/>
                    <a:pt x="4" y="1"/>
                  </a:cubicBezTo>
                  <a:cubicBezTo>
                    <a:pt x="0" y="0"/>
                    <a:pt x="2" y="5"/>
                    <a:pt x="5" y="7"/>
                  </a:cubicBezTo>
                  <a:cubicBezTo>
                    <a:pt x="6" y="9"/>
                    <a:pt x="7" y="9"/>
                    <a:pt x="9" y="8"/>
                  </a:cubicBezTo>
                  <a:cubicBezTo>
                    <a:pt x="9" y="8"/>
                    <a:pt x="11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708151" y="2797175"/>
              <a:ext cx="203200" cy="80963"/>
            </a:xfrm>
            <a:custGeom>
              <a:avLst/>
              <a:gdLst>
                <a:gd name="T0" fmla="*/ 7 w 23"/>
                <a:gd name="T1" fmla="*/ 8 h 9"/>
                <a:gd name="T2" fmla="*/ 10 w 23"/>
                <a:gd name="T3" fmla="*/ 8 h 9"/>
                <a:gd name="T4" fmla="*/ 15 w 23"/>
                <a:gd name="T5" fmla="*/ 8 h 9"/>
                <a:gd name="T6" fmla="*/ 20 w 23"/>
                <a:gd name="T7" fmla="*/ 9 h 9"/>
                <a:gd name="T8" fmla="*/ 22 w 23"/>
                <a:gd name="T9" fmla="*/ 8 h 9"/>
                <a:gd name="T10" fmla="*/ 22 w 23"/>
                <a:gd name="T11" fmla="*/ 4 h 9"/>
                <a:gd name="T12" fmla="*/ 18 w 23"/>
                <a:gd name="T13" fmla="*/ 3 h 9"/>
                <a:gd name="T14" fmla="*/ 15 w 23"/>
                <a:gd name="T15" fmla="*/ 3 h 9"/>
                <a:gd name="T16" fmla="*/ 10 w 23"/>
                <a:gd name="T17" fmla="*/ 2 h 9"/>
                <a:gd name="T18" fmla="*/ 4 w 23"/>
                <a:gd name="T19" fmla="*/ 1 h 9"/>
                <a:gd name="T20" fmla="*/ 3 w 23"/>
                <a:gd name="T21" fmla="*/ 1 h 9"/>
                <a:gd name="T22" fmla="*/ 4 w 23"/>
                <a:gd name="T23" fmla="*/ 6 h 9"/>
                <a:gd name="T24" fmla="*/ 7 w 23"/>
                <a:gd name="T2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9">
                  <a:moveTo>
                    <a:pt x="7" y="8"/>
                  </a:moveTo>
                  <a:cubicBezTo>
                    <a:pt x="8" y="8"/>
                    <a:pt x="9" y="8"/>
                    <a:pt x="10" y="8"/>
                  </a:cubicBezTo>
                  <a:cubicBezTo>
                    <a:pt x="12" y="8"/>
                    <a:pt x="13" y="8"/>
                    <a:pt x="15" y="8"/>
                  </a:cubicBezTo>
                  <a:cubicBezTo>
                    <a:pt x="16" y="8"/>
                    <a:pt x="18" y="8"/>
                    <a:pt x="20" y="9"/>
                  </a:cubicBezTo>
                  <a:cubicBezTo>
                    <a:pt x="21" y="9"/>
                    <a:pt x="22" y="9"/>
                    <a:pt x="22" y="8"/>
                  </a:cubicBezTo>
                  <a:cubicBezTo>
                    <a:pt x="23" y="8"/>
                    <a:pt x="23" y="6"/>
                    <a:pt x="22" y="4"/>
                  </a:cubicBezTo>
                  <a:cubicBezTo>
                    <a:pt x="21" y="4"/>
                    <a:pt x="20" y="3"/>
                    <a:pt x="18" y="3"/>
                  </a:cubicBezTo>
                  <a:cubicBezTo>
                    <a:pt x="17" y="3"/>
                    <a:pt x="16" y="3"/>
                    <a:pt x="15" y="3"/>
                  </a:cubicBezTo>
                  <a:cubicBezTo>
                    <a:pt x="13" y="2"/>
                    <a:pt x="12" y="2"/>
                    <a:pt x="10" y="2"/>
                  </a:cubicBez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1" y="3"/>
                    <a:pt x="4" y="6"/>
                  </a:cubicBezTo>
                  <a:cubicBezTo>
                    <a:pt x="5" y="7"/>
                    <a:pt x="6" y="8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2" name="Freeform 15"/>
            <p:cNvSpPr/>
            <p:nvPr/>
          </p:nvSpPr>
          <p:spPr bwMode="auto">
            <a:xfrm>
              <a:off x="1592263" y="2824163"/>
              <a:ext cx="88900" cy="53975"/>
            </a:xfrm>
            <a:custGeom>
              <a:avLst/>
              <a:gdLst>
                <a:gd name="T0" fmla="*/ 5 w 10"/>
                <a:gd name="T1" fmla="*/ 6 h 6"/>
                <a:gd name="T2" fmla="*/ 3 w 10"/>
                <a:gd name="T3" fmla="*/ 0 h 6"/>
                <a:gd name="T4" fmla="*/ 0 w 10"/>
                <a:gd name="T5" fmla="*/ 1 h 6"/>
                <a:gd name="T6" fmla="*/ 0 w 10"/>
                <a:gd name="T7" fmla="*/ 3 h 6"/>
                <a:gd name="T8" fmla="*/ 5 w 1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5" y="6"/>
                  </a:moveTo>
                  <a:cubicBezTo>
                    <a:pt x="10" y="6"/>
                    <a:pt x="7" y="0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3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3" name="Freeform 16"/>
            <p:cNvSpPr/>
            <p:nvPr/>
          </p:nvSpPr>
          <p:spPr bwMode="auto">
            <a:xfrm>
              <a:off x="1708151" y="2903538"/>
              <a:ext cx="79375" cy="26988"/>
            </a:xfrm>
            <a:custGeom>
              <a:avLst/>
              <a:gdLst>
                <a:gd name="T0" fmla="*/ 4 w 9"/>
                <a:gd name="T1" fmla="*/ 0 h 3"/>
                <a:gd name="T2" fmla="*/ 4 w 9"/>
                <a:gd name="T3" fmla="*/ 0 h 3"/>
                <a:gd name="T4" fmla="*/ 4 w 9"/>
                <a:gd name="T5" fmla="*/ 3 h 3"/>
                <a:gd name="T6" fmla="*/ 5 w 9"/>
                <a:gd name="T7" fmla="*/ 3 h 3"/>
                <a:gd name="T8" fmla="*/ 4 w 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9" y="3"/>
                    <a:pt x="8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831976" y="2744788"/>
              <a:ext cx="69850" cy="44450"/>
            </a:xfrm>
            <a:custGeom>
              <a:avLst/>
              <a:gdLst>
                <a:gd name="T0" fmla="*/ 5 w 8"/>
                <a:gd name="T1" fmla="*/ 5 h 5"/>
                <a:gd name="T2" fmla="*/ 2 w 8"/>
                <a:gd name="T3" fmla="*/ 1 h 5"/>
                <a:gd name="T4" fmla="*/ 1 w 8"/>
                <a:gd name="T5" fmla="*/ 1 h 5"/>
                <a:gd name="T6" fmla="*/ 1 w 8"/>
                <a:gd name="T7" fmla="*/ 3 h 5"/>
                <a:gd name="T8" fmla="*/ 5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5" y="5"/>
                  </a:moveTo>
                  <a:cubicBezTo>
                    <a:pt x="8" y="5"/>
                    <a:pt x="6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" y="4"/>
                    <a:pt x="3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Freeform 18"/>
            <p:cNvSpPr/>
            <p:nvPr/>
          </p:nvSpPr>
          <p:spPr bwMode="auto">
            <a:xfrm>
              <a:off x="3175001" y="3232150"/>
              <a:ext cx="195263" cy="123825"/>
            </a:xfrm>
            <a:custGeom>
              <a:avLst/>
              <a:gdLst>
                <a:gd name="T0" fmla="*/ 15 w 22"/>
                <a:gd name="T1" fmla="*/ 13 h 14"/>
                <a:gd name="T2" fmla="*/ 17 w 22"/>
                <a:gd name="T3" fmla="*/ 12 h 14"/>
                <a:gd name="T4" fmla="*/ 20 w 22"/>
                <a:gd name="T5" fmla="*/ 9 h 14"/>
                <a:gd name="T6" fmla="*/ 17 w 22"/>
                <a:gd name="T7" fmla="*/ 3 h 14"/>
                <a:gd name="T8" fmla="*/ 15 w 22"/>
                <a:gd name="T9" fmla="*/ 4 h 14"/>
                <a:gd name="T10" fmla="*/ 15 w 22"/>
                <a:gd name="T11" fmla="*/ 4 h 14"/>
                <a:gd name="T12" fmla="*/ 7 w 22"/>
                <a:gd name="T13" fmla="*/ 2 h 14"/>
                <a:gd name="T14" fmla="*/ 6 w 22"/>
                <a:gd name="T15" fmla="*/ 12 h 14"/>
                <a:gd name="T16" fmla="*/ 15 w 22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4">
                  <a:moveTo>
                    <a:pt x="15" y="13"/>
                  </a:moveTo>
                  <a:cubicBezTo>
                    <a:pt x="16" y="13"/>
                    <a:pt x="17" y="12"/>
                    <a:pt x="17" y="12"/>
                  </a:cubicBezTo>
                  <a:cubicBezTo>
                    <a:pt x="18" y="11"/>
                    <a:pt x="19" y="10"/>
                    <a:pt x="20" y="9"/>
                  </a:cubicBezTo>
                  <a:cubicBezTo>
                    <a:pt x="22" y="7"/>
                    <a:pt x="21" y="3"/>
                    <a:pt x="17" y="3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2" y="3"/>
                    <a:pt x="11" y="4"/>
                    <a:pt x="7" y="2"/>
                  </a:cubicBezTo>
                  <a:cubicBezTo>
                    <a:pt x="4" y="0"/>
                    <a:pt x="0" y="7"/>
                    <a:pt x="6" y="12"/>
                  </a:cubicBezTo>
                  <a:cubicBezTo>
                    <a:pt x="9" y="14"/>
                    <a:pt x="12" y="14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3308351" y="4049713"/>
              <a:ext cx="34925" cy="34925"/>
            </a:xfrm>
            <a:custGeom>
              <a:avLst/>
              <a:gdLst>
                <a:gd name="T0" fmla="*/ 2 w 4"/>
                <a:gd name="T1" fmla="*/ 1 h 4"/>
                <a:gd name="T2" fmla="*/ 2 w 4"/>
                <a:gd name="T3" fmla="*/ 1 h 4"/>
                <a:gd name="T4" fmla="*/ 1 w 4"/>
                <a:gd name="T5" fmla="*/ 3 h 4"/>
                <a:gd name="T6" fmla="*/ 2 w 4"/>
                <a:gd name="T7" fmla="*/ 4 h 4"/>
                <a:gd name="T8" fmla="*/ 4 w 4"/>
                <a:gd name="T9" fmla="*/ 2 h 4"/>
                <a:gd name="T10" fmla="*/ 2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3" y="4"/>
                    <a:pt x="3" y="3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7" name="Freeform 20"/>
            <p:cNvSpPr/>
            <p:nvPr/>
          </p:nvSpPr>
          <p:spPr bwMode="auto">
            <a:xfrm>
              <a:off x="2327276" y="2584450"/>
              <a:ext cx="1104900" cy="887413"/>
            </a:xfrm>
            <a:custGeom>
              <a:avLst/>
              <a:gdLst>
                <a:gd name="T0" fmla="*/ 94 w 125"/>
                <a:gd name="T1" fmla="*/ 62 h 100"/>
                <a:gd name="T2" fmla="*/ 96 w 125"/>
                <a:gd name="T3" fmla="*/ 55 h 100"/>
                <a:gd name="T4" fmla="*/ 96 w 125"/>
                <a:gd name="T5" fmla="*/ 48 h 100"/>
                <a:gd name="T6" fmla="*/ 103 w 125"/>
                <a:gd name="T7" fmla="*/ 42 h 100"/>
                <a:gd name="T8" fmla="*/ 106 w 125"/>
                <a:gd name="T9" fmla="*/ 36 h 100"/>
                <a:gd name="T10" fmla="*/ 107 w 125"/>
                <a:gd name="T11" fmla="*/ 28 h 100"/>
                <a:gd name="T12" fmla="*/ 108 w 125"/>
                <a:gd name="T13" fmla="*/ 21 h 100"/>
                <a:gd name="T14" fmla="*/ 111 w 125"/>
                <a:gd name="T15" fmla="*/ 18 h 100"/>
                <a:gd name="T16" fmla="*/ 113 w 125"/>
                <a:gd name="T17" fmla="*/ 18 h 100"/>
                <a:gd name="T18" fmla="*/ 120 w 125"/>
                <a:gd name="T19" fmla="*/ 17 h 100"/>
                <a:gd name="T20" fmla="*/ 113 w 125"/>
                <a:gd name="T21" fmla="*/ 12 h 100"/>
                <a:gd name="T22" fmla="*/ 112 w 125"/>
                <a:gd name="T23" fmla="*/ 13 h 100"/>
                <a:gd name="T24" fmla="*/ 111 w 125"/>
                <a:gd name="T25" fmla="*/ 13 h 100"/>
                <a:gd name="T26" fmla="*/ 102 w 125"/>
                <a:gd name="T27" fmla="*/ 13 h 100"/>
                <a:gd name="T28" fmla="*/ 93 w 125"/>
                <a:gd name="T29" fmla="*/ 10 h 100"/>
                <a:gd name="T30" fmla="*/ 83 w 125"/>
                <a:gd name="T31" fmla="*/ 10 h 100"/>
                <a:gd name="T32" fmla="*/ 101 w 125"/>
                <a:gd name="T33" fmla="*/ 8 h 100"/>
                <a:gd name="T34" fmla="*/ 79 w 125"/>
                <a:gd name="T35" fmla="*/ 0 h 100"/>
                <a:gd name="T36" fmla="*/ 61 w 125"/>
                <a:gd name="T37" fmla="*/ 4 h 100"/>
                <a:gd name="T38" fmla="*/ 57 w 125"/>
                <a:gd name="T39" fmla="*/ 10 h 100"/>
                <a:gd name="T40" fmla="*/ 50 w 125"/>
                <a:gd name="T41" fmla="*/ 11 h 100"/>
                <a:gd name="T42" fmla="*/ 44 w 125"/>
                <a:gd name="T43" fmla="*/ 14 h 100"/>
                <a:gd name="T44" fmla="*/ 33 w 125"/>
                <a:gd name="T45" fmla="*/ 10 h 100"/>
                <a:gd name="T46" fmla="*/ 32 w 125"/>
                <a:gd name="T47" fmla="*/ 10 h 100"/>
                <a:gd name="T48" fmla="*/ 19 w 125"/>
                <a:gd name="T49" fmla="*/ 15 h 100"/>
                <a:gd name="T50" fmla="*/ 17 w 125"/>
                <a:gd name="T51" fmla="*/ 15 h 100"/>
                <a:gd name="T52" fmla="*/ 14 w 125"/>
                <a:gd name="T53" fmla="*/ 15 h 100"/>
                <a:gd name="T54" fmla="*/ 13 w 125"/>
                <a:gd name="T55" fmla="*/ 20 h 100"/>
                <a:gd name="T56" fmla="*/ 14 w 125"/>
                <a:gd name="T57" fmla="*/ 21 h 100"/>
                <a:gd name="T58" fmla="*/ 14 w 125"/>
                <a:gd name="T59" fmla="*/ 26 h 100"/>
                <a:gd name="T60" fmla="*/ 11 w 125"/>
                <a:gd name="T61" fmla="*/ 27 h 100"/>
                <a:gd name="T62" fmla="*/ 10 w 125"/>
                <a:gd name="T63" fmla="*/ 27 h 100"/>
                <a:gd name="T64" fmla="*/ 2 w 125"/>
                <a:gd name="T65" fmla="*/ 28 h 100"/>
                <a:gd name="T66" fmla="*/ 1 w 125"/>
                <a:gd name="T67" fmla="*/ 31 h 100"/>
                <a:gd name="T68" fmla="*/ 2 w 125"/>
                <a:gd name="T69" fmla="*/ 33 h 100"/>
                <a:gd name="T70" fmla="*/ 11 w 125"/>
                <a:gd name="T71" fmla="*/ 33 h 100"/>
                <a:gd name="T72" fmla="*/ 13 w 125"/>
                <a:gd name="T73" fmla="*/ 33 h 100"/>
                <a:gd name="T74" fmla="*/ 11 w 125"/>
                <a:gd name="T75" fmla="*/ 36 h 100"/>
                <a:gd name="T76" fmla="*/ 11 w 125"/>
                <a:gd name="T77" fmla="*/ 39 h 100"/>
                <a:gd name="T78" fmla="*/ 11 w 125"/>
                <a:gd name="T79" fmla="*/ 39 h 100"/>
                <a:gd name="T80" fmla="*/ 14 w 125"/>
                <a:gd name="T81" fmla="*/ 40 h 100"/>
                <a:gd name="T82" fmla="*/ 19 w 125"/>
                <a:gd name="T83" fmla="*/ 40 h 100"/>
                <a:gd name="T84" fmla="*/ 28 w 125"/>
                <a:gd name="T85" fmla="*/ 41 h 100"/>
                <a:gd name="T86" fmla="*/ 33 w 125"/>
                <a:gd name="T87" fmla="*/ 45 h 100"/>
                <a:gd name="T88" fmla="*/ 36 w 125"/>
                <a:gd name="T89" fmla="*/ 49 h 100"/>
                <a:gd name="T90" fmla="*/ 36 w 125"/>
                <a:gd name="T91" fmla="*/ 53 h 100"/>
                <a:gd name="T92" fmla="*/ 39 w 125"/>
                <a:gd name="T93" fmla="*/ 57 h 100"/>
                <a:gd name="T94" fmla="*/ 40 w 125"/>
                <a:gd name="T95" fmla="*/ 62 h 100"/>
                <a:gd name="T96" fmla="*/ 44 w 125"/>
                <a:gd name="T97" fmla="*/ 64 h 100"/>
                <a:gd name="T98" fmla="*/ 40 w 125"/>
                <a:gd name="T99" fmla="*/ 71 h 100"/>
                <a:gd name="T100" fmla="*/ 42 w 125"/>
                <a:gd name="T101" fmla="*/ 82 h 100"/>
                <a:gd name="T102" fmla="*/ 54 w 125"/>
                <a:gd name="T103" fmla="*/ 97 h 100"/>
                <a:gd name="T104" fmla="*/ 63 w 125"/>
                <a:gd name="T105" fmla="*/ 81 h 100"/>
                <a:gd name="T106" fmla="*/ 76 w 125"/>
                <a:gd name="T107" fmla="*/ 73 h 100"/>
                <a:gd name="T108" fmla="*/ 94 w 125"/>
                <a:gd name="T109" fmla="*/ 66 h 100"/>
                <a:gd name="T110" fmla="*/ 94 w 125"/>
                <a:gd name="T111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100">
                  <a:moveTo>
                    <a:pt x="94" y="62"/>
                  </a:moveTo>
                  <a:cubicBezTo>
                    <a:pt x="89" y="62"/>
                    <a:pt x="91" y="55"/>
                    <a:pt x="96" y="55"/>
                  </a:cubicBezTo>
                  <a:cubicBezTo>
                    <a:pt x="101" y="55"/>
                    <a:pt x="91" y="48"/>
                    <a:pt x="96" y="48"/>
                  </a:cubicBezTo>
                  <a:cubicBezTo>
                    <a:pt x="100" y="48"/>
                    <a:pt x="99" y="46"/>
                    <a:pt x="103" y="42"/>
                  </a:cubicBezTo>
                  <a:cubicBezTo>
                    <a:pt x="106" y="39"/>
                    <a:pt x="101" y="36"/>
                    <a:pt x="106" y="36"/>
                  </a:cubicBezTo>
                  <a:cubicBezTo>
                    <a:pt x="110" y="36"/>
                    <a:pt x="111" y="31"/>
                    <a:pt x="107" y="28"/>
                  </a:cubicBezTo>
                  <a:cubicBezTo>
                    <a:pt x="103" y="26"/>
                    <a:pt x="111" y="24"/>
                    <a:pt x="108" y="21"/>
                  </a:cubicBezTo>
                  <a:cubicBezTo>
                    <a:pt x="106" y="19"/>
                    <a:pt x="108" y="19"/>
                    <a:pt x="111" y="18"/>
                  </a:cubicBezTo>
                  <a:cubicBezTo>
                    <a:pt x="112" y="18"/>
                    <a:pt x="112" y="18"/>
                    <a:pt x="113" y="18"/>
                  </a:cubicBezTo>
                  <a:cubicBezTo>
                    <a:pt x="115" y="18"/>
                    <a:pt x="118" y="18"/>
                    <a:pt x="120" y="17"/>
                  </a:cubicBezTo>
                  <a:cubicBezTo>
                    <a:pt x="125" y="17"/>
                    <a:pt x="117" y="12"/>
                    <a:pt x="113" y="12"/>
                  </a:cubicBezTo>
                  <a:cubicBezTo>
                    <a:pt x="113" y="12"/>
                    <a:pt x="112" y="13"/>
                    <a:pt x="112" y="13"/>
                  </a:cubicBezTo>
                  <a:cubicBezTo>
                    <a:pt x="112" y="13"/>
                    <a:pt x="111" y="13"/>
                    <a:pt x="111" y="13"/>
                  </a:cubicBezTo>
                  <a:cubicBezTo>
                    <a:pt x="108" y="15"/>
                    <a:pt x="105" y="15"/>
                    <a:pt x="102" y="13"/>
                  </a:cubicBezTo>
                  <a:cubicBezTo>
                    <a:pt x="99" y="10"/>
                    <a:pt x="95" y="14"/>
                    <a:pt x="93" y="10"/>
                  </a:cubicBezTo>
                  <a:cubicBezTo>
                    <a:pt x="91" y="7"/>
                    <a:pt x="89" y="14"/>
                    <a:pt x="83" y="10"/>
                  </a:cubicBezTo>
                  <a:cubicBezTo>
                    <a:pt x="76" y="6"/>
                    <a:pt x="90" y="7"/>
                    <a:pt x="101" y="8"/>
                  </a:cubicBezTo>
                  <a:cubicBezTo>
                    <a:pt x="112" y="9"/>
                    <a:pt x="91" y="0"/>
                    <a:pt x="79" y="0"/>
                  </a:cubicBezTo>
                  <a:cubicBezTo>
                    <a:pt x="69" y="0"/>
                    <a:pt x="69" y="4"/>
                    <a:pt x="61" y="4"/>
                  </a:cubicBezTo>
                  <a:cubicBezTo>
                    <a:pt x="54" y="4"/>
                    <a:pt x="61" y="10"/>
                    <a:pt x="57" y="10"/>
                  </a:cubicBezTo>
                  <a:cubicBezTo>
                    <a:pt x="52" y="10"/>
                    <a:pt x="60" y="17"/>
                    <a:pt x="50" y="11"/>
                  </a:cubicBezTo>
                  <a:cubicBezTo>
                    <a:pt x="40" y="5"/>
                    <a:pt x="48" y="13"/>
                    <a:pt x="44" y="14"/>
                  </a:cubicBezTo>
                  <a:cubicBezTo>
                    <a:pt x="40" y="15"/>
                    <a:pt x="40" y="11"/>
                    <a:pt x="33" y="10"/>
                  </a:cubicBezTo>
                  <a:cubicBezTo>
                    <a:pt x="33" y="10"/>
                    <a:pt x="32" y="10"/>
                    <a:pt x="32" y="10"/>
                  </a:cubicBezTo>
                  <a:cubicBezTo>
                    <a:pt x="25" y="9"/>
                    <a:pt x="26" y="14"/>
                    <a:pt x="19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  <a:cubicBezTo>
                    <a:pt x="9" y="16"/>
                    <a:pt x="11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22"/>
                    <a:pt x="16" y="24"/>
                    <a:pt x="14" y="26"/>
                  </a:cubicBezTo>
                  <a:cubicBezTo>
                    <a:pt x="13" y="26"/>
                    <a:pt x="12" y="26"/>
                    <a:pt x="11" y="27"/>
                  </a:cubicBezTo>
                  <a:cubicBezTo>
                    <a:pt x="11" y="27"/>
                    <a:pt x="10" y="27"/>
                    <a:pt x="10" y="27"/>
                  </a:cubicBezTo>
                  <a:cubicBezTo>
                    <a:pt x="5" y="27"/>
                    <a:pt x="4" y="27"/>
                    <a:pt x="2" y="28"/>
                  </a:cubicBezTo>
                  <a:cubicBezTo>
                    <a:pt x="2" y="29"/>
                    <a:pt x="1" y="30"/>
                    <a:pt x="1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4" y="34"/>
                    <a:pt x="8" y="33"/>
                    <a:pt x="11" y="33"/>
                  </a:cubicBezTo>
                  <a:cubicBezTo>
                    <a:pt x="11" y="33"/>
                    <a:pt x="12" y="33"/>
                    <a:pt x="13" y="33"/>
                  </a:cubicBezTo>
                  <a:cubicBezTo>
                    <a:pt x="15" y="33"/>
                    <a:pt x="13" y="34"/>
                    <a:pt x="11" y="36"/>
                  </a:cubicBezTo>
                  <a:cubicBezTo>
                    <a:pt x="10" y="37"/>
                    <a:pt x="9" y="38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40"/>
                    <a:pt x="13" y="40"/>
                    <a:pt x="14" y="40"/>
                  </a:cubicBezTo>
                  <a:cubicBezTo>
                    <a:pt x="16" y="40"/>
                    <a:pt x="17" y="40"/>
                    <a:pt x="19" y="40"/>
                  </a:cubicBezTo>
                  <a:cubicBezTo>
                    <a:pt x="22" y="40"/>
                    <a:pt x="25" y="40"/>
                    <a:pt x="28" y="41"/>
                  </a:cubicBezTo>
                  <a:cubicBezTo>
                    <a:pt x="31" y="41"/>
                    <a:pt x="32" y="43"/>
                    <a:pt x="33" y="45"/>
                  </a:cubicBezTo>
                  <a:cubicBezTo>
                    <a:pt x="34" y="47"/>
                    <a:pt x="34" y="49"/>
                    <a:pt x="36" y="49"/>
                  </a:cubicBezTo>
                  <a:cubicBezTo>
                    <a:pt x="39" y="50"/>
                    <a:pt x="41" y="49"/>
                    <a:pt x="36" y="53"/>
                  </a:cubicBezTo>
                  <a:cubicBezTo>
                    <a:pt x="32" y="56"/>
                    <a:pt x="36" y="58"/>
                    <a:pt x="39" y="57"/>
                  </a:cubicBezTo>
                  <a:cubicBezTo>
                    <a:pt x="43" y="56"/>
                    <a:pt x="44" y="60"/>
                    <a:pt x="40" y="62"/>
                  </a:cubicBezTo>
                  <a:cubicBezTo>
                    <a:pt x="35" y="63"/>
                    <a:pt x="40" y="66"/>
                    <a:pt x="44" y="64"/>
                  </a:cubicBezTo>
                  <a:cubicBezTo>
                    <a:pt x="47" y="61"/>
                    <a:pt x="37" y="69"/>
                    <a:pt x="40" y="71"/>
                  </a:cubicBezTo>
                  <a:cubicBezTo>
                    <a:pt x="43" y="72"/>
                    <a:pt x="39" y="77"/>
                    <a:pt x="42" y="82"/>
                  </a:cubicBezTo>
                  <a:cubicBezTo>
                    <a:pt x="45" y="87"/>
                    <a:pt x="46" y="94"/>
                    <a:pt x="54" y="97"/>
                  </a:cubicBezTo>
                  <a:cubicBezTo>
                    <a:pt x="62" y="100"/>
                    <a:pt x="63" y="85"/>
                    <a:pt x="63" y="81"/>
                  </a:cubicBezTo>
                  <a:cubicBezTo>
                    <a:pt x="63" y="77"/>
                    <a:pt x="73" y="77"/>
                    <a:pt x="76" y="73"/>
                  </a:cubicBezTo>
                  <a:cubicBezTo>
                    <a:pt x="79" y="69"/>
                    <a:pt x="88" y="69"/>
                    <a:pt x="94" y="66"/>
                  </a:cubicBezTo>
                  <a:cubicBezTo>
                    <a:pt x="99" y="63"/>
                    <a:pt x="100" y="61"/>
                    <a:pt x="9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8" name="Freeform 21"/>
            <p:cNvSpPr/>
            <p:nvPr/>
          </p:nvSpPr>
          <p:spPr bwMode="auto">
            <a:xfrm>
              <a:off x="2432051" y="3817938"/>
              <a:ext cx="44450" cy="26988"/>
            </a:xfrm>
            <a:custGeom>
              <a:avLst/>
              <a:gdLst>
                <a:gd name="T0" fmla="*/ 2 w 5"/>
                <a:gd name="T1" fmla="*/ 0 h 3"/>
                <a:gd name="T2" fmla="*/ 2 w 5"/>
                <a:gd name="T3" fmla="*/ 0 h 3"/>
                <a:gd name="T4" fmla="*/ 2 w 5"/>
                <a:gd name="T5" fmla="*/ 3 h 3"/>
                <a:gd name="T6" fmla="*/ 3 w 5"/>
                <a:gd name="T7" fmla="*/ 3 h 3"/>
                <a:gd name="T8" fmla="*/ 2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5" y="3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3254376" y="4067175"/>
              <a:ext cx="26988" cy="34925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3 h 4"/>
                <a:gd name="T4" fmla="*/ 3 w 3"/>
                <a:gd name="T5" fmla="*/ 1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1" y="3"/>
                  </a:cubicBezTo>
                  <a:cubicBezTo>
                    <a:pt x="2" y="4"/>
                    <a:pt x="3" y="3"/>
                    <a:pt x="3" y="1"/>
                  </a:cubicBezTo>
                  <a:cubicBezTo>
                    <a:pt x="3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0" name="Freeform 23"/>
            <p:cNvSpPr/>
            <p:nvPr/>
          </p:nvSpPr>
          <p:spPr bwMode="auto">
            <a:xfrm>
              <a:off x="3290888" y="4129088"/>
              <a:ext cx="25400" cy="26988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2 h 3"/>
                <a:gd name="T4" fmla="*/ 2 w 3"/>
                <a:gd name="T5" fmla="*/ 0 h 3"/>
                <a:gd name="T6" fmla="*/ 1 w 3"/>
                <a:gd name="T7" fmla="*/ 0 h 3"/>
                <a:gd name="T8" fmla="*/ 1 w 3"/>
                <a:gd name="T9" fmla="*/ 3 h 3"/>
                <a:gd name="T10" fmla="*/ 2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1" name="Freeform 24"/>
            <p:cNvSpPr/>
            <p:nvPr/>
          </p:nvSpPr>
          <p:spPr bwMode="auto">
            <a:xfrm>
              <a:off x="2300288" y="4333875"/>
              <a:ext cx="79375" cy="44450"/>
            </a:xfrm>
            <a:custGeom>
              <a:avLst/>
              <a:gdLst>
                <a:gd name="T0" fmla="*/ 5 w 9"/>
                <a:gd name="T1" fmla="*/ 0 h 5"/>
                <a:gd name="T2" fmla="*/ 5 w 9"/>
                <a:gd name="T3" fmla="*/ 5 h 5"/>
                <a:gd name="T4" fmla="*/ 6 w 9"/>
                <a:gd name="T5" fmla="*/ 5 h 5"/>
                <a:gd name="T6" fmla="*/ 6 w 9"/>
                <a:gd name="T7" fmla="*/ 0 h 5"/>
                <a:gd name="T8" fmla="*/ 5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5" y="0"/>
                  </a:moveTo>
                  <a:cubicBezTo>
                    <a:pt x="0" y="1"/>
                    <a:pt x="3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5"/>
                    <a:pt x="9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2132013" y="4252913"/>
              <a:ext cx="79375" cy="44450"/>
            </a:xfrm>
            <a:custGeom>
              <a:avLst/>
              <a:gdLst>
                <a:gd name="T0" fmla="*/ 3 w 9"/>
                <a:gd name="T1" fmla="*/ 1 h 5"/>
                <a:gd name="T2" fmla="*/ 4 w 9"/>
                <a:gd name="T3" fmla="*/ 4 h 5"/>
                <a:gd name="T4" fmla="*/ 6 w 9"/>
                <a:gd name="T5" fmla="*/ 5 h 5"/>
                <a:gd name="T6" fmla="*/ 4 w 9"/>
                <a:gd name="T7" fmla="*/ 1 h 5"/>
                <a:gd name="T8" fmla="*/ 3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3" y="1"/>
                  </a:moveTo>
                  <a:cubicBezTo>
                    <a:pt x="0" y="0"/>
                    <a:pt x="1" y="3"/>
                    <a:pt x="4" y="4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9" y="5"/>
                    <a:pt x="7" y="2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3" name="Freeform 26"/>
            <p:cNvSpPr/>
            <p:nvPr/>
          </p:nvSpPr>
          <p:spPr bwMode="auto">
            <a:xfrm>
              <a:off x="2389188" y="4359275"/>
              <a:ext cx="69850" cy="19050"/>
            </a:xfrm>
            <a:custGeom>
              <a:avLst/>
              <a:gdLst>
                <a:gd name="T0" fmla="*/ 4 w 8"/>
                <a:gd name="T1" fmla="*/ 0 h 2"/>
                <a:gd name="T2" fmla="*/ 4 w 8"/>
                <a:gd name="T3" fmla="*/ 0 h 2"/>
                <a:gd name="T4" fmla="*/ 4 w 8"/>
                <a:gd name="T5" fmla="*/ 2 h 2"/>
                <a:gd name="T6" fmla="*/ 6 w 8"/>
                <a:gd name="T7" fmla="*/ 2 h 2"/>
                <a:gd name="T8" fmla="*/ 7 w 8"/>
                <a:gd name="T9" fmla="*/ 2 h 2"/>
                <a:gd name="T10" fmla="*/ 7 w 8"/>
                <a:gd name="T11" fmla="*/ 1 h 2"/>
                <a:gd name="T12" fmla="*/ 4 w 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" y="2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2211388" y="4297363"/>
              <a:ext cx="79375" cy="26988"/>
            </a:xfrm>
            <a:custGeom>
              <a:avLst/>
              <a:gdLst>
                <a:gd name="T0" fmla="*/ 3 w 9"/>
                <a:gd name="T1" fmla="*/ 0 h 3"/>
                <a:gd name="T2" fmla="*/ 3 w 9"/>
                <a:gd name="T3" fmla="*/ 3 h 3"/>
                <a:gd name="T4" fmla="*/ 5 w 9"/>
                <a:gd name="T5" fmla="*/ 3 h 3"/>
                <a:gd name="T6" fmla="*/ 3 w 9"/>
                <a:gd name="T7" fmla="*/ 0 h 3"/>
                <a:gd name="T8" fmla="*/ 3 w 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3" y="0"/>
                  </a:moveTo>
                  <a:cubicBezTo>
                    <a:pt x="0" y="0"/>
                    <a:pt x="1" y="2"/>
                    <a:pt x="3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9" y="3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5" name="Freeform 28"/>
            <p:cNvSpPr/>
            <p:nvPr/>
          </p:nvSpPr>
          <p:spPr bwMode="auto">
            <a:xfrm>
              <a:off x="2193926" y="4208463"/>
              <a:ext cx="96838" cy="61913"/>
            </a:xfrm>
            <a:custGeom>
              <a:avLst/>
              <a:gdLst>
                <a:gd name="T0" fmla="*/ 5 w 11"/>
                <a:gd name="T1" fmla="*/ 1 h 7"/>
                <a:gd name="T2" fmla="*/ 4 w 11"/>
                <a:gd name="T3" fmla="*/ 0 h 7"/>
                <a:gd name="T4" fmla="*/ 2 w 11"/>
                <a:gd name="T5" fmla="*/ 5 h 7"/>
                <a:gd name="T6" fmla="*/ 5 w 11"/>
                <a:gd name="T7" fmla="*/ 5 h 7"/>
                <a:gd name="T8" fmla="*/ 9 w 11"/>
                <a:gd name="T9" fmla="*/ 5 h 7"/>
                <a:gd name="T10" fmla="*/ 5 w 11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5" y="1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4"/>
                    <a:pt x="9" y="5"/>
                  </a:cubicBezTo>
                  <a:cubicBezTo>
                    <a:pt x="11" y="7"/>
                    <a:pt x="9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2052638" y="3286125"/>
              <a:ext cx="123825" cy="79375"/>
            </a:xfrm>
            <a:custGeom>
              <a:avLst/>
              <a:gdLst>
                <a:gd name="T0" fmla="*/ 13 w 14"/>
                <a:gd name="T1" fmla="*/ 4 h 9"/>
                <a:gd name="T2" fmla="*/ 8 w 14"/>
                <a:gd name="T3" fmla="*/ 0 h 9"/>
                <a:gd name="T4" fmla="*/ 6 w 14"/>
                <a:gd name="T5" fmla="*/ 0 h 9"/>
                <a:gd name="T6" fmla="*/ 2 w 14"/>
                <a:gd name="T7" fmla="*/ 6 h 9"/>
                <a:gd name="T8" fmla="*/ 8 w 14"/>
                <a:gd name="T9" fmla="*/ 7 h 9"/>
                <a:gd name="T10" fmla="*/ 12 w 14"/>
                <a:gd name="T11" fmla="*/ 6 h 9"/>
                <a:gd name="T12" fmla="*/ 13 w 14"/>
                <a:gd name="T13" fmla="*/ 6 h 9"/>
                <a:gd name="T14" fmla="*/ 13 w 14"/>
                <a:gd name="T1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13" y="4"/>
                  </a:moveTo>
                  <a:cubicBezTo>
                    <a:pt x="12" y="3"/>
                    <a:pt x="10" y="1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3" y="0"/>
                    <a:pt x="0" y="2"/>
                    <a:pt x="2" y="6"/>
                  </a:cubicBezTo>
                  <a:cubicBezTo>
                    <a:pt x="4" y="9"/>
                    <a:pt x="5" y="8"/>
                    <a:pt x="8" y="7"/>
                  </a:cubicBezTo>
                  <a:cubicBezTo>
                    <a:pt x="9" y="6"/>
                    <a:pt x="11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5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7" name="Freeform 30"/>
            <p:cNvSpPr/>
            <p:nvPr/>
          </p:nvSpPr>
          <p:spPr bwMode="auto">
            <a:xfrm>
              <a:off x="4546601" y="2868613"/>
              <a:ext cx="307975" cy="257175"/>
            </a:xfrm>
            <a:custGeom>
              <a:avLst/>
              <a:gdLst>
                <a:gd name="T0" fmla="*/ 5 w 35"/>
                <a:gd name="T1" fmla="*/ 28 h 29"/>
                <a:gd name="T2" fmla="*/ 7 w 35"/>
                <a:gd name="T3" fmla="*/ 29 h 29"/>
                <a:gd name="T4" fmla="*/ 10 w 35"/>
                <a:gd name="T5" fmla="*/ 21 h 29"/>
                <a:gd name="T6" fmla="*/ 26 w 35"/>
                <a:gd name="T7" fmla="*/ 8 h 29"/>
                <a:gd name="T8" fmla="*/ 29 w 35"/>
                <a:gd name="T9" fmla="*/ 2 h 29"/>
                <a:gd name="T10" fmla="*/ 17 w 35"/>
                <a:gd name="T11" fmla="*/ 4 h 29"/>
                <a:gd name="T12" fmla="*/ 7 w 35"/>
                <a:gd name="T13" fmla="*/ 14 h 29"/>
                <a:gd name="T14" fmla="*/ 6 w 35"/>
                <a:gd name="T15" fmla="*/ 14 h 29"/>
                <a:gd name="T16" fmla="*/ 5 w 35"/>
                <a:gd name="T17" fmla="*/ 14 h 29"/>
                <a:gd name="T18" fmla="*/ 4 w 35"/>
                <a:gd name="T19" fmla="*/ 28 h 29"/>
                <a:gd name="T20" fmla="*/ 5 w 35"/>
                <a:gd name="T2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29">
                  <a:moveTo>
                    <a:pt x="5" y="28"/>
                  </a:moveTo>
                  <a:cubicBezTo>
                    <a:pt x="6" y="29"/>
                    <a:pt x="7" y="29"/>
                    <a:pt x="7" y="29"/>
                  </a:cubicBezTo>
                  <a:cubicBezTo>
                    <a:pt x="9" y="28"/>
                    <a:pt x="9" y="25"/>
                    <a:pt x="10" y="21"/>
                  </a:cubicBezTo>
                  <a:cubicBezTo>
                    <a:pt x="11" y="17"/>
                    <a:pt x="21" y="8"/>
                    <a:pt x="26" y="8"/>
                  </a:cubicBezTo>
                  <a:cubicBezTo>
                    <a:pt x="30" y="8"/>
                    <a:pt x="35" y="2"/>
                    <a:pt x="29" y="2"/>
                  </a:cubicBezTo>
                  <a:cubicBezTo>
                    <a:pt x="20" y="0"/>
                    <a:pt x="25" y="4"/>
                    <a:pt x="17" y="4"/>
                  </a:cubicBezTo>
                  <a:cubicBezTo>
                    <a:pt x="10" y="4"/>
                    <a:pt x="11" y="11"/>
                    <a:pt x="7" y="14"/>
                  </a:cubicBezTo>
                  <a:cubicBezTo>
                    <a:pt x="7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0" y="16"/>
                    <a:pt x="0" y="24"/>
                    <a:pt x="4" y="28"/>
                  </a:cubicBezTo>
                  <a:cubicBezTo>
                    <a:pt x="5" y="28"/>
                    <a:pt x="5" y="28"/>
                    <a:pt x="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5280026" y="2725738"/>
              <a:ext cx="131763" cy="63500"/>
            </a:xfrm>
            <a:custGeom>
              <a:avLst/>
              <a:gdLst>
                <a:gd name="T0" fmla="*/ 2 w 15"/>
                <a:gd name="T1" fmla="*/ 7 h 7"/>
                <a:gd name="T2" fmla="*/ 4 w 15"/>
                <a:gd name="T3" fmla="*/ 7 h 7"/>
                <a:gd name="T4" fmla="*/ 11 w 15"/>
                <a:gd name="T5" fmla="*/ 1 h 7"/>
                <a:gd name="T6" fmla="*/ 3 w 15"/>
                <a:gd name="T7" fmla="*/ 1 h 7"/>
                <a:gd name="T8" fmla="*/ 2 w 15"/>
                <a:gd name="T9" fmla="*/ 1 h 7"/>
                <a:gd name="T10" fmla="*/ 2 w 15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">
                  <a:moveTo>
                    <a:pt x="2" y="7"/>
                  </a:moveTo>
                  <a:cubicBezTo>
                    <a:pt x="3" y="7"/>
                    <a:pt x="3" y="7"/>
                    <a:pt x="4" y="7"/>
                  </a:cubicBezTo>
                  <a:cubicBezTo>
                    <a:pt x="7" y="7"/>
                    <a:pt x="8" y="1"/>
                    <a:pt x="11" y="1"/>
                  </a:cubicBezTo>
                  <a:cubicBezTo>
                    <a:pt x="15" y="0"/>
                    <a:pt x="5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2"/>
                    <a:pt x="0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9" name="Freeform 32"/>
            <p:cNvSpPr/>
            <p:nvPr/>
          </p:nvSpPr>
          <p:spPr bwMode="auto">
            <a:xfrm>
              <a:off x="5810251" y="2984500"/>
              <a:ext cx="158750" cy="69850"/>
            </a:xfrm>
            <a:custGeom>
              <a:avLst/>
              <a:gdLst>
                <a:gd name="T0" fmla="*/ 4 w 18"/>
                <a:gd name="T1" fmla="*/ 5 h 8"/>
                <a:gd name="T2" fmla="*/ 5 w 18"/>
                <a:gd name="T3" fmla="*/ 6 h 8"/>
                <a:gd name="T4" fmla="*/ 8 w 18"/>
                <a:gd name="T5" fmla="*/ 7 h 8"/>
                <a:gd name="T6" fmla="*/ 11 w 18"/>
                <a:gd name="T7" fmla="*/ 8 h 8"/>
                <a:gd name="T8" fmla="*/ 14 w 18"/>
                <a:gd name="T9" fmla="*/ 8 h 8"/>
                <a:gd name="T10" fmla="*/ 12 w 18"/>
                <a:gd name="T11" fmla="*/ 4 h 8"/>
                <a:gd name="T12" fmla="*/ 11 w 18"/>
                <a:gd name="T13" fmla="*/ 4 h 8"/>
                <a:gd name="T14" fmla="*/ 8 w 18"/>
                <a:gd name="T15" fmla="*/ 3 h 8"/>
                <a:gd name="T16" fmla="*/ 5 w 18"/>
                <a:gd name="T17" fmla="*/ 1 h 8"/>
                <a:gd name="T18" fmla="*/ 2 w 18"/>
                <a:gd name="T19" fmla="*/ 1 h 8"/>
                <a:gd name="T20" fmla="*/ 4 w 18"/>
                <a:gd name="T2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4" y="5"/>
                    <a:pt x="4" y="5"/>
                    <a:pt x="5" y="6"/>
                  </a:cubicBezTo>
                  <a:cubicBezTo>
                    <a:pt x="6" y="6"/>
                    <a:pt x="7" y="7"/>
                    <a:pt x="8" y="7"/>
                  </a:cubicBezTo>
                  <a:cubicBezTo>
                    <a:pt x="9" y="7"/>
                    <a:pt x="10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8" y="8"/>
                    <a:pt x="16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10" y="4"/>
                    <a:pt x="10" y="4"/>
                    <a:pt x="8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1"/>
                    <a:pt x="1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0" name="Freeform 33"/>
            <p:cNvSpPr/>
            <p:nvPr/>
          </p:nvSpPr>
          <p:spPr bwMode="auto">
            <a:xfrm>
              <a:off x="3625851" y="3614738"/>
              <a:ext cx="36513" cy="25400"/>
            </a:xfrm>
            <a:custGeom>
              <a:avLst/>
              <a:gdLst>
                <a:gd name="T0" fmla="*/ 1 w 4"/>
                <a:gd name="T1" fmla="*/ 3 h 3"/>
                <a:gd name="T2" fmla="*/ 2 w 4"/>
                <a:gd name="T3" fmla="*/ 3 h 3"/>
                <a:gd name="T4" fmla="*/ 4 w 4"/>
                <a:gd name="T5" fmla="*/ 2 h 3"/>
                <a:gd name="T6" fmla="*/ 2 w 4"/>
                <a:gd name="T7" fmla="*/ 0 h 3"/>
                <a:gd name="T8" fmla="*/ 2 w 4"/>
                <a:gd name="T9" fmla="*/ 1 h 3"/>
                <a:gd name="T10" fmla="*/ 1 w 4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1" name="Freeform 34"/>
            <p:cNvSpPr/>
            <p:nvPr/>
          </p:nvSpPr>
          <p:spPr bwMode="auto">
            <a:xfrm>
              <a:off x="3608388" y="3508375"/>
              <a:ext cx="26988" cy="25400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2 h 3"/>
                <a:gd name="T4" fmla="*/ 2 w 3"/>
                <a:gd name="T5" fmla="*/ 0 h 3"/>
                <a:gd name="T6" fmla="*/ 1 w 3"/>
                <a:gd name="T7" fmla="*/ 1 h 3"/>
                <a:gd name="T8" fmla="*/ 1 w 3"/>
                <a:gd name="T9" fmla="*/ 3 h 3"/>
                <a:gd name="T10" fmla="*/ 2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6216651" y="2930525"/>
              <a:ext cx="79375" cy="26988"/>
            </a:xfrm>
            <a:custGeom>
              <a:avLst/>
              <a:gdLst>
                <a:gd name="T0" fmla="*/ 4 w 9"/>
                <a:gd name="T1" fmla="*/ 3 h 3"/>
                <a:gd name="T2" fmla="*/ 5 w 9"/>
                <a:gd name="T3" fmla="*/ 3 h 3"/>
                <a:gd name="T4" fmla="*/ 4 w 9"/>
                <a:gd name="T5" fmla="*/ 0 h 3"/>
                <a:gd name="T6" fmla="*/ 4 w 9"/>
                <a:gd name="T7" fmla="*/ 0 h 3"/>
                <a:gd name="T8" fmla="*/ 4 w 9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4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9" y="3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6808788" y="3081338"/>
              <a:ext cx="79375" cy="36513"/>
            </a:xfrm>
            <a:custGeom>
              <a:avLst/>
              <a:gdLst>
                <a:gd name="T0" fmla="*/ 4 w 9"/>
                <a:gd name="T1" fmla="*/ 4 h 4"/>
                <a:gd name="T2" fmla="*/ 5 w 9"/>
                <a:gd name="T3" fmla="*/ 4 h 4"/>
                <a:gd name="T4" fmla="*/ 4 w 9"/>
                <a:gd name="T5" fmla="*/ 0 h 4"/>
                <a:gd name="T6" fmla="*/ 4 w 9"/>
                <a:gd name="T7" fmla="*/ 0 h 4"/>
                <a:gd name="T8" fmla="*/ 4 w 9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4" y="4"/>
                  </a:moveTo>
                  <a:cubicBezTo>
                    <a:pt x="4" y="4"/>
                    <a:pt x="4" y="4"/>
                    <a:pt x="5" y="4"/>
                  </a:cubicBezTo>
                  <a:cubicBezTo>
                    <a:pt x="9" y="4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" y="3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6491288" y="3108325"/>
              <a:ext cx="52388" cy="26988"/>
            </a:xfrm>
            <a:custGeom>
              <a:avLst/>
              <a:gdLst>
                <a:gd name="T0" fmla="*/ 3 w 6"/>
                <a:gd name="T1" fmla="*/ 3 h 3"/>
                <a:gd name="T2" fmla="*/ 4 w 6"/>
                <a:gd name="T3" fmla="*/ 3 h 3"/>
                <a:gd name="T4" fmla="*/ 3 w 6"/>
                <a:gd name="T5" fmla="*/ 0 h 3"/>
                <a:gd name="T6" fmla="*/ 3 w 6"/>
                <a:gd name="T7" fmla="*/ 0 h 3"/>
                <a:gd name="T8" fmla="*/ 3 w 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2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6119813" y="2992438"/>
              <a:ext cx="69850" cy="36513"/>
            </a:xfrm>
            <a:custGeom>
              <a:avLst/>
              <a:gdLst>
                <a:gd name="T0" fmla="*/ 4 w 8"/>
                <a:gd name="T1" fmla="*/ 0 h 4"/>
                <a:gd name="T2" fmla="*/ 5 w 8"/>
                <a:gd name="T3" fmla="*/ 3 h 4"/>
                <a:gd name="T4" fmla="*/ 7 w 8"/>
                <a:gd name="T5" fmla="*/ 3 h 4"/>
                <a:gd name="T6" fmla="*/ 7 w 8"/>
                <a:gd name="T7" fmla="*/ 1 h 4"/>
                <a:gd name="T8" fmla="*/ 4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4" y="0"/>
                  </a:moveTo>
                  <a:cubicBezTo>
                    <a:pt x="0" y="0"/>
                    <a:pt x="1" y="4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901826" y="3001963"/>
              <a:ext cx="106363" cy="79375"/>
            </a:xfrm>
            <a:custGeom>
              <a:avLst/>
              <a:gdLst>
                <a:gd name="T0" fmla="*/ 5 w 12"/>
                <a:gd name="T1" fmla="*/ 7 h 9"/>
                <a:gd name="T2" fmla="*/ 11 w 12"/>
                <a:gd name="T3" fmla="*/ 3 h 9"/>
                <a:gd name="T4" fmla="*/ 5 w 12"/>
                <a:gd name="T5" fmla="*/ 1 h 9"/>
                <a:gd name="T6" fmla="*/ 2 w 12"/>
                <a:gd name="T7" fmla="*/ 6 h 9"/>
                <a:gd name="T8" fmla="*/ 5 w 12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5" y="7"/>
                  </a:moveTo>
                  <a:cubicBezTo>
                    <a:pt x="6" y="6"/>
                    <a:pt x="10" y="5"/>
                    <a:pt x="11" y="3"/>
                  </a:cubicBezTo>
                  <a:cubicBezTo>
                    <a:pt x="12" y="0"/>
                    <a:pt x="8" y="1"/>
                    <a:pt x="5" y="1"/>
                  </a:cubicBezTo>
                  <a:cubicBezTo>
                    <a:pt x="0" y="1"/>
                    <a:pt x="1" y="4"/>
                    <a:pt x="2" y="6"/>
                  </a:cubicBezTo>
                  <a:cubicBezTo>
                    <a:pt x="3" y="9"/>
                    <a:pt x="4" y="9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7" name="Freeform 40"/>
            <p:cNvSpPr/>
            <p:nvPr/>
          </p:nvSpPr>
          <p:spPr bwMode="auto">
            <a:xfrm>
              <a:off x="6084888" y="2895600"/>
              <a:ext cx="104775" cy="52388"/>
            </a:xfrm>
            <a:custGeom>
              <a:avLst/>
              <a:gdLst>
                <a:gd name="T0" fmla="*/ 4 w 12"/>
                <a:gd name="T1" fmla="*/ 6 h 6"/>
                <a:gd name="T2" fmla="*/ 11 w 12"/>
                <a:gd name="T3" fmla="*/ 5 h 6"/>
                <a:gd name="T4" fmla="*/ 12 w 12"/>
                <a:gd name="T5" fmla="*/ 2 h 6"/>
                <a:gd name="T6" fmla="*/ 11 w 12"/>
                <a:gd name="T7" fmla="*/ 0 h 6"/>
                <a:gd name="T8" fmla="*/ 4 w 12"/>
                <a:gd name="T9" fmla="*/ 0 h 6"/>
                <a:gd name="T10" fmla="*/ 1 w 12"/>
                <a:gd name="T11" fmla="*/ 1 h 6"/>
                <a:gd name="T12" fmla="*/ 1 w 12"/>
                <a:gd name="T13" fmla="*/ 4 h 6"/>
                <a:gd name="T14" fmla="*/ 4 w 12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2" y="4"/>
                    <a:pt x="12" y="3"/>
                    <a:pt x="12" y="2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9" y="0"/>
                    <a:pt x="7" y="0"/>
                    <a:pt x="4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3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3494088" y="3481388"/>
              <a:ext cx="141288" cy="222250"/>
            </a:xfrm>
            <a:custGeom>
              <a:avLst/>
              <a:gdLst>
                <a:gd name="T0" fmla="*/ 4 w 16"/>
                <a:gd name="T1" fmla="*/ 15 h 25"/>
                <a:gd name="T2" fmla="*/ 1 w 16"/>
                <a:gd name="T3" fmla="*/ 21 h 25"/>
                <a:gd name="T4" fmla="*/ 7 w 16"/>
                <a:gd name="T5" fmla="*/ 22 h 25"/>
                <a:gd name="T6" fmla="*/ 11 w 16"/>
                <a:gd name="T7" fmla="*/ 21 h 25"/>
                <a:gd name="T8" fmla="*/ 11 w 16"/>
                <a:gd name="T9" fmla="*/ 9 h 25"/>
                <a:gd name="T10" fmla="*/ 7 w 16"/>
                <a:gd name="T11" fmla="*/ 0 h 25"/>
                <a:gd name="T12" fmla="*/ 6 w 16"/>
                <a:gd name="T13" fmla="*/ 0 h 25"/>
                <a:gd name="T14" fmla="*/ 4 w 16"/>
                <a:gd name="T15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5">
                  <a:moveTo>
                    <a:pt x="4" y="15"/>
                  </a:moveTo>
                  <a:cubicBezTo>
                    <a:pt x="0" y="17"/>
                    <a:pt x="0" y="16"/>
                    <a:pt x="1" y="21"/>
                  </a:cubicBezTo>
                  <a:cubicBezTo>
                    <a:pt x="1" y="25"/>
                    <a:pt x="4" y="23"/>
                    <a:pt x="7" y="22"/>
                  </a:cubicBezTo>
                  <a:cubicBezTo>
                    <a:pt x="8" y="21"/>
                    <a:pt x="9" y="21"/>
                    <a:pt x="11" y="21"/>
                  </a:cubicBezTo>
                  <a:cubicBezTo>
                    <a:pt x="16" y="21"/>
                    <a:pt x="11" y="12"/>
                    <a:pt x="11" y="9"/>
                  </a:cubicBezTo>
                  <a:cubicBezTo>
                    <a:pt x="12" y="7"/>
                    <a:pt x="12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2" y="0"/>
                    <a:pt x="9" y="13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9" name="Freeform 42"/>
            <p:cNvSpPr/>
            <p:nvPr/>
          </p:nvSpPr>
          <p:spPr bwMode="auto">
            <a:xfrm>
              <a:off x="1778001" y="3001963"/>
              <a:ext cx="123825" cy="106363"/>
            </a:xfrm>
            <a:custGeom>
              <a:avLst/>
              <a:gdLst>
                <a:gd name="T0" fmla="*/ 12 w 14"/>
                <a:gd name="T1" fmla="*/ 7 h 12"/>
                <a:gd name="T2" fmla="*/ 8 w 14"/>
                <a:gd name="T3" fmla="*/ 0 h 12"/>
                <a:gd name="T4" fmla="*/ 7 w 14"/>
                <a:gd name="T5" fmla="*/ 1 h 12"/>
                <a:gd name="T6" fmla="*/ 5 w 14"/>
                <a:gd name="T7" fmla="*/ 4 h 12"/>
                <a:gd name="T8" fmla="*/ 2 w 14"/>
                <a:gd name="T9" fmla="*/ 6 h 12"/>
                <a:gd name="T10" fmla="*/ 2 w 14"/>
                <a:gd name="T11" fmla="*/ 6 h 12"/>
                <a:gd name="T12" fmla="*/ 2 w 14"/>
                <a:gd name="T13" fmla="*/ 10 h 12"/>
                <a:gd name="T14" fmla="*/ 7 w 14"/>
                <a:gd name="T15" fmla="*/ 12 h 12"/>
                <a:gd name="T16" fmla="*/ 7 w 14"/>
                <a:gd name="T17" fmla="*/ 12 h 12"/>
                <a:gd name="T18" fmla="*/ 12 w 14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2">
                  <a:moveTo>
                    <a:pt x="12" y="7"/>
                  </a:moveTo>
                  <a:cubicBezTo>
                    <a:pt x="10" y="7"/>
                    <a:pt x="12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5" y="1"/>
                    <a:pt x="4" y="3"/>
                    <a:pt x="5" y="4"/>
                  </a:cubicBezTo>
                  <a:cubicBezTo>
                    <a:pt x="7" y="5"/>
                    <a:pt x="5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8"/>
                    <a:pt x="2" y="10"/>
                  </a:cubicBezTo>
                  <a:cubicBezTo>
                    <a:pt x="3" y="11"/>
                    <a:pt x="5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2"/>
                    <a:pt x="14" y="7"/>
                    <a:pt x="1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2124076" y="3348038"/>
              <a:ext cx="52388" cy="44450"/>
            </a:xfrm>
            <a:custGeom>
              <a:avLst/>
              <a:gdLst>
                <a:gd name="T0" fmla="*/ 2 w 6"/>
                <a:gd name="T1" fmla="*/ 1 h 5"/>
                <a:gd name="T2" fmla="*/ 0 w 6"/>
                <a:gd name="T3" fmla="*/ 2 h 5"/>
                <a:gd name="T4" fmla="*/ 0 w 6"/>
                <a:gd name="T5" fmla="*/ 3 h 5"/>
                <a:gd name="T6" fmla="*/ 4 w 6"/>
                <a:gd name="T7" fmla="*/ 4 h 5"/>
                <a:gd name="T8" fmla="*/ 2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1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2" y="5"/>
                    <a:pt x="4" y="4"/>
                  </a:cubicBezTo>
                  <a:cubicBezTo>
                    <a:pt x="6" y="3"/>
                    <a:pt x="6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1" name="Freeform 44"/>
            <p:cNvSpPr/>
            <p:nvPr/>
          </p:nvSpPr>
          <p:spPr bwMode="auto">
            <a:xfrm>
              <a:off x="1822451" y="3152775"/>
              <a:ext cx="96838" cy="34925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3 h 4"/>
                <a:gd name="T4" fmla="*/ 7 w 11"/>
                <a:gd name="T5" fmla="*/ 4 h 4"/>
                <a:gd name="T6" fmla="*/ 9 w 11"/>
                <a:gd name="T7" fmla="*/ 4 h 4"/>
                <a:gd name="T8" fmla="*/ 9 w 11"/>
                <a:gd name="T9" fmla="*/ 2 h 4"/>
                <a:gd name="T10" fmla="*/ 4 w 11"/>
                <a:gd name="T11" fmla="*/ 0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1"/>
                    <a:pt x="1" y="2"/>
                    <a:pt x="2" y="3"/>
                  </a:cubicBezTo>
                  <a:cubicBezTo>
                    <a:pt x="3" y="3"/>
                    <a:pt x="5" y="4"/>
                    <a:pt x="7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1" y="4"/>
                    <a:pt x="10" y="3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2" name="Freeform 45"/>
            <p:cNvSpPr/>
            <p:nvPr/>
          </p:nvSpPr>
          <p:spPr bwMode="auto">
            <a:xfrm>
              <a:off x="1893888" y="2859088"/>
              <a:ext cx="69850" cy="71438"/>
            </a:xfrm>
            <a:custGeom>
              <a:avLst/>
              <a:gdLst>
                <a:gd name="T0" fmla="*/ 4 w 8"/>
                <a:gd name="T1" fmla="*/ 0 h 8"/>
                <a:gd name="T2" fmla="*/ 1 w 8"/>
                <a:gd name="T3" fmla="*/ 2 h 8"/>
                <a:gd name="T4" fmla="*/ 0 w 8"/>
                <a:gd name="T5" fmla="*/ 6 h 8"/>
                <a:gd name="T6" fmla="*/ 1 w 8"/>
                <a:gd name="T7" fmla="*/ 7 h 8"/>
                <a:gd name="T8" fmla="*/ 6 w 8"/>
                <a:gd name="T9" fmla="*/ 5 h 8"/>
                <a:gd name="T10" fmla="*/ 4 w 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8" y="5"/>
                    <a:pt x="6" y="5"/>
                  </a:cubicBezTo>
                  <a:cubicBezTo>
                    <a:pt x="3" y="5"/>
                    <a:pt x="7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3440113" y="3081338"/>
              <a:ext cx="79375" cy="44450"/>
            </a:xfrm>
            <a:custGeom>
              <a:avLst/>
              <a:gdLst>
                <a:gd name="T0" fmla="*/ 3 w 9"/>
                <a:gd name="T1" fmla="*/ 4 h 5"/>
                <a:gd name="T2" fmla="*/ 5 w 9"/>
                <a:gd name="T3" fmla="*/ 5 h 5"/>
                <a:gd name="T4" fmla="*/ 4 w 9"/>
                <a:gd name="T5" fmla="*/ 0 h 5"/>
                <a:gd name="T6" fmla="*/ 3 w 9"/>
                <a:gd name="T7" fmla="*/ 0 h 5"/>
                <a:gd name="T8" fmla="*/ 3 w 9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3" y="4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9" y="5"/>
                    <a:pt x="7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1" y="3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4" name="Freeform 47"/>
            <p:cNvSpPr/>
            <p:nvPr/>
          </p:nvSpPr>
          <p:spPr bwMode="auto">
            <a:xfrm>
              <a:off x="1795463" y="2913063"/>
              <a:ext cx="177800" cy="71438"/>
            </a:xfrm>
            <a:custGeom>
              <a:avLst/>
              <a:gdLst>
                <a:gd name="T0" fmla="*/ 16 w 20"/>
                <a:gd name="T1" fmla="*/ 8 h 8"/>
                <a:gd name="T2" fmla="*/ 12 w 20"/>
                <a:gd name="T3" fmla="*/ 4 h 8"/>
                <a:gd name="T4" fmla="*/ 11 w 20"/>
                <a:gd name="T5" fmla="*/ 4 h 8"/>
                <a:gd name="T6" fmla="*/ 5 w 20"/>
                <a:gd name="T7" fmla="*/ 0 h 8"/>
                <a:gd name="T8" fmla="*/ 5 w 20"/>
                <a:gd name="T9" fmla="*/ 0 h 8"/>
                <a:gd name="T10" fmla="*/ 4 w 20"/>
                <a:gd name="T11" fmla="*/ 6 h 8"/>
                <a:gd name="T12" fmla="*/ 5 w 20"/>
                <a:gd name="T13" fmla="*/ 6 h 8"/>
                <a:gd name="T14" fmla="*/ 12 w 20"/>
                <a:gd name="T15" fmla="*/ 7 h 8"/>
                <a:gd name="T16" fmla="*/ 16 w 20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8">
                  <a:moveTo>
                    <a:pt x="16" y="8"/>
                  </a:moveTo>
                  <a:cubicBezTo>
                    <a:pt x="20" y="8"/>
                    <a:pt x="15" y="5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9" y="4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7" y="6"/>
                    <a:pt x="10" y="7"/>
                    <a:pt x="12" y="7"/>
                  </a:cubicBezTo>
                  <a:cubicBezTo>
                    <a:pt x="13" y="8"/>
                    <a:pt x="15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4378326" y="4927600"/>
              <a:ext cx="158750" cy="284163"/>
            </a:xfrm>
            <a:custGeom>
              <a:avLst/>
              <a:gdLst>
                <a:gd name="T0" fmla="*/ 14 w 18"/>
                <a:gd name="T1" fmla="*/ 0 h 32"/>
                <a:gd name="T2" fmla="*/ 9 w 18"/>
                <a:gd name="T3" fmla="*/ 4 h 32"/>
                <a:gd name="T4" fmla="*/ 4 w 18"/>
                <a:gd name="T5" fmla="*/ 11 h 32"/>
                <a:gd name="T6" fmla="*/ 2 w 18"/>
                <a:gd name="T7" fmla="*/ 14 h 32"/>
                <a:gd name="T8" fmla="*/ 2 w 18"/>
                <a:gd name="T9" fmla="*/ 21 h 32"/>
                <a:gd name="T10" fmla="*/ 2 w 18"/>
                <a:gd name="T11" fmla="*/ 21 h 32"/>
                <a:gd name="T12" fmla="*/ 6 w 18"/>
                <a:gd name="T13" fmla="*/ 31 h 32"/>
                <a:gd name="T14" fmla="*/ 9 w 18"/>
                <a:gd name="T15" fmla="*/ 29 h 32"/>
                <a:gd name="T16" fmla="*/ 15 w 18"/>
                <a:gd name="T17" fmla="*/ 22 h 32"/>
                <a:gd name="T18" fmla="*/ 15 w 18"/>
                <a:gd name="T19" fmla="*/ 7 h 32"/>
                <a:gd name="T20" fmla="*/ 14 w 18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2" y="0"/>
                    <a:pt x="11" y="2"/>
                    <a:pt x="9" y="4"/>
                  </a:cubicBezTo>
                  <a:cubicBezTo>
                    <a:pt x="7" y="7"/>
                    <a:pt x="5" y="10"/>
                    <a:pt x="4" y="11"/>
                  </a:cubicBezTo>
                  <a:cubicBezTo>
                    <a:pt x="3" y="11"/>
                    <a:pt x="2" y="12"/>
                    <a:pt x="2" y="14"/>
                  </a:cubicBezTo>
                  <a:cubicBezTo>
                    <a:pt x="1" y="16"/>
                    <a:pt x="0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4" y="24"/>
                    <a:pt x="2" y="32"/>
                    <a:pt x="6" y="31"/>
                  </a:cubicBezTo>
                  <a:cubicBezTo>
                    <a:pt x="7" y="31"/>
                    <a:pt x="8" y="30"/>
                    <a:pt x="9" y="29"/>
                  </a:cubicBezTo>
                  <a:cubicBezTo>
                    <a:pt x="11" y="27"/>
                    <a:pt x="13" y="23"/>
                    <a:pt x="15" y="22"/>
                  </a:cubicBezTo>
                  <a:cubicBezTo>
                    <a:pt x="18" y="21"/>
                    <a:pt x="12" y="10"/>
                    <a:pt x="15" y="7"/>
                  </a:cubicBezTo>
                  <a:cubicBezTo>
                    <a:pt x="18" y="5"/>
                    <a:pt x="18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6" name="Freeform 49"/>
            <p:cNvSpPr/>
            <p:nvPr/>
          </p:nvSpPr>
          <p:spPr bwMode="auto">
            <a:xfrm>
              <a:off x="3422651" y="3551238"/>
              <a:ext cx="79375" cy="115888"/>
            </a:xfrm>
            <a:custGeom>
              <a:avLst/>
              <a:gdLst>
                <a:gd name="T0" fmla="*/ 5 w 9"/>
                <a:gd name="T1" fmla="*/ 12 h 13"/>
                <a:gd name="T2" fmla="*/ 7 w 9"/>
                <a:gd name="T3" fmla="*/ 10 h 13"/>
                <a:gd name="T4" fmla="*/ 6 w 9"/>
                <a:gd name="T5" fmla="*/ 1 h 13"/>
                <a:gd name="T6" fmla="*/ 5 w 9"/>
                <a:gd name="T7" fmla="*/ 0 h 13"/>
                <a:gd name="T8" fmla="*/ 2 w 9"/>
                <a:gd name="T9" fmla="*/ 9 h 13"/>
                <a:gd name="T10" fmla="*/ 5 w 9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5" y="12"/>
                  </a:moveTo>
                  <a:cubicBezTo>
                    <a:pt x="6" y="12"/>
                    <a:pt x="7" y="11"/>
                    <a:pt x="7" y="10"/>
                  </a:cubicBezTo>
                  <a:cubicBezTo>
                    <a:pt x="9" y="7"/>
                    <a:pt x="9" y="0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3" y="5"/>
                    <a:pt x="2" y="9"/>
                  </a:cubicBezTo>
                  <a:cubicBezTo>
                    <a:pt x="2" y="11"/>
                    <a:pt x="3" y="13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7" name="Freeform 50"/>
            <p:cNvSpPr/>
            <p:nvPr/>
          </p:nvSpPr>
          <p:spPr bwMode="auto">
            <a:xfrm>
              <a:off x="1955801" y="2619375"/>
              <a:ext cx="565150" cy="320675"/>
            </a:xfrm>
            <a:custGeom>
              <a:avLst/>
              <a:gdLst>
                <a:gd name="T0" fmla="*/ 7 w 64"/>
                <a:gd name="T1" fmla="*/ 11 h 36"/>
                <a:gd name="T2" fmla="*/ 8 w 64"/>
                <a:gd name="T3" fmla="*/ 12 h 36"/>
                <a:gd name="T4" fmla="*/ 19 w 64"/>
                <a:gd name="T5" fmla="*/ 12 h 36"/>
                <a:gd name="T6" fmla="*/ 22 w 64"/>
                <a:gd name="T7" fmla="*/ 12 h 36"/>
                <a:gd name="T8" fmla="*/ 24 w 64"/>
                <a:gd name="T9" fmla="*/ 13 h 36"/>
                <a:gd name="T10" fmla="*/ 24 w 64"/>
                <a:gd name="T11" fmla="*/ 16 h 36"/>
                <a:gd name="T12" fmla="*/ 19 w 64"/>
                <a:gd name="T13" fmla="*/ 16 h 36"/>
                <a:gd name="T14" fmla="*/ 19 w 64"/>
                <a:gd name="T15" fmla="*/ 17 h 36"/>
                <a:gd name="T16" fmla="*/ 16 w 64"/>
                <a:gd name="T17" fmla="*/ 25 h 36"/>
                <a:gd name="T18" fmla="*/ 9 w 64"/>
                <a:gd name="T19" fmla="*/ 33 h 36"/>
                <a:gd name="T20" fmla="*/ 19 w 64"/>
                <a:gd name="T21" fmla="*/ 35 h 36"/>
                <a:gd name="T22" fmla="*/ 23 w 64"/>
                <a:gd name="T23" fmla="*/ 34 h 36"/>
                <a:gd name="T24" fmla="*/ 24 w 64"/>
                <a:gd name="T25" fmla="*/ 34 h 36"/>
                <a:gd name="T26" fmla="*/ 32 w 64"/>
                <a:gd name="T27" fmla="*/ 27 h 36"/>
                <a:gd name="T28" fmla="*/ 33 w 64"/>
                <a:gd name="T29" fmla="*/ 27 h 36"/>
                <a:gd name="T30" fmla="*/ 37 w 64"/>
                <a:gd name="T31" fmla="*/ 19 h 36"/>
                <a:gd name="T32" fmla="*/ 44 w 64"/>
                <a:gd name="T33" fmla="*/ 17 h 36"/>
                <a:gd name="T34" fmla="*/ 51 w 64"/>
                <a:gd name="T35" fmla="*/ 12 h 36"/>
                <a:gd name="T36" fmla="*/ 53 w 64"/>
                <a:gd name="T37" fmla="*/ 10 h 36"/>
                <a:gd name="T38" fmla="*/ 56 w 64"/>
                <a:gd name="T39" fmla="*/ 7 h 36"/>
                <a:gd name="T40" fmla="*/ 61 w 64"/>
                <a:gd name="T41" fmla="*/ 5 h 36"/>
                <a:gd name="T42" fmla="*/ 62 w 64"/>
                <a:gd name="T43" fmla="*/ 5 h 36"/>
                <a:gd name="T44" fmla="*/ 61 w 64"/>
                <a:gd name="T45" fmla="*/ 3 h 36"/>
                <a:gd name="T46" fmla="*/ 56 w 64"/>
                <a:gd name="T47" fmla="*/ 2 h 36"/>
                <a:gd name="T48" fmla="*/ 53 w 64"/>
                <a:gd name="T49" fmla="*/ 2 h 36"/>
                <a:gd name="T50" fmla="*/ 46 w 64"/>
                <a:gd name="T51" fmla="*/ 2 h 36"/>
                <a:gd name="T52" fmla="*/ 44 w 64"/>
                <a:gd name="T53" fmla="*/ 2 h 36"/>
                <a:gd name="T54" fmla="*/ 34 w 64"/>
                <a:gd name="T55" fmla="*/ 0 h 36"/>
                <a:gd name="T56" fmla="*/ 32 w 64"/>
                <a:gd name="T57" fmla="*/ 0 h 36"/>
                <a:gd name="T58" fmla="*/ 24 w 64"/>
                <a:gd name="T59" fmla="*/ 2 h 36"/>
                <a:gd name="T60" fmla="*/ 19 w 64"/>
                <a:gd name="T61" fmla="*/ 4 h 36"/>
                <a:gd name="T62" fmla="*/ 7 w 64"/>
                <a:gd name="T63" fmla="*/ 7 h 36"/>
                <a:gd name="T64" fmla="*/ 7 w 64"/>
                <a:gd name="T65" fmla="*/ 7 h 36"/>
                <a:gd name="T66" fmla="*/ 7 w 64"/>
                <a:gd name="T67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36">
                  <a:moveTo>
                    <a:pt x="7" y="11"/>
                  </a:moveTo>
                  <a:cubicBezTo>
                    <a:pt x="7" y="11"/>
                    <a:pt x="8" y="12"/>
                    <a:pt x="8" y="12"/>
                  </a:cubicBezTo>
                  <a:cubicBezTo>
                    <a:pt x="13" y="13"/>
                    <a:pt x="13" y="13"/>
                    <a:pt x="19" y="12"/>
                  </a:cubicBezTo>
                  <a:cubicBezTo>
                    <a:pt x="20" y="12"/>
                    <a:pt x="21" y="12"/>
                    <a:pt x="22" y="12"/>
                  </a:cubicBezTo>
                  <a:cubicBezTo>
                    <a:pt x="23" y="12"/>
                    <a:pt x="24" y="13"/>
                    <a:pt x="24" y="13"/>
                  </a:cubicBezTo>
                  <a:cubicBezTo>
                    <a:pt x="28" y="13"/>
                    <a:pt x="28" y="15"/>
                    <a:pt x="24" y="16"/>
                  </a:cubicBezTo>
                  <a:cubicBezTo>
                    <a:pt x="23" y="16"/>
                    <a:pt x="21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1" y="17"/>
                    <a:pt x="20" y="23"/>
                    <a:pt x="16" y="25"/>
                  </a:cubicBezTo>
                  <a:cubicBezTo>
                    <a:pt x="12" y="26"/>
                    <a:pt x="10" y="29"/>
                    <a:pt x="9" y="33"/>
                  </a:cubicBezTo>
                  <a:cubicBezTo>
                    <a:pt x="9" y="36"/>
                    <a:pt x="14" y="35"/>
                    <a:pt x="19" y="35"/>
                  </a:cubicBezTo>
                  <a:cubicBezTo>
                    <a:pt x="20" y="34"/>
                    <a:pt x="22" y="34"/>
                    <a:pt x="23" y="34"/>
                  </a:cubicBezTo>
                  <a:cubicBezTo>
                    <a:pt x="23" y="34"/>
                    <a:pt x="24" y="34"/>
                    <a:pt x="24" y="34"/>
                  </a:cubicBezTo>
                  <a:cubicBezTo>
                    <a:pt x="28" y="33"/>
                    <a:pt x="30" y="28"/>
                    <a:pt x="32" y="27"/>
                  </a:cubicBezTo>
                  <a:cubicBezTo>
                    <a:pt x="32" y="27"/>
                    <a:pt x="33" y="27"/>
                    <a:pt x="33" y="27"/>
                  </a:cubicBezTo>
                  <a:cubicBezTo>
                    <a:pt x="35" y="27"/>
                    <a:pt x="33" y="18"/>
                    <a:pt x="37" y="19"/>
                  </a:cubicBezTo>
                  <a:cubicBezTo>
                    <a:pt x="39" y="19"/>
                    <a:pt x="42" y="18"/>
                    <a:pt x="44" y="17"/>
                  </a:cubicBezTo>
                  <a:cubicBezTo>
                    <a:pt x="47" y="16"/>
                    <a:pt x="49" y="14"/>
                    <a:pt x="51" y="12"/>
                  </a:cubicBezTo>
                  <a:cubicBezTo>
                    <a:pt x="51" y="11"/>
                    <a:pt x="52" y="11"/>
                    <a:pt x="53" y="10"/>
                  </a:cubicBezTo>
                  <a:cubicBezTo>
                    <a:pt x="54" y="9"/>
                    <a:pt x="55" y="8"/>
                    <a:pt x="56" y="7"/>
                  </a:cubicBezTo>
                  <a:cubicBezTo>
                    <a:pt x="57" y="7"/>
                    <a:pt x="59" y="6"/>
                    <a:pt x="61" y="5"/>
                  </a:cubicBezTo>
                  <a:cubicBezTo>
                    <a:pt x="61" y="5"/>
                    <a:pt x="61" y="5"/>
                    <a:pt x="62" y="5"/>
                  </a:cubicBezTo>
                  <a:cubicBezTo>
                    <a:pt x="64" y="4"/>
                    <a:pt x="63" y="3"/>
                    <a:pt x="61" y="3"/>
                  </a:cubicBezTo>
                  <a:cubicBezTo>
                    <a:pt x="59" y="3"/>
                    <a:pt x="58" y="2"/>
                    <a:pt x="56" y="2"/>
                  </a:cubicBezTo>
                  <a:cubicBezTo>
                    <a:pt x="55" y="2"/>
                    <a:pt x="54" y="2"/>
                    <a:pt x="53" y="2"/>
                  </a:cubicBezTo>
                  <a:cubicBezTo>
                    <a:pt x="50" y="2"/>
                    <a:pt x="48" y="2"/>
                    <a:pt x="46" y="2"/>
                  </a:cubicBezTo>
                  <a:cubicBezTo>
                    <a:pt x="45" y="2"/>
                    <a:pt x="45" y="2"/>
                    <a:pt x="44" y="2"/>
                  </a:cubicBezTo>
                  <a:cubicBezTo>
                    <a:pt x="40" y="2"/>
                    <a:pt x="39" y="0"/>
                    <a:pt x="34" y="0"/>
                  </a:cubicBezTo>
                  <a:cubicBezTo>
                    <a:pt x="34" y="0"/>
                    <a:pt x="33" y="0"/>
                    <a:pt x="32" y="0"/>
                  </a:cubicBezTo>
                  <a:cubicBezTo>
                    <a:pt x="30" y="0"/>
                    <a:pt x="27" y="1"/>
                    <a:pt x="24" y="2"/>
                  </a:cubicBezTo>
                  <a:cubicBezTo>
                    <a:pt x="23" y="3"/>
                    <a:pt x="21" y="3"/>
                    <a:pt x="19" y="4"/>
                  </a:cubicBezTo>
                  <a:cubicBezTo>
                    <a:pt x="15" y="5"/>
                    <a:pt x="11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0" y="7"/>
                    <a:pt x="3" y="9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2035176" y="3001963"/>
              <a:ext cx="468313" cy="381000"/>
            </a:xfrm>
            <a:custGeom>
              <a:avLst/>
              <a:gdLst>
                <a:gd name="T0" fmla="*/ 47 w 53"/>
                <a:gd name="T1" fmla="*/ 30 h 43"/>
                <a:gd name="T2" fmla="*/ 50 w 53"/>
                <a:gd name="T3" fmla="*/ 31 h 43"/>
                <a:gd name="T4" fmla="*/ 52 w 53"/>
                <a:gd name="T5" fmla="*/ 31 h 43"/>
                <a:gd name="T6" fmla="*/ 52 w 53"/>
                <a:gd name="T7" fmla="*/ 27 h 43"/>
                <a:gd name="T8" fmla="*/ 48 w 53"/>
                <a:gd name="T9" fmla="*/ 23 h 43"/>
                <a:gd name="T10" fmla="*/ 47 w 53"/>
                <a:gd name="T11" fmla="*/ 23 h 43"/>
                <a:gd name="T12" fmla="*/ 44 w 53"/>
                <a:gd name="T13" fmla="*/ 17 h 43"/>
                <a:gd name="T14" fmla="*/ 40 w 53"/>
                <a:gd name="T15" fmla="*/ 12 h 43"/>
                <a:gd name="T16" fmla="*/ 35 w 53"/>
                <a:gd name="T17" fmla="*/ 11 h 43"/>
                <a:gd name="T18" fmla="*/ 23 w 53"/>
                <a:gd name="T19" fmla="*/ 7 h 43"/>
                <a:gd name="T20" fmla="*/ 23 w 53"/>
                <a:gd name="T21" fmla="*/ 5 h 43"/>
                <a:gd name="T22" fmla="*/ 23 w 53"/>
                <a:gd name="T23" fmla="*/ 5 h 43"/>
                <a:gd name="T24" fmla="*/ 23 w 53"/>
                <a:gd name="T25" fmla="*/ 3 h 43"/>
                <a:gd name="T26" fmla="*/ 15 w 53"/>
                <a:gd name="T27" fmla="*/ 1 h 43"/>
                <a:gd name="T28" fmla="*/ 11 w 53"/>
                <a:gd name="T29" fmla="*/ 0 h 43"/>
                <a:gd name="T30" fmla="*/ 10 w 53"/>
                <a:gd name="T31" fmla="*/ 0 h 43"/>
                <a:gd name="T32" fmla="*/ 0 w 53"/>
                <a:gd name="T33" fmla="*/ 8 h 43"/>
                <a:gd name="T34" fmla="*/ 10 w 53"/>
                <a:gd name="T35" fmla="*/ 15 h 43"/>
                <a:gd name="T36" fmla="*/ 11 w 53"/>
                <a:gd name="T37" fmla="*/ 16 h 43"/>
                <a:gd name="T38" fmla="*/ 15 w 53"/>
                <a:gd name="T39" fmla="*/ 16 h 43"/>
                <a:gd name="T40" fmla="*/ 23 w 53"/>
                <a:gd name="T41" fmla="*/ 17 h 43"/>
                <a:gd name="T42" fmla="*/ 28 w 53"/>
                <a:gd name="T43" fmla="*/ 19 h 43"/>
                <a:gd name="T44" fmla="*/ 29 w 53"/>
                <a:gd name="T45" fmla="*/ 25 h 43"/>
                <a:gd name="T46" fmla="*/ 23 w 53"/>
                <a:gd name="T47" fmla="*/ 32 h 43"/>
                <a:gd name="T48" fmla="*/ 23 w 53"/>
                <a:gd name="T49" fmla="*/ 32 h 43"/>
                <a:gd name="T50" fmla="*/ 23 w 53"/>
                <a:gd name="T51" fmla="*/ 37 h 43"/>
                <a:gd name="T52" fmla="*/ 25 w 53"/>
                <a:gd name="T53" fmla="*/ 37 h 43"/>
                <a:gd name="T54" fmla="*/ 35 w 53"/>
                <a:gd name="T55" fmla="*/ 39 h 43"/>
                <a:gd name="T56" fmla="*/ 44 w 53"/>
                <a:gd name="T57" fmla="*/ 43 h 43"/>
                <a:gd name="T58" fmla="*/ 44 w 53"/>
                <a:gd name="T59" fmla="*/ 43 h 43"/>
                <a:gd name="T60" fmla="*/ 47 w 53"/>
                <a:gd name="T61" fmla="*/ 42 h 43"/>
                <a:gd name="T62" fmla="*/ 47 w 53"/>
                <a:gd name="T63" fmla="*/ 36 h 43"/>
                <a:gd name="T64" fmla="*/ 46 w 53"/>
                <a:gd name="T65" fmla="*/ 35 h 43"/>
                <a:gd name="T66" fmla="*/ 47 w 5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3" h="43">
                  <a:moveTo>
                    <a:pt x="47" y="30"/>
                  </a:moveTo>
                  <a:cubicBezTo>
                    <a:pt x="48" y="30"/>
                    <a:pt x="49" y="30"/>
                    <a:pt x="50" y="31"/>
                  </a:cubicBezTo>
                  <a:cubicBezTo>
                    <a:pt x="51" y="31"/>
                    <a:pt x="51" y="31"/>
                    <a:pt x="52" y="31"/>
                  </a:cubicBezTo>
                  <a:cubicBezTo>
                    <a:pt x="53" y="30"/>
                    <a:pt x="53" y="28"/>
                    <a:pt x="52" y="27"/>
                  </a:cubicBezTo>
                  <a:cubicBezTo>
                    <a:pt x="51" y="25"/>
                    <a:pt x="49" y="24"/>
                    <a:pt x="48" y="23"/>
                  </a:cubicBezTo>
                  <a:cubicBezTo>
                    <a:pt x="48" y="23"/>
                    <a:pt x="47" y="23"/>
                    <a:pt x="47" y="23"/>
                  </a:cubicBezTo>
                  <a:cubicBezTo>
                    <a:pt x="45" y="22"/>
                    <a:pt x="45" y="20"/>
                    <a:pt x="44" y="17"/>
                  </a:cubicBezTo>
                  <a:cubicBezTo>
                    <a:pt x="43" y="15"/>
                    <a:pt x="42" y="12"/>
                    <a:pt x="40" y="12"/>
                  </a:cubicBezTo>
                  <a:cubicBezTo>
                    <a:pt x="39" y="12"/>
                    <a:pt x="37" y="11"/>
                    <a:pt x="35" y="11"/>
                  </a:cubicBezTo>
                  <a:cubicBezTo>
                    <a:pt x="31" y="10"/>
                    <a:pt x="25" y="8"/>
                    <a:pt x="23" y="7"/>
                  </a:cubicBezTo>
                  <a:cubicBezTo>
                    <a:pt x="22" y="6"/>
                    <a:pt x="22" y="6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6" y="5"/>
                    <a:pt x="25" y="4"/>
                    <a:pt x="23" y="3"/>
                  </a:cubicBezTo>
                  <a:cubicBezTo>
                    <a:pt x="21" y="2"/>
                    <a:pt x="18" y="1"/>
                    <a:pt x="15" y="1"/>
                  </a:cubicBezTo>
                  <a:cubicBezTo>
                    <a:pt x="14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11"/>
                    <a:pt x="5" y="15"/>
                    <a:pt x="10" y="15"/>
                  </a:cubicBezTo>
                  <a:cubicBezTo>
                    <a:pt x="10" y="15"/>
                    <a:pt x="10" y="16"/>
                    <a:pt x="11" y="16"/>
                  </a:cubicBezTo>
                  <a:cubicBezTo>
                    <a:pt x="12" y="16"/>
                    <a:pt x="14" y="16"/>
                    <a:pt x="15" y="16"/>
                  </a:cubicBezTo>
                  <a:cubicBezTo>
                    <a:pt x="18" y="16"/>
                    <a:pt x="21" y="16"/>
                    <a:pt x="23" y="17"/>
                  </a:cubicBezTo>
                  <a:cubicBezTo>
                    <a:pt x="25" y="18"/>
                    <a:pt x="26" y="18"/>
                    <a:pt x="28" y="19"/>
                  </a:cubicBezTo>
                  <a:cubicBezTo>
                    <a:pt x="33" y="23"/>
                    <a:pt x="33" y="23"/>
                    <a:pt x="29" y="25"/>
                  </a:cubicBezTo>
                  <a:cubicBezTo>
                    <a:pt x="27" y="27"/>
                    <a:pt x="28" y="31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8" y="32"/>
                    <a:pt x="19" y="36"/>
                    <a:pt x="23" y="37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8" y="37"/>
                    <a:pt x="32" y="38"/>
                    <a:pt x="35" y="39"/>
                  </a:cubicBezTo>
                  <a:cubicBezTo>
                    <a:pt x="39" y="41"/>
                    <a:pt x="42" y="42"/>
                    <a:pt x="44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5" y="43"/>
                    <a:pt x="46" y="43"/>
                    <a:pt x="47" y="42"/>
                  </a:cubicBezTo>
                  <a:cubicBezTo>
                    <a:pt x="49" y="41"/>
                    <a:pt x="49" y="38"/>
                    <a:pt x="47" y="36"/>
                  </a:cubicBezTo>
                  <a:cubicBezTo>
                    <a:pt x="47" y="36"/>
                    <a:pt x="47" y="35"/>
                    <a:pt x="46" y="35"/>
                  </a:cubicBezTo>
                  <a:cubicBezTo>
                    <a:pt x="43" y="32"/>
                    <a:pt x="44" y="30"/>
                    <a:pt x="4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2203451" y="3187700"/>
              <a:ext cx="79375" cy="44450"/>
            </a:xfrm>
            <a:custGeom>
              <a:avLst/>
              <a:gdLst>
                <a:gd name="T0" fmla="*/ 4 w 9"/>
                <a:gd name="T1" fmla="*/ 5 h 5"/>
                <a:gd name="T2" fmla="*/ 6 w 9"/>
                <a:gd name="T3" fmla="*/ 4 h 5"/>
                <a:gd name="T4" fmla="*/ 4 w 9"/>
                <a:gd name="T5" fmla="*/ 0 h 5"/>
                <a:gd name="T6" fmla="*/ 3 w 9"/>
                <a:gd name="T7" fmla="*/ 0 h 5"/>
                <a:gd name="T8" fmla="*/ 4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4" y="5"/>
                  </a:moveTo>
                  <a:cubicBezTo>
                    <a:pt x="5" y="4"/>
                    <a:pt x="5" y="4"/>
                    <a:pt x="6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2"/>
                    <a:pt x="1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0" name="Freeform 53"/>
            <p:cNvSpPr/>
            <p:nvPr/>
          </p:nvSpPr>
          <p:spPr bwMode="auto">
            <a:xfrm>
              <a:off x="3786188" y="2752725"/>
              <a:ext cx="290513" cy="150813"/>
            </a:xfrm>
            <a:custGeom>
              <a:avLst/>
              <a:gdLst>
                <a:gd name="T0" fmla="*/ 7 w 33"/>
                <a:gd name="T1" fmla="*/ 6 h 17"/>
                <a:gd name="T2" fmla="*/ 14 w 33"/>
                <a:gd name="T3" fmla="*/ 8 h 17"/>
                <a:gd name="T4" fmla="*/ 15 w 33"/>
                <a:gd name="T5" fmla="*/ 15 h 17"/>
                <a:gd name="T6" fmla="*/ 17 w 33"/>
                <a:gd name="T7" fmla="*/ 16 h 17"/>
                <a:gd name="T8" fmla="*/ 22 w 33"/>
                <a:gd name="T9" fmla="*/ 13 h 17"/>
                <a:gd name="T10" fmla="*/ 29 w 33"/>
                <a:gd name="T11" fmla="*/ 7 h 17"/>
                <a:gd name="T12" fmla="*/ 19 w 33"/>
                <a:gd name="T13" fmla="*/ 2 h 17"/>
                <a:gd name="T14" fmla="*/ 17 w 33"/>
                <a:gd name="T15" fmla="*/ 2 h 17"/>
                <a:gd name="T16" fmla="*/ 7 w 33"/>
                <a:gd name="T17" fmla="*/ 0 h 17"/>
                <a:gd name="T18" fmla="*/ 7 w 33"/>
                <a:gd name="T1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17">
                  <a:moveTo>
                    <a:pt x="7" y="6"/>
                  </a:moveTo>
                  <a:cubicBezTo>
                    <a:pt x="10" y="4"/>
                    <a:pt x="20" y="8"/>
                    <a:pt x="14" y="8"/>
                  </a:cubicBezTo>
                  <a:cubicBezTo>
                    <a:pt x="9" y="8"/>
                    <a:pt x="10" y="11"/>
                    <a:pt x="15" y="15"/>
                  </a:cubicBezTo>
                  <a:cubicBezTo>
                    <a:pt x="16" y="15"/>
                    <a:pt x="16" y="16"/>
                    <a:pt x="17" y="16"/>
                  </a:cubicBezTo>
                  <a:cubicBezTo>
                    <a:pt x="19" y="15"/>
                    <a:pt x="17" y="9"/>
                    <a:pt x="22" y="13"/>
                  </a:cubicBezTo>
                  <a:cubicBezTo>
                    <a:pt x="28" y="17"/>
                    <a:pt x="33" y="10"/>
                    <a:pt x="29" y="7"/>
                  </a:cubicBezTo>
                  <a:cubicBezTo>
                    <a:pt x="25" y="4"/>
                    <a:pt x="27" y="2"/>
                    <a:pt x="19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3" y="0"/>
                    <a:pt x="13" y="0"/>
                    <a:pt x="7" y="0"/>
                  </a:cubicBezTo>
                  <a:cubicBezTo>
                    <a:pt x="0" y="0"/>
                    <a:pt x="5" y="9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1" name="Freeform 54"/>
            <p:cNvSpPr/>
            <p:nvPr/>
          </p:nvSpPr>
          <p:spPr bwMode="auto">
            <a:xfrm>
              <a:off x="6394451" y="4838700"/>
              <a:ext cx="114300" cy="36513"/>
            </a:xfrm>
            <a:custGeom>
              <a:avLst/>
              <a:gdLst>
                <a:gd name="T0" fmla="*/ 7 w 13"/>
                <a:gd name="T1" fmla="*/ 0 h 4"/>
                <a:gd name="T2" fmla="*/ 3 w 13"/>
                <a:gd name="T3" fmla="*/ 0 h 4"/>
                <a:gd name="T4" fmla="*/ 7 w 13"/>
                <a:gd name="T5" fmla="*/ 3 h 4"/>
                <a:gd name="T6" fmla="*/ 10 w 13"/>
                <a:gd name="T7" fmla="*/ 4 h 4"/>
                <a:gd name="T8" fmla="*/ 7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7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"/>
                    <a:pt x="3" y="3"/>
                    <a:pt x="7" y="3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3" y="3"/>
                    <a:pt x="10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6030913" y="4005263"/>
              <a:ext cx="44450" cy="61913"/>
            </a:xfrm>
            <a:custGeom>
              <a:avLst/>
              <a:gdLst>
                <a:gd name="T0" fmla="*/ 3 w 5"/>
                <a:gd name="T1" fmla="*/ 4 h 7"/>
                <a:gd name="T2" fmla="*/ 4 w 5"/>
                <a:gd name="T3" fmla="*/ 4 h 7"/>
                <a:gd name="T4" fmla="*/ 4 w 5"/>
                <a:gd name="T5" fmla="*/ 1 h 7"/>
                <a:gd name="T6" fmla="*/ 2 w 5"/>
                <a:gd name="T7" fmla="*/ 0 h 7"/>
                <a:gd name="T8" fmla="*/ 3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3" y="4"/>
                  </a:moveTo>
                  <a:cubicBezTo>
                    <a:pt x="3" y="4"/>
                    <a:pt x="4" y="4"/>
                    <a:pt x="4" y="4"/>
                  </a:cubicBezTo>
                  <a:cubicBezTo>
                    <a:pt x="5" y="3"/>
                    <a:pt x="4" y="1"/>
                    <a:pt x="4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7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3" name="Freeform 56"/>
            <p:cNvSpPr/>
            <p:nvPr/>
          </p:nvSpPr>
          <p:spPr bwMode="auto">
            <a:xfrm>
              <a:off x="6057901" y="3889375"/>
              <a:ext cx="123825" cy="123825"/>
            </a:xfrm>
            <a:custGeom>
              <a:avLst/>
              <a:gdLst>
                <a:gd name="T0" fmla="*/ 7 w 14"/>
                <a:gd name="T1" fmla="*/ 7 h 14"/>
                <a:gd name="T2" fmla="*/ 4 w 14"/>
                <a:gd name="T3" fmla="*/ 8 h 14"/>
                <a:gd name="T4" fmla="*/ 2 w 14"/>
                <a:gd name="T5" fmla="*/ 9 h 14"/>
                <a:gd name="T6" fmla="*/ 1 w 14"/>
                <a:gd name="T7" fmla="*/ 9 h 14"/>
                <a:gd name="T8" fmla="*/ 1 w 14"/>
                <a:gd name="T9" fmla="*/ 11 h 14"/>
                <a:gd name="T10" fmla="*/ 2 w 14"/>
                <a:gd name="T11" fmla="*/ 11 h 14"/>
                <a:gd name="T12" fmla="*/ 4 w 14"/>
                <a:gd name="T13" fmla="*/ 11 h 14"/>
                <a:gd name="T14" fmla="*/ 5 w 14"/>
                <a:gd name="T15" fmla="*/ 13 h 14"/>
                <a:gd name="T16" fmla="*/ 7 w 14"/>
                <a:gd name="T17" fmla="*/ 13 h 14"/>
                <a:gd name="T18" fmla="*/ 10 w 14"/>
                <a:gd name="T19" fmla="*/ 12 h 14"/>
                <a:gd name="T20" fmla="*/ 12 w 14"/>
                <a:gd name="T21" fmla="*/ 8 h 14"/>
                <a:gd name="T22" fmla="*/ 14 w 14"/>
                <a:gd name="T23" fmla="*/ 4 h 14"/>
                <a:gd name="T24" fmla="*/ 14 w 14"/>
                <a:gd name="T25" fmla="*/ 4 h 14"/>
                <a:gd name="T26" fmla="*/ 14 w 14"/>
                <a:gd name="T27" fmla="*/ 3 h 14"/>
                <a:gd name="T28" fmla="*/ 12 w 14"/>
                <a:gd name="T29" fmla="*/ 0 h 14"/>
                <a:gd name="T30" fmla="*/ 10 w 14"/>
                <a:gd name="T31" fmla="*/ 4 h 14"/>
                <a:gd name="T32" fmla="*/ 7 w 14"/>
                <a:gd name="T3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7" y="7"/>
                  </a:moveTo>
                  <a:cubicBezTo>
                    <a:pt x="6" y="9"/>
                    <a:pt x="5" y="8"/>
                    <a:pt x="4" y="8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5" y="11"/>
                    <a:pt x="5" y="12"/>
                    <a:pt x="5" y="13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2"/>
                    <a:pt x="10" y="12"/>
                  </a:cubicBezTo>
                  <a:cubicBezTo>
                    <a:pt x="11" y="12"/>
                    <a:pt x="12" y="10"/>
                    <a:pt x="12" y="8"/>
                  </a:cubicBezTo>
                  <a:cubicBezTo>
                    <a:pt x="13" y="7"/>
                    <a:pt x="13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3" y="0"/>
                    <a:pt x="12" y="0"/>
                  </a:cubicBezTo>
                  <a:cubicBezTo>
                    <a:pt x="10" y="0"/>
                    <a:pt x="11" y="2"/>
                    <a:pt x="10" y="4"/>
                  </a:cubicBezTo>
                  <a:cubicBezTo>
                    <a:pt x="9" y="6"/>
                    <a:pt x="8" y="5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6394451" y="3444875"/>
              <a:ext cx="166688" cy="204788"/>
            </a:xfrm>
            <a:custGeom>
              <a:avLst/>
              <a:gdLst>
                <a:gd name="T0" fmla="*/ 7 w 19"/>
                <a:gd name="T1" fmla="*/ 22 h 23"/>
                <a:gd name="T2" fmla="*/ 10 w 19"/>
                <a:gd name="T3" fmla="*/ 20 h 23"/>
                <a:gd name="T4" fmla="*/ 14 w 19"/>
                <a:gd name="T5" fmla="*/ 17 h 23"/>
                <a:gd name="T6" fmla="*/ 14 w 19"/>
                <a:gd name="T7" fmla="*/ 17 h 23"/>
                <a:gd name="T8" fmla="*/ 17 w 19"/>
                <a:gd name="T9" fmla="*/ 10 h 23"/>
                <a:gd name="T10" fmla="*/ 14 w 19"/>
                <a:gd name="T11" fmla="*/ 1 h 23"/>
                <a:gd name="T12" fmla="*/ 13 w 19"/>
                <a:gd name="T13" fmla="*/ 0 h 23"/>
                <a:gd name="T14" fmla="*/ 7 w 19"/>
                <a:gd name="T15" fmla="*/ 5 h 23"/>
                <a:gd name="T16" fmla="*/ 4 w 19"/>
                <a:gd name="T17" fmla="*/ 7 h 23"/>
                <a:gd name="T18" fmla="*/ 2 w 19"/>
                <a:gd name="T19" fmla="*/ 13 h 23"/>
                <a:gd name="T20" fmla="*/ 2 w 19"/>
                <a:gd name="T21" fmla="*/ 21 h 23"/>
                <a:gd name="T22" fmla="*/ 7 w 19"/>
                <a:gd name="T23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3">
                  <a:moveTo>
                    <a:pt x="7" y="22"/>
                  </a:moveTo>
                  <a:cubicBezTo>
                    <a:pt x="8" y="22"/>
                    <a:pt x="9" y="21"/>
                    <a:pt x="10" y="20"/>
                  </a:cubicBezTo>
                  <a:cubicBezTo>
                    <a:pt x="11" y="18"/>
                    <a:pt x="10" y="15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7" y="18"/>
                    <a:pt x="15" y="10"/>
                    <a:pt x="17" y="10"/>
                  </a:cubicBezTo>
                  <a:cubicBezTo>
                    <a:pt x="19" y="10"/>
                    <a:pt x="17" y="4"/>
                    <a:pt x="14" y="1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0" y="0"/>
                    <a:pt x="9" y="2"/>
                    <a:pt x="7" y="5"/>
                  </a:cubicBezTo>
                  <a:cubicBezTo>
                    <a:pt x="6" y="6"/>
                    <a:pt x="5" y="6"/>
                    <a:pt x="4" y="7"/>
                  </a:cubicBezTo>
                  <a:cubicBezTo>
                    <a:pt x="0" y="11"/>
                    <a:pt x="1" y="11"/>
                    <a:pt x="2" y="13"/>
                  </a:cubicBezTo>
                  <a:cubicBezTo>
                    <a:pt x="3" y="15"/>
                    <a:pt x="1" y="18"/>
                    <a:pt x="2" y="21"/>
                  </a:cubicBezTo>
                  <a:cubicBezTo>
                    <a:pt x="2" y="22"/>
                    <a:pt x="4" y="23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5" name="Freeform 58"/>
            <p:cNvSpPr/>
            <p:nvPr/>
          </p:nvSpPr>
          <p:spPr bwMode="auto">
            <a:xfrm>
              <a:off x="6367463" y="5184775"/>
              <a:ext cx="34925" cy="26988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0 h 3"/>
                <a:gd name="T4" fmla="*/ 1 w 4"/>
                <a:gd name="T5" fmla="*/ 3 h 3"/>
                <a:gd name="T6" fmla="*/ 2 w 4"/>
                <a:gd name="T7" fmla="*/ 3 h 3"/>
                <a:gd name="T8" fmla="*/ 4 w 4"/>
                <a:gd name="T9" fmla="*/ 1 h 3"/>
                <a:gd name="T10" fmla="*/ 2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1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6" name="Freeform 59"/>
            <p:cNvSpPr/>
            <p:nvPr/>
          </p:nvSpPr>
          <p:spPr bwMode="auto">
            <a:xfrm>
              <a:off x="6075363" y="4005263"/>
              <a:ext cx="26988" cy="25400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2 w 3"/>
                <a:gd name="T5" fmla="*/ 0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7" name="Freeform 60"/>
            <p:cNvSpPr/>
            <p:nvPr/>
          </p:nvSpPr>
          <p:spPr bwMode="auto">
            <a:xfrm>
              <a:off x="6313488" y="4749800"/>
              <a:ext cx="80963" cy="53975"/>
            </a:xfrm>
            <a:custGeom>
              <a:avLst/>
              <a:gdLst>
                <a:gd name="T0" fmla="*/ 7 w 9"/>
                <a:gd name="T1" fmla="*/ 6 h 6"/>
                <a:gd name="T2" fmla="*/ 8 w 9"/>
                <a:gd name="T3" fmla="*/ 6 h 6"/>
                <a:gd name="T4" fmla="*/ 8 w 9"/>
                <a:gd name="T5" fmla="*/ 5 h 6"/>
                <a:gd name="T6" fmla="*/ 5 w 9"/>
                <a:gd name="T7" fmla="*/ 2 h 6"/>
                <a:gd name="T8" fmla="*/ 2 w 9"/>
                <a:gd name="T9" fmla="*/ 1 h 6"/>
                <a:gd name="T10" fmla="*/ 5 w 9"/>
                <a:gd name="T11" fmla="*/ 5 h 6"/>
                <a:gd name="T12" fmla="*/ 7 w 9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7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8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0"/>
                    <a:pt x="2" y="4"/>
                    <a:pt x="5" y="5"/>
                  </a:cubicBezTo>
                  <a:cubicBezTo>
                    <a:pt x="6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8" name="Freeform 61"/>
            <p:cNvSpPr/>
            <p:nvPr/>
          </p:nvSpPr>
          <p:spPr bwMode="auto">
            <a:xfrm>
              <a:off x="6164263" y="3676650"/>
              <a:ext cx="44450" cy="71438"/>
            </a:xfrm>
            <a:custGeom>
              <a:avLst/>
              <a:gdLst>
                <a:gd name="T0" fmla="*/ 4 w 5"/>
                <a:gd name="T1" fmla="*/ 4 h 8"/>
                <a:gd name="T2" fmla="*/ 2 w 5"/>
                <a:gd name="T3" fmla="*/ 0 h 8"/>
                <a:gd name="T4" fmla="*/ 2 w 5"/>
                <a:gd name="T5" fmla="*/ 0 h 8"/>
                <a:gd name="T6" fmla="*/ 2 w 5"/>
                <a:gd name="T7" fmla="*/ 6 h 8"/>
                <a:gd name="T8" fmla="*/ 2 w 5"/>
                <a:gd name="T9" fmla="*/ 6 h 8"/>
                <a:gd name="T10" fmla="*/ 4 w 5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8">
                  <a:moveTo>
                    <a:pt x="4" y="4"/>
                  </a:moveTo>
                  <a:cubicBezTo>
                    <a:pt x="5" y="4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8"/>
                    <a:pt x="2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9" name="Freeform 62"/>
            <p:cNvSpPr/>
            <p:nvPr/>
          </p:nvSpPr>
          <p:spPr bwMode="auto">
            <a:xfrm>
              <a:off x="6154738" y="3587750"/>
              <a:ext cx="44450" cy="26988"/>
            </a:xfrm>
            <a:custGeom>
              <a:avLst/>
              <a:gdLst>
                <a:gd name="T0" fmla="*/ 3 w 5"/>
                <a:gd name="T1" fmla="*/ 1 h 3"/>
                <a:gd name="T2" fmla="*/ 2 w 5"/>
                <a:gd name="T3" fmla="*/ 1 h 3"/>
                <a:gd name="T4" fmla="*/ 3 w 5"/>
                <a:gd name="T5" fmla="*/ 3 h 3"/>
                <a:gd name="T6" fmla="*/ 4 w 5"/>
                <a:gd name="T7" fmla="*/ 3 h 3"/>
                <a:gd name="T8" fmla="*/ 3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0" y="0"/>
                    <a:pt x="1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5" y="3"/>
                    <a:pt x="5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0" name="Freeform 63"/>
            <p:cNvSpPr/>
            <p:nvPr/>
          </p:nvSpPr>
          <p:spPr bwMode="auto">
            <a:xfrm>
              <a:off x="5969001" y="4741863"/>
              <a:ext cx="79375" cy="34925"/>
            </a:xfrm>
            <a:custGeom>
              <a:avLst/>
              <a:gdLst>
                <a:gd name="T0" fmla="*/ 4 w 9"/>
                <a:gd name="T1" fmla="*/ 4 h 4"/>
                <a:gd name="T2" fmla="*/ 6 w 9"/>
                <a:gd name="T3" fmla="*/ 4 h 4"/>
                <a:gd name="T4" fmla="*/ 4 w 9"/>
                <a:gd name="T5" fmla="*/ 0 h 4"/>
                <a:gd name="T6" fmla="*/ 3 w 9"/>
                <a:gd name="T7" fmla="*/ 0 h 4"/>
                <a:gd name="T8" fmla="*/ 4 w 9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4" y="4"/>
                  </a:moveTo>
                  <a:cubicBezTo>
                    <a:pt x="5" y="4"/>
                    <a:pt x="5" y="4"/>
                    <a:pt x="6" y="4"/>
                  </a:cubicBezTo>
                  <a:cubicBezTo>
                    <a:pt x="9" y="4"/>
                    <a:pt x="6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2" y="3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1" name="Freeform 64"/>
            <p:cNvSpPr/>
            <p:nvPr/>
          </p:nvSpPr>
          <p:spPr bwMode="auto">
            <a:xfrm>
              <a:off x="6057901" y="4741863"/>
              <a:ext cx="230188" cy="133350"/>
            </a:xfrm>
            <a:custGeom>
              <a:avLst/>
              <a:gdLst>
                <a:gd name="T0" fmla="*/ 4 w 26"/>
                <a:gd name="T1" fmla="*/ 7 h 15"/>
                <a:gd name="T2" fmla="*/ 8 w 26"/>
                <a:gd name="T3" fmla="*/ 13 h 15"/>
                <a:gd name="T4" fmla="*/ 14 w 26"/>
                <a:gd name="T5" fmla="*/ 12 h 15"/>
                <a:gd name="T6" fmla="*/ 15 w 26"/>
                <a:gd name="T7" fmla="*/ 12 h 15"/>
                <a:gd name="T8" fmla="*/ 22 w 26"/>
                <a:gd name="T9" fmla="*/ 14 h 15"/>
                <a:gd name="T10" fmla="*/ 23 w 26"/>
                <a:gd name="T11" fmla="*/ 14 h 15"/>
                <a:gd name="T12" fmla="*/ 22 w 26"/>
                <a:gd name="T13" fmla="*/ 9 h 15"/>
                <a:gd name="T14" fmla="*/ 21 w 26"/>
                <a:gd name="T15" fmla="*/ 5 h 15"/>
                <a:gd name="T16" fmla="*/ 14 w 26"/>
                <a:gd name="T17" fmla="*/ 1 h 15"/>
                <a:gd name="T18" fmla="*/ 13 w 26"/>
                <a:gd name="T19" fmla="*/ 1 h 15"/>
                <a:gd name="T20" fmla="*/ 4 w 26"/>
                <a:gd name="T21" fmla="*/ 0 h 15"/>
                <a:gd name="T22" fmla="*/ 2 w 26"/>
                <a:gd name="T23" fmla="*/ 0 h 15"/>
                <a:gd name="T24" fmla="*/ 4 w 26"/>
                <a:gd name="T2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4" y="7"/>
                  </a:moveTo>
                  <a:cubicBezTo>
                    <a:pt x="5" y="10"/>
                    <a:pt x="7" y="11"/>
                    <a:pt x="8" y="13"/>
                  </a:cubicBezTo>
                  <a:cubicBezTo>
                    <a:pt x="10" y="15"/>
                    <a:pt x="12" y="14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7" y="11"/>
                    <a:pt x="18" y="13"/>
                    <a:pt x="22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14"/>
                    <a:pt x="24" y="12"/>
                    <a:pt x="22" y="9"/>
                  </a:cubicBezTo>
                  <a:cubicBezTo>
                    <a:pt x="22" y="8"/>
                    <a:pt x="21" y="6"/>
                    <a:pt x="21" y="5"/>
                  </a:cubicBezTo>
                  <a:cubicBezTo>
                    <a:pt x="21" y="3"/>
                    <a:pt x="17" y="1"/>
                    <a:pt x="14" y="1"/>
                  </a:cubicBezTo>
                  <a:cubicBezTo>
                    <a:pt x="14" y="1"/>
                    <a:pt x="14" y="1"/>
                    <a:pt x="13" y="1"/>
                  </a:cubicBezTo>
                  <a:cubicBezTo>
                    <a:pt x="11" y="2"/>
                    <a:pt x="7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4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2" name="Freeform 65"/>
            <p:cNvSpPr/>
            <p:nvPr/>
          </p:nvSpPr>
          <p:spPr bwMode="auto">
            <a:xfrm>
              <a:off x="6137276" y="3756025"/>
              <a:ext cx="61913" cy="44450"/>
            </a:xfrm>
            <a:custGeom>
              <a:avLst/>
              <a:gdLst>
                <a:gd name="T0" fmla="*/ 5 w 7"/>
                <a:gd name="T1" fmla="*/ 4 h 5"/>
                <a:gd name="T2" fmla="*/ 6 w 7"/>
                <a:gd name="T3" fmla="*/ 5 h 5"/>
                <a:gd name="T4" fmla="*/ 5 w 7"/>
                <a:gd name="T5" fmla="*/ 2 h 5"/>
                <a:gd name="T6" fmla="*/ 2 w 7"/>
                <a:gd name="T7" fmla="*/ 0 h 5"/>
                <a:gd name="T8" fmla="*/ 5 w 7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6" y="3"/>
                    <a:pt x="5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3" y="3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3" name="Freeform 66"/>
            <p:cNvSpPr/>
            <p:nvPr/>
          </p:nvSpPr>
          <p:spPr bwMode="auto">
            <a:xfrm>
              <a:off x="6137276" y="3790950"/>
              <a:ext cx="88900" cy="98425"/>
            </a:xfrm>
            <a:custGeom>
              <a:avLst/>
              <a:gdLst>
                <a:gd name="T0" fmla="*/ 1 w 10"/>
                <a:gd name="T1" fmla="*/ 7 h 11"/>
                <a:gd name="T2" fmla="*/ 3 w 10"/>
                <a:gd name="T3" fmla="*/ 11 h 11"/>
                <a:gd name="T4" fmla="*/ 3 w 10"/>
                <a:gd name="T5" fmla="*/ 8 h 11"/>
                <a:gd name="T6" fmla="*/ 5 w 10"/>
                <a:gd name="T7" fmla="*/ 9 h 11"/>
                <a:gd name="T8" fmla="*/ 5 w 10"/>
                <a:gd name="T9" fmla="*/ 9 h 11"/>
                <a:gd name="T10" fmla="*/ 8 w 10"/>
                <a:gd name="T11" fmla="*/ 6 h 11"/>
                <a:gd name="T12" fmla="*/ 7 w 10"/>
                <a:gd name="T13" fmla="*/ 4 h 11"/>
                <a:gd name="T14" fmla="*/ 5 w 10"/>
                <a:gd name="T15" fmla="*/ 2 h 11"/>
                <a:gd name="T16" fmla="*/ 4 w 10"/>
                <a:gd name="T17" fmla="*/ 1 h 11"/>
                <a:gd name="T18" fmla="*/ 3 w 10"/>
                <a:gd name="T19" fmla="*/ 6 h 11"/>
                <a:gd name="T20" fmla="*/ 1 w 10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1">
                  <a:moveTo>
                    <a:pt x="1" y="7"/>
                  </a:moveTo>
                  <a:cubicBezTo>
                    <a:pt x="1" y="8"/>
                    <a:pt x="2" y="10"/>
                    <a:pt x="3" y="11"/>
                  </a:cubicBezTo>
                  <a:cubicBezTo>
                    <a:pt x="4" y="11"/>
                    <a:pt x="4" y="10"/>
                    <a:pt x="3" y="8"/>
                  </a:cubicBezTo>
                  <a:cubicBezTo>
                    <a:pt x="2" y="6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7" y="7"/>
                    <a:pt x="8" y="6"/>
                  </a:cubicBezTo>
                  <a:cubicBezTo>
                    <a:pt x="10" y="5"/>
                    <a:pt x="8" y="4"/>
                    <a:pt x="7" y="4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2" y="0"/>
                    <a:pt x="4" y="4"/>
                    <a:pt x="3" y="6"/>
                  </a:cubicBezTo>
                  <a:cubicBezTo>
                    <a:pt x="2" y="7"/>
                    <a:pt x="0" y="5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4" name="Freeform 67"/>
            <p:cNvSpPr/>
            <p:nvPr/>
          </p:nvSpPr>
          <p:spPr bwMode="auto">
            <a:xfrm>
              <a:off x="6667501" y="5354638"/>
              <a:ext cx="106363" cy="150813"/>
            </a:xfrm>
            <a:custGeom>
              <a:avLst/>
              <a:gdLst>
                <a:gd name="T0" fmla="*/ 10 w 12"/>
                <a:gd name="T1" fmla="*/ 8 h 17"/>
                <a:gd name="T2" fmla="*/ 7 w 12"/>
                <a:gd name="T3" fmla="*/ 4 h 17"/>
                <a:gd name="T4" fmla="*/ 3 w 12"/>
                <a:gd name="T5" fmla="*/ 0 h 17"/>
                <a:gd name="T6" fmla="*/ 3 w 12"/>
                <a:gd name="T7" fmla="*/ 0 h 17"/>
                <a:gd name="T8" fmla="*/ 3 w 12"/>
                <a:gd name="T9" fmla="*/ 7 h 17"/>
                <a:gd name="T10" fmla="*/ 4 w 12"/>
                <a:gd name="T11" fmla="*/ 11 h 17"/>
                <a:gd name="T12" fmla="*/ 7 w 12"/>
                <a:gd name="T13" fmla="*/ 16 h 17"/>
                <a:gd name="T14" fmla="*/ 9 w 12"/>
                <a:gd name="T15" fmla="*/ 17 h 17"/>
                <a:gd name="T16" fmla="*/ 12 w 12"/>
                <a:gd name="T17" fmla="*/ 14 h 17"/>
                <a:gd name="T18" fmla="*/ 12 w 12"/>
                <a:gd name="T19" fmla="*/ 10 h 17"/>
                <a:gd name="T20" fmla="*/ 10 w 12"/>
                <a:gd name="T2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7">
                  <a:moveTo>
                    <a:pt x="10" y="8"/>
                  </a:moveTo>
                  <a:cubicBezTo>
                    <a:pt x="8" y="7"/>
                    <a:pt x="7" y="6"/>
                    <a:pt x="7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4"/>
                    <a:pt x="3" y="7"/>
                  </a:cubicBezTo>
                  <a:cubicBezTo>
                    <a:pt x="4" y="8"/>
                    <a:pt x="4" y="9"/>
                    <a:pt x="4" y="11"/>
                  </a:cubicBezTo>
                  <a:cubicBezTo>
                    <a:pt x="5" y="13"/>
                    <a:pt x="5" y="15"/>
                    <a:pt x="7" y="16"/>
                  </a:cubicBezTo>
                  <a:cubicBezTo>
                    <a:pt x="7" y="16"/>
                    <a:pt x="8" y="16"/>
                    <a:pt x="9" y="17"/>
                  </a:cubicBezTo>
                  <a:cubicBezTo>
                    <a:pt x="10" y="17"/>
                    <a:pt x="11" y="16"/>
                    <a:pt x="12" y="14"/>
                  </a:cubicBezTo>
                  <a:cubicBezTo>
                    <a:pt x="12" y="13"/>
                    <a:pt x="12" y="11"/>
                    <a:pt x="12" y="10"/>
                  </a:cubicBezTo>
                  <a:cubicBezTo>
                    <a:pt x="11" y="9"/>
                    <a:pt x="11" y="9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5" name="Freeform 68"/>
            <p:cNvSpPr/>
            <p:nvPr/>
          </p:nvSpPr>
          <p:spPr bwMode="auto">
            <a:xfrm>
              <a:off x="6756401" y="5008563"/>
              <a:ext cx="26988" cy="25400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1 w 3"/>
                <a:gd name="T5" fmla="*/ 2 h 3"/>
                <a:gd name="T6" fmla="*/ 2 w 3"/>
                <a:gd name="T7" fmla="*/ 3 h 3"/>
                <a:gd name="T8" fmla="*/ 3 w 3"/>
                <a:gd name="T9" fmla="*/ 1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6" name="Freeform 69"/>
            <p:cNvSpPr/>
            <p:nvPr/>
          </p:nvSpPr>
          <p:spPr bwMode="auto">
            <a:xfrm>
              <a:off x="3290888" y="2851150"/>
              <a:ext cx="3721100" cy="2520950"/>
            </a:xfrm>
            <a:custGeom>
              <a:avLst/>
              <a:gdLst>
                <a:gd name="T0" fmla="*/ 390 w 421"/>
                <a:gd name="T1" fmla="*/ 32 h 284"/>
                <a:gd name="T2" fmla="*/ 377 w 421"/>
                <a:gd name="T3" fmla="*/ 34 h 284"/>
                <a:gd name="T4" fmla="*/ 354 w 421"/>
                <a:gd name="T5" fmla="*/ 29 h 284"/>
                <a:gd name="T6" fmla="*/ 332 w 421"/>
                <a:gd name="T7" fmla="*/ 23 h 284"/>
                <a:gd name="T8" fmla="*/ 307 w 421"/>
                <a:gd name="T9" fmla="*/ 27 h 284"/>
                <a:gd name="T10" fmla="*/ 284 w 421"/>
                <a:gd name="T11" fmla="*/ 21 h 284"/>
                <a:gd name="T12" fmla="*/ 260 w 421"/>
                <a:gd name="T13" fmla="*/ 13 h 284"/>
                <a:gd name="T14" fmla="*/ 243 w 421"/>
                <a:gd name="T15" fmla="*/ 7 h 284"/>
                <a:gd name="T16" fmla="*/ 204 w 421"/>
                <a:gd name="T17" fmla="*/ 18 h 284"/>
                <a:gd name="T18" fmla="*/ 201 w 421"/>
                <a:gd name="T19" fmla="*/ 26 h 284"/>
                <a:gd name="T20" fmla="*/ 186 w 421"/>
                <a:gd name="T21" fmla="*/ 25 h 284"/>
                <a:gd name="T22" fmla="*/ 198 w 421"/>
                <a:gd name="T23" fmla="*/ 44 h 284"/>
                <a:gd name="T24" fmla="*/ 180 w 421"/>
                <a:gd name="T25" fmla="*/ 42 h 284"/>
                <a:gd name="T26" fmla="*/ 159 w 421"/>
                <a:gd name="T27" fmla="*/ 37 h 284"/>
                <a:gd name="T28" fmla="*/ 132 w 421"/>
                <a:gd name="T29" fmla="*/ 43 h 284"/>
                <a:gd name="T30" fmla="*/ 114 w 421"/>
                <a:gd name="T31" fmla="*/ 50 h 284"/>
                <a:gd name="T32" fmla="*/ 105 w 421"/>
                <a:gd name="T33" fmla="*/ 33 h 284"/>
                <a:gd name="T34" fmla="*/ 52 w 421"/>
                <a:gd name="T35" fmla="*/ 74 h 284"/>
                <a:gd name="T36" fmla="*/ 74 w 421"/>
                <a:gd name="T37" fmla="*/ 59 h 284"/>
                <a:gd name="T38" fmla="*/ 86 w 421"/>
                <a:gd name="T39" fmla="*/ 71 h 284"/>
                <a:gd name="T40" fmla="*/ 54 w 421"/>
                <a:gd name="T41" fmla="*/ 78 h 284"/>
                <a:gd name="T42" fmla="*/ 32 w 421"/>
                <a:gd name="T43" fmla="*/ 105 h 284"/>
                <a:gd name="T44" fmla="*/ 17 w 421"/>
                <a:gd name="T45" fmla="*/ 126 h 284"/>
                <a:gd name="T46" fmla="*/ 38 w 421"/>
                <a:gd name="T47" fmla="*/ 121 h 284"/>
                <a:gd name="T48" fmla="*/ 67 w 421"/>
                <a:gd name="T49" fmla="*/ 126 h 284"/>
                <a:gd name="T50" fmla="*/ 67 w 421"/>
                <a:gd name="T51" fmla="*/ 110 h 284"/>
                <a:gd name="T52" fmla="*/ 94 w 421"/>
                <a:gd name="T53" fmla="*/ 118 h 284"/>
                <a:gd name="T54" fmla="*/ 118 w 421"/>
                <a:gd name="T55" fmla="*/ 117 h 284"/>
                <a:gd name="T56" fmla="*/ 102 w 421"/>
                <a:gd name="T57" fmla="*/ 141 h 284"/>
                <a:gd name="T58" fmla="*/ 48 w 421"/>
                <a:gd name="T59" fmla="*/ 127 h 284"/>
                <a:gd name="T60" fmla="*/ 20 w 421"/>
                <a:gd name="T61" fmla="*/ 134 h 284"/>
                <a:gd name="T62" fmla="*/ 1 w 421"/>
                <a:gd name="T63" fmla="*/ 169 h 284"/>
                <a:gd name="T64" fmla="*/ 11 w 421"/>
                <a:gd name="T65" fmla="*/ 190 h 284"/>
                <a:gd name="T66" fmla="*/ 40 w 421"/>
                <a:gd name="T67" fmla="*/ 196 h 284"/>
                <a:gd name="T68" fmla="*/ 64 w 421"/>
                <a:gd name="T69" fmla="*/ 254 h 284"/>
                <a:gd name="T70" fmla="*/ 105 w 421"/>
                <a:gd name="T71" fmla="*/ 262 h 284"/>
                <a:gd name="T72" fmla="*/ 124 w 421"/>
                <a:gd name="T73" fmla="*/ 209 h 284"/>
                <a:gd name="T74" fmla="*/ 125 w 421"/>
                <a:gd name="T75" fmla="*/ 183 h 284"/>
                <a:gd name="T76" fmla="*/ 125 w 421"/>
                <a:gd name="T77" fmla="*/ 179 h 284"/>
                <a:gd name="T78" fmla="*/ 150 w 421"/>
                <a:gd name="T79" fmla="*/ 172 h 284"/>
                <a:gd name="T80" fmla="*/ 137 w 421"/>
                <a:gd name="T81" fmla="*/ 147 h 284"/>
                <a:gd name="T82" fmla="*/ 161 w 421"/>
                <a:gd name="T83" fmla="*/ 154 h 284"/>
                <a:gd name="T84" fmla="*/ 188 w 421"/>
                <a:gd name="T85" fmla="*/ 183 h 284"/>
                <a:gd name="T86" fmla="*/ 226 w 421"/>
                <a:gd name="T87" fmla="*/ 168 h 284"/>
                <a:gd name="T88" fmla="*/ 243 w 421"/>
                <a:gd name="T89" fmla="*/ 203 h 284"/>
                <a:gd name="T90" fmla="*/ 245 w 421"/>
                <a:gd name="T91" fmla="*/ 187 h 284"/>
                <a:gd name="T92" fmla="*/ 276 w 421"/>
                <a:gd name="T93" fmla="*/ 156 h 284"/>
                <a:gd name="T94" fmla="*/ 288 w 421"/>
                <a:gd name="T95" fmla="*/ 124 h 284"/>
                <a:gd name="T96" fmla="*/ 297 w 421"/>
                <a:gd name="T97" fmla="*/ 126 h 284"/>
                <a:gd name="T98" fmla="*/ 307 w 421"/>
                <a:gd name="T99" fmla="*/ 113 h 284"/>
                <a:gd name="T100" fmla="*/ 317 w 421"/>
                <a:gd name="T101" fmla="*/ 83 h 284"/>
                <a:gd name="T102" fmla="*/ 323 w 421"/>
                <a:gd name="T103" fmla="*/ 69 h 284"/>
                <a:gd name="T104" fmla="*/ 350 w 421"/>
                <a:gd name="T105" fmla="*/ 66 h 284"/>
                <a:gd name="T106" fmla="*/ 370 w 421"/>
                <a:gd name="T107" fmla="*/ 58 h 284"/>
                <a:gd name="T108" fmla="*/ 379 w 421"/>
                <a:gd name="T109" fmla="*/ 64 h 284"/>
                <a:gd name="T110" fmla="*/ 396 w 421"/>
                <a:gd name="T111" fmla="*/ 58 h 284"/>
                <a:gd name="T112" fmla="*/ 394 w 421"/>
                <a:gd name="T113" fmla="*/ 50 h 284"/>
                <a:gd name="T114" fmla="*/ 416 w 421"/>
                <a:gd name="T115" fmla="*/ 4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1" h="284">
                  <a:moveTo>
                    <a:pt x="416" y="43"/>
                  </a:moveTo>
                  <a:cubicBezTo>
                    <a:pt x="410" y="43"/>
                    <a:pt x="407" y="40"/>
                    <a:pt x="403" y="37"/>
                  </a:cubicBezTo>
                  <a:cubicBezTo>
                    <a:pt x="403" y="37"/>
                    <a:pt x="402" y="36"/>
                    <a:pt x="402" y="36"/>
                  </a:cubicBezTo>
                  <a:cubicBezTo>
                    <a:pt x="401" y="36"/>
                    <a:pt x="400" y="35"/>
                    <a:pt x="398" y="35"/>
                  </a:cubicBezTo>
                  <a:cubicBezTo>
                    <a:pt x="397" y="34"/>
                    <a:pt x="395" y="34"/>
                    <a:pt x="394" y="34"/>
                  </a:cubicBezTo>
                  <a:cubicBezTo>
                    <a:pt x="392" y="33"/>
                    <a:pt x="391" y="33"/>
                    <a:pt x="390" y="32"/>
                  </a:cubicBezTo>
                  <a:cubicBezTo>
                    <a:pt x="389" y="32"/>
                    <a:pt x="389" y="32"/>
                    <a:pt x="389" y="32"/>
                  </a:cubicBezTo>
                  <a:cubicBezTo>
                    <a:pt x="388" y="31"/>
                    <a:pt x="386" y="31"/>
                    <a:pt x="385" y="30"/>
                  </a:cubicBezTo>
                  <a:cubicBezTo>
                    <a:pt x="383" y="30"/>
                    <a:pt x="381" y="30"/>
                    <a:pt x="383" y="32"/>
                  </a:cubicBezTo>
                  <a:cubicBezTo>
                    <a:pt x="386" y="36"/>
                    <a:pt x="386" y="37"/>
                    <a:pt x="380" y="35"/>
                  </a:cubicBezTo>
                  <a:cubicBezTo>
                    <a:pt x="380" y="35"/>
                    <a:pt x="380" y="35"/>
                    <a:pt x="380" y="35"/>
                  </a:cubicBezTo>
                  <a:cubicBezTo>
                    <a:pt x="379" y="35"/>
                    <a:pt x="378" y="34"/>
                    <a:pt x="377" y="34"/>
                  </a:cubicBezTo>
                  <a:cubicBezTo>
                    <a:pt x="373" y="33"/>
                    <a:pt x="375" y="35"/>
                    <a:pt x="371" y="35"/>
                  </a:cubicBezTo>
                  <a:cubicBezTo>
                    <a:pt x="371" y="35"/>
                    <a:pt x="371" y="34"/>
                    <a:pt x="370" y="34"/>
                  </a:cubicBezTo>
                  <a:cubicBezTo>
                    <a:pt x="369" y="34"/>
                    <a:pt x="367" y="35"/>
                    <a:pt x="365" y="35"/>
                  </a:cubicBezTo>
                  <a:cubicBezTo>
                    <a:pt x="364" y="35"/>
                    <a:pt x="363" y="36"/>
                    <a:pt x="362" y="36"/>
                  </a:cubicBezTo>
                  <a:cubicBezTo>
                    <a:pt x="360" y="36"/>
                    <a:pt x="359" y="34"/>
                    <a:pt x="358" y="32"/>
                  </a:cubicBezTo>
                  <a:cubicBezTo>
                    <a:pt x="356" y="30"/>
                    <a:pt x="355" y="29"/>
                    <a:pt x="354" y="29"/>
                  </a:cubicBezTo>
                  <a:cubicBezTo>
                    <a:pt x="353" y="29"/>
                    <a:pt x="352" y="29"/>
                    <a:pt x="350" y="29"/>
                  </a:cubicBezTo>
                  <a:cubicBezTo>
                    <a:pt x="349" y="28"/>
                    <a:pt x="348" y="28"/>
                    <a:pt x="347" y="28"/>
                  </a:cubicBezTo>
                  <a:cubicBezTo>
                    <a:pt x="345" y="28"/>
                    <a:pt x="342" y="27"/>
                    <a:pt x="341" y="26"/>
                  </a:cubicBezTo>
                  <a:cubicBezTo>
                    <a:pt x="338" y="23"/>
                    <a:pt x="337" y="24"/>
                    <a:pt x="335" y="25"/>
                  </a:cubicBezTo>
                  <a:cubicBezTo>
                    <a:pt x="335" y="26"/>
                    <a:pt x="335" y="26"/>
                    <a:pt x="334" y="27"/>
                  </a:cubicBezTo>
                  <a:cubicBezTo>
                    <a:pt x="333" y="29"/>
                    <a:pt x="330" y="26"/>
                    <a:pt x="332" y="23"/>
                  </a:cubicBezTo>
                  <a:cubicBezTo>
                    <a:pt x="333" y="21"/>
                    <a:pt x="330" y="21"/>
                    <a:pt x="327" y="22"/>
                  </a:cubicBezTo>
                  <a:cubicBezTo>
                    <a:pt x="325" y="23"/>
                    <a:pt x="322" y="24"/>
                    <a:pt x="320" y="25"/>
                  </a:cubicBezTo>
                  <a:cubicBezTo>
                    <a:pt x="319" y="25"/>
                    <a:pt x="318" y="26"/>
                    <a:pt x="317" y="26"/>
                  </a:cubicBezTo>
                  <a:cubicBezTo>
                    <a:pt x="316" y="26"/>
                    <a:pt x="315" y="26"/>
                    <a:pt x="314" y="26"/>
                  </a:cubicBezTo>
                  <a:cubicBezTo>
                    <a:pt x="313" y="26"/>
                    <a:pt x="312" y="26"/>
                    <a:pt x="310" y="26"/>
                  </a:cubicBezTo>
                  <a:cubicBezTo>
                    <a:pt x="309" y="26"/>
                    <a:pt x="308" y="27"/>
                    <a:pt x="307" y="27"/>
                  </a:cubicBezTo>
                  <a:cubicBezTo>
                    <a:pt x="306" y="28"/>
                    <a:pt x="304" y="29"/>
                    <a:pt x="303" y="29"/>
                  </a:cubicBezTo>
                  <a:cubicBezTo>
                    <a:pt x="302" y="29"/>
                    <a:pt x="301" y="29"/>
                    <a:pt x="300" y="27"/>
                  </a:cubicBezTo>
                  <a:cubicBezTo>
                    <a:pt x="299" y="25"/>
                    <a:pt x="298" y="24"/>
                    <a:pt x="296" y="23"/>
                  </a:cubicBezTo>
                  <a:cubicBezTo>
                    <a:pt x="296" y="23"/>
                    <a:pt x="295" y="23"/>
                    <a:pt x="293" y="23"/>
                  </a:cubicBezTo>
                  <a:cubicBezTo>
                    <a:pt x="292" y="22"/>
                    <a:pt x="291" y="22"/>
                    <a:pt x="290" y="22"/>
                  </a:cubicBezTo>
                  <a:cubicBezTo>
                    <a:pt x="288" y="22"/>
                    <a:pt x="286" y="21"/>
                    <a:pt x="284" y="21"/>
                  </a:cubicBezTo>
                  <a:cubicBezTo>
                    <a:pt x="284" y="21"/>
                    <a:pt x="284" y="21"/>
                    <a:pt x="284" y="21"/>
                  </a:cubicBezTo>
                  <a:cubicBezTo>
                    <a:pt x="278" y="18"/>
                    <a:pt x="273" y="19"/>
                    <a:pt x="266" y="18"/>
                  </a:cubicBezTo>
                  <a:cubicBezTo>
                    <a:pt x="263" y="17"/>
                    <a:pt x="262" y="17"/>
                    <a:pt x="260" y="18"/>
                  </a:cubicBezTo>
                  <a:cubicBezTo>
                    <a:pt x="257" y="18"/>
                    <a:pt x="256" y="20"/>
                    <a:pt x="254" y="22"/>
                  </a:cubicBezTo>
                  <a:cubicBezTo>
                    <a:pt x="251" y="25"/>
                    <a:pt x="247" y="24"/>
                    <a:pt x="249" y="20"/>
                  </a:cubicBezTo>
                  <a:cubicBezTo>
                    <a:pt x="251" y="17"/>
                    <a:pt x="256" y="14"/>
                    <a:pt x="260" y="13"/>
                  </a:cubicBezTo>
                  <a:cubicBezTo>
                    <a:pt x="260" y="13"/>
                    <a:pt x="260" y="13"/>
                    <a:pt x="260" y="13"/>
                  </a:cubicBezTo>
                  <a:cubicBezTo>
                    <a:pt x="265" y="12"/>
                    <a:pt x="269" y="7"/>
                    <a:pt x="264" y="7"/>
                  </a:cubicBezTo>
                  <a:cubicBezTo>
                    <a:pt x="263" y="7"/>
                    <a:pt x="262" y="7"/>
                    <a:pt x="260" y="7"/>
                  </a:cubicBezTo>
                  <a:cubicBezTo>
                    <a:pt x="257" y="6"/>
                    <a:pt x="254" y="5"/>
                    <a:pt x="251" y="5"/>
                  </a:cubicBezTo>
                  <a:cubicBezTo>
                    <a:pt x="247" y="6"/>
                    <a:pt x="254" y="0"/>
                    <a:pt x="247" y="0"/>
                  </a:cubicBezTo>
                  <a:cubicBezTo>
                    <a:pt x="243" y="0"/>
                    <a:pt x="244" y="4"/>
                    <a:pt x="243" y="7"/>
                  </a:cubicBezTo>
                  <a:cubicBezTo>
                    <a:pt x="243" y="7"/>
                    <a:pt x="243" y="8"/>
                    <a:pt x="243" y="8"/>
                  </a:cubicBezTo>
                  <a:cubicBezTo>
                    <a:pt x="241" y="11"/>
                    <a:pt x="237" y="8"/>
                    <a:pt x="235" y="9"/>
                  </a:cubicBezTo>
                  <a:cubicBezTo>
                    <a:pt x="233" y="10"/>
                    <a:pt x="232" y="8"/>
                    <a:pt x="227" y="9"/>
                  </a:cubicBezTo>
                  <a:cubicBezTo>
                    <a:pt x="227" y="9"/>
                    <a:pt x="226" y="9"/>
                    <a:pt x="226" y="9"/>
                  </a:cubicBezTo>
                  <a:cubicBezTo>
                    <a:pt x="220" y="10"/>
                    <a:pt x="214" y="13"/>
                    <a:pt x="212" y="15"/>
                  </a:cubicBezTo>
                  <a:cubicBezTo>
                    <a:pt x="210" y="17"/>
                    <a:pt x="209" y="17"/>
                    <a:pt x="204" y="18"/>
                  </a:cubicBezTo>
                  <a:cubicBezTo>
                    <a:pt x="200" y="18"/>
                    <a:pt x="202" y="23"/>
                    <a:pt x="206" y="24"/>
                  </a:cubicBezTo>
                  <a:cubicBezTo>
                    <a:pt x="209" y="25"/>
                    <a:pt x="207" y="31"/>
                    <a:pt x="209" y="32"/>
                  </a:cubicBezTo>
                  <a:cubicBezTo>
                    <a:pt x="210" y="33"/>
                    <a:pt x="212" y="37"/>
                    <a:pt x="212" y="39"/>
                  </a:cubicBezTo>
                  <a:cubicBezTo>
                    <a:pt x="212" y="42"/>
                    <a:pt x="211" y="41"/>
                    <a:pt x="209" y="38"/>
                  </a:cubicBezTo>
                  <a:cubicBezTo>
                    <a:pt x="208" y="35"/>
                    <a:pt x="203" y="31"/>
                    <a:pt x="202" y="29"/>
                  </a:cubicBezTo>
                  <a:cubicBezTo>
                    <a:pt x="202" y="28"/>
                    <a:pt x="202" y="27"/>
                    <a:pt x="201" y="26"/>
                  </a:cubicBezTo>
                  <a:cubicBezTo>
                    <a:pt x="200" y="25"/>
                    <a:pt x="199" y="24"/>
                    <a:pt x="197" y="25"/>
                  </a:cubicBezTo>
                  <a:cubicBezTo>
                    <a:pt x="193" y="25"/>
                    <a:pt x="199" y="25"/>
                    <a:pt x="192" y="28"/>
                  </a:cubicBezTo>
                  <a:cubicBezTo>
                    <a:pt x="186" y="31"/>
                    <a:pt x="191" y="23"/>
                    <a:pt x="188" y="23"/>
                  </a:cubicBezTo>
                  <a:cubicBezTo>
                    <a:pt x="188" y="23"/>
                    <a:pt x="188" y="23"/>
                    <a:pt x="187" y="24"/>
                  </a:cubicBezTo>
                  <a:cubicBezTo>
                    <a:pt x="187" y="24"/>
                    <a:pt x="187" y="24"/>
                    <a:pt x="187" y="24"/>
                  </a:cubicBezTo>
                  <a:cubicBezTo>
                    <a:pt x="187" y="24"/>
                    <a:pt x="186" y="25"/>
                    <a:pt x="186" y="25"/>
                  </a:cubicBezTo>
                  <a:cubicBezTo>
                    <a:pt x="185" y="26"/>
                    <a:pt x="186" y="27"/>
                    <a:pt x="186" y="29"/>
                  </a:cubicBezTo>
                  <a:cubicBezTo>
                    <a:pt x="186" y="31"/>
                    <a:pt x="187" y="32"/>
                    <a:pt x="186" y="34"/>
                  </a:cubicBezTo>
                  <a:cubicBezTo>
                    <a:pt x="186" y="35"/>
                    <a:pt x="186" y="35"/>
                    <a:pt x="187" y="36"/>
                  </a:cubicBezTo>
                  <a:cubicBezTo>
                    <a:pt x="188" y="36"/>
                    <a:pt x="188" y="36"/>
                    <a:pt x="188" y="36"/>
                  </a:cubicBezTo>
                  <a:cubicBezTo>
                    <a:pt x="190" y="36"/>
                    <a:pt x="192" y="36"/>
                    <a:pt x="194" y="37"/>
                  </a:cubicBezTo>
                  <a:cubicBezTo>
                    <a:pt x="198" y="39"/>
                    <a:pt x="201" y="44"/>
                    <a:pt x="198" y="44"/>
                  </a:cubicBezTo>
                  <a:cubicBezTo>
                    <a:pt x="194" y="44"/>
                    <a:pt x="192" y="40"/>
                    <a:pt x="189" y="40"/>
                  </a:cubicBezTo>
                  <a:cubicBezTo>
                    <a:pt x="189" y="40"/>
                    <a:pt x="189" y="40"/>
                    <a:pt x="188" y="40"/>
                  </a:cubicBezTo>
                  <a:cubicBezTo>
                    <a:pt x="188" y="41"/>
                    <a:pt x="188" y="42"/>
                    <a:pt x="187" y="43"/>
                  </a:cubicBezTo>
                  <a:cubicBezTo>
                    <a:pt x="187" y="44"/>
                    <a:pt x="186" y="44"/>
                    <a:pt x="186" y="45"/>
                  </a:cubicBezTo>
                  <a:cubicBezTo>
                    <a:pt x="185" y="45"/>
                    <a:pt x="185" y="45"/>
                    <a:pt x="184" y="46"/>
                  </a:cubicBezTo>
                  <a:cubicBezTo>
                    <a:pt x="179" y="48"/>
                    <a:pt x="178" y="45"/>
                    <a:pt x="180" y="42"/>
                  </a:cubicBezTo>
                  <a:cubicBezTo>
                    <a:pt x="183" y="39"/>
                    <a:pt x="184" y="37"/>
                    <a:pt x="183" y="31"/>
                  </a:cubicBezTo>
                  <a:cubicBezTo>
                    <a:pt x="182" y="25"/>
                    <a:pt x="183" y="20"/>
                    <a:pt x="179" y="21"/>
                  </a:cubicBezTo>
                  <a:cubicBezTo>
                    <a:pt x="176" y="21"/>
                    <a:pt x="173" y="30"/>
                    <a:pt x="173" y="33"/>
                  </a:cubicBezTo>
                  <a:cubicBezTo>
                    <a:pt x="173" y="37"/>
                    <a:pt x="176" y="38"/>
                    <a:pt x="172" y="38"/>
                  </a:cubicBezTo>
                  <a:cubicBezTo>
                    <a:pt x="167" y="38"/>
                    <a:pt x="166" y="33"/>
                    <a:pt x="163" y="33"/>
                  </a:cubicBezTo>
                  <a:cubicBezTo>
                    <a:pt x="159" y="33"/>
                    <a:pt x="162" y="37"/>
                    <a:pt x="159" y="37"/>
                  </a:cubicBezTo>
                  <a:cubicBezTo>
                    <a:pt x="156" y="37"/>
                    <a:pt x="153" y="38"/>
                    <a:pt x="149" y="39"/>
                  </a:cubicBezTo>
                  <a:cubicBezTo>
                    <a:pt x="149" y="39"/>
                    <a:pt x="148" y="39"/>
                    <a:pt x="147" y="40"/>
                  </a:cubicBezTo>
                  <a:cubicBezTo>
                    <a:pt x="147" y="40"/>
                    <a:pt x="146" y="40"/>
                    <a:pt x="146" y="40"/>
                  </a:cubicBezTo>
                  <a:cubicBezTo>
                    <a:pt x="141" y="42"/>
                    <a:pt x="146" y="38"/>
                    <a:pt x="143" y="38"/>
                  </a:cubicBezTo>
                  <a:cubicBezTo>
                    <a:pt x="143" y="38"/>
                    <a:pt x="142" y="38"/>
                    <a:pt x="142" y="38"/>
                  </a:cubicBezTo>
                  <a:cubicBezTo>
                    <a:pt x="138" y="39"/>
                    <a:pt x="135" y="41"/>
                    <a:pt x="132" y="43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28" y="47"/>
                    <a:pt x="131" y="38"/>
                    <a:pt x="127" y="38"/>
                  </a:cubicBezTo>
                  <a:cubicBezTo>
                    <a:pt x="123" y="38"/>
                    <a:pt x="129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1" y="46"/>
                    <a:pt x="117" y="47"/>
                    <a:pt x="120" y="49"/>
                  </a:cubicBezTo>
                  <a:cubicBezTo>
                    <a:pt x="122" y="51"/>
                    <a:pt x="118" y="51"/>
                    <a:pt x="114" y="50"/>
                  </a:cubicBezTo>
                  <a:cubicBezTo>
                    <a:pt x="111" y="49"/>
                    <a:pt x="116" y="52"/>
                    <a:pt x="114" y="53"/>
                  </a:cubicBezTo>
                  <a:cubicBezTo>
                    <a:pt x="112" y="54"/>
                    <a:pt x="108" y="53"/>
                    <a:pt x="106" y="50"/>
                  </a:cubicBezTo>
                  <a:cubicBezTo>
                    <a:pt x="104" y="48"/>
                    <a:pt x="100" y="46"/>
                    <a:pt x="102" y="44"/>
                  </a:cubicBezTo>
                  <a:cubicBezTo>
                    <a:pt x="104" y="42"/>
                    <a:pt x="108" y="46"/>
                    <a:pt x="113" y="46"/>
                  </a:cubicBezTo>
                  <a:cubicBezTo>
                    <a:pt x="119" y="46"/>
                    <a:pt x="118" y="40"/>
                    <a:pt x="113" y="39"/>
                  </a:cubicBezTo>
                  <a:cubicBezTo>
                    <a:pt x="109" y="38"/>
                    <a:pt x="109" y="36"/>
                    <a:pt x="105" y="33"/>
                  </a:cubicBezTo>
                  <a:cubicBezTo>
                    <a:pt x="101" y="30"/>
                    <a:pt x="98" y="31"/>
                    <a:pt x="93" y="28"/>
                  </a:cubicBezTo>
                  <a:cubicBezTo>
                    <a:pt x="87" y="26"/>
                    <a:pt x="80" y="32"/>
                    <a:pt x="75" y="33"/>
                  </a:cubicBezTo>
                  <a:cubicBezTo>
                    <a:pt x="74" y="33"/>
                    <a:pt x="73" y="34"/>
                    <a:pt x="73" y="34"/>
                  </a:cubicBezTo>
                  <a:cubicBezTo>
                    <a:pt x="68" y="37"/>
                    <a:pt x="63" y="44"/>
                    <a:pt x="61" y="47"/>
                  </a:cubicBezTo>
                  <a:cubicBezTo>
                    <a:pt x="58" y="51"/>
                    <a:pt x="53" y="54"/>
                    <a:pt x="49" y="58"/>
                  </a:cubicBezTo>
                  <a:cubicBezTo>
                    <a:pt x="46" y="62"/>
                    <a:pt x="49" y="69"/>
                    <a:pt x="52" y="74"/>
                  </a:cubicBezTo>
                  <a:cubicBezTo>
                    <a:pt x="55" y="79"/>
                    <a:pt x="55" y="73"/>
                    <a:pt x="57" y="71"/>
                  </a:cubicBezTo>
                  <a:cubicBezTo>
                    <a:pt x="59" y="70"/>
                    <a:pt x="62" y="74"/>
                    <a:pt x="63" y="77"/>
                  </a:cubicBezTo>
                  <a:cubicBezTo>
                    <a:pt x="64" y="81"/>
                    <a:pt x="66" y="75"/>
                    <a:pt x="68" y="75"/>
                  </a:cubicBezTo>
                  <a:cubicBezTo>
                    <a:pt x="70" y="75"/>
                    <a:pt x="71" y="74"/>
                    <a:pt x="73" y="72"/>
                  </a:cubicBezTo>
                  <a:cubicBezTo>
                    <a:pt x="73" y="71"/>
                    <a:pt x="74" y="70"/>
                    <a:pt x="75" y="69"/>
                  </a:cubicBezTo>
                  <a:cubicBezTo>
                    <a:pt x="78" y="66"/>
                    <a:pt x="72" y="63"/>
                    <a:pt x="74" y="59"/>
                  </a:cubicBezTo>
                  <a:cubicBezTo>
                    <a:pt x="75" y="55"/>
                    <a:pt x="79" y="53"/>
                    <a:pt x="80" y="49"/>
                  </a:cubicBezTo>
                  <a:cubicBezTo>
                    <a:pt x="81" y="46"/>
                    <a:pt x="89" y="47"/>
                    <a:pt x="86" y="50"/>
                  </a:cubicBezTo>
                  <a:cubicBezTo>
                    <a:pt x="83" y="53"/>
                    <a:pt x="78" y="58"/>
                    <a:pt x="80" y="63"/>
                  </a:cubicBezTo>
                  <a:cubicBezTo>
                    <a:pt x="81" y="67"/>
                    <a:pt x="85" y="64"/>
                    <a:pt x="89" y="64"/>
                  </a:cubicBezTo>
                  <a:cubicBezTo>
                    <a:pt x="94" y="63"/>
                    <a:pt x="94" y="66"/>
                    <a:pt x="90" y="68"/>
                  </a:cubicBezTo>
                  <a:cubicBezTo>
                    <a:pt x="87" y="69"/>
                    <a:pt x="83" y="68"/>
                    <a:pt x="86" y="71"/>
                  </a:cubicBezTo>
                  <a:cubicBezTo>
                    <a:pt x="89" y="74"/>
                    <a:pt x="85" y="74"/>
                    <a:pt x="81" y="74"/>
                  </a:cubicBezTo>
                  <a:cubicBezTo>
                    <a:pt x="77" y="74"/>
                    <a:pt x="82" y="78"/>
                    <a:pt x="79" y="80"/>
                  </a:cubicBezTo>
                  <a:cubicBezTo>
                    <a:pt x="77" y="82"/>
                    <a:pt x="75" y="81"/>
                    <a:pt x="73" y="80"/>
                  </a:cubicBezTo>
                  <a:cubicBezTo>
                    <a:pt x="72" y="80"/>
                    <a:pt x="71" y="80"/>
                    <a:pt x="69" y="80"/>
                  </a:cubicBezTo>
                  <a:cubicBezTo>
                    <a:pt x="66" y="80"/>
                    <a:pt x="64" y="81"/>
                    <a:pt x="60" y="81"/>
                  </a:cubicBezTo>
                  <a:cubicBezTo>
                    <a:pt x="55" y="81"/>
                    <a:pt x="57" y="78"/>
                    <a:pt x="54" y="78"/>
                  </a:cubicBezTo>
                  <a:cubicBezTo>
                    <a:pt x="51" y="78"/>
                    <a:pt x="52" y="83"/>
                    <a:pt x="50" y="86"/>
                  </a:cubicBezTo>
                  <a:cubicBezTo>
                    <a:pt x="47" y="88"/>
                    <a:pt x="44" y="91"/>
                    <a:pt x="40" y="92"/>
                  </a:cubicBezTo>
                  <a:cubicBezTo>
                    <a:pt x="40" y="92"/>
                    <a:pt x="39" y="93"/>
                    <a:pt x="39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4" y="94"/>
                    <a:pt x="33" y="93"/>
                    <a:pt x="31" y="96"/>
                  </a:cubicBezTo>
                  <a:cubicBezTo>
                    <a:pt x="30" y="99"/>
                    <a:pt x="29" y="103"/>
                    <a:pt x="32" y="105"/>
                  </a:cubicBezTo>
                  <a:cubicBezTo>
                    <a:pt x="35" y="108"/>
                    <a:pt x="33" y="111"/>
                    <a:pt x="30" y="112"/>
                  </a:cubicBezTo>
                  <a:cubicBezTo>
                    <a:pt x="29" y="112"/>
                    <a:pt x="29" y="112"/>
                    <a:pt x="28" y="112"/>
                  </a:cubicBezTo>
                  <a:cubicBezTo>
                    <a:pt x="24" y="112"/>
                    <a:pt x="23" y="112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16" y="111"/>
                    <a:pt x="18" y="115"/>
                    <a:pt x="16" y="118"/>
                  </a:cubicBezTo>
                  <a:cubicBezTo>
                    <a:pt x="14" y="121"/>
                    <a:pt x="17" y="122"/>
                    <a:pt x="17" y="126"/>
                  </a:cubicBezTo>
                  <a:cubicBezTo>
                    <a:pt x="17" y="128"/>
                    <a:pt x="18" y="128"/>
                    <a:pt x="20" y="128"/>
                  </a:cubicBezTo>
                  <a:cubicBezTo>
                    <a:pt x="22" y="128"/>
                    <a:pt x="24" y="128"/>
                    <a:pt x="25" y="128"/>
                  </a:cubicBezTo>
                  <a:cubicBezTo>
                    <a:pt x="27" y="129"/>
                    <a:pt x="28" y="129"/>
                    <a:pt x="30" y="129"/>
                  </a:cubicBezTo>
                  <a:cubicBezTo>
                    <a:pt x="31" y="128"/>
                    <a:pt x="32" y="128"/>
                    <a:pt x="33" y="127"/>
                  </a:cubicBezTo>
                  <a:cubicBezTo>
                    <a:pt x="35" y="126"/>
                    <a:pt x="36" y="126"/>
                    <a:pt x="35" y="124"/>
                  </a:cubicBezTo>
                  <a:cubicBezTo>
                    <a:pt x="35" y="122"/>
                    <a:pt x="36" y="121"/>
                    <a:pt x="38" y="121"/>
                  </a:cubicBezTo>
                  <a:cubicBezTo>
                    <a:pt x="38" y="121"/>
                    <a:pt x="39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42" y="120"/>
                    <a:pt x="42" y="117"/>
                    <a:pt x="41" y="113"/>
                  </a:cubicBezTo>
                  <a:cubicBezTo>
                    <a:pt x="40" y="109"/>
                    <a:pt x="47" y="111"/>
                    <a:pt x="53" y="111"/>
                  </a:cubicBezTo>
                  <a:cubicBezTo>
                    <a:pt x="58" y="111"/>
                    <a:pt x="59" y="115"/>
                    <a:pt x="63" y="116"/>
                  </a:cubicBezTo>
                  <a:cubicBezTo>
                    <a:pt x="67" y="118"/>
                    <a:pt x="67" y="121"/>
                    <a:pt x="67" y="126"/>
                  </a:cubicBezTo>
                  <a:cubicBezTo>
                    <a:pt x="67" y="131"/>
                    <a:pt x="71" y="124"/>
                    <a:pt x="72" y="122"/>
                  </a:cubicBezTo>
                  <a:cubicBezTo>
                    <a:pt x="72" y="121"/>
                    <a:pt x="72" y="120"/>
                    <a:pt x="73" y="119"/>
                  </a:cubicBezTo>
                  <a:cubicBezTo>
                    <a:pt x="73" y="118"/>
                    <a:pt x="73" y="117"/>
                    <a:pt x="73" y="116"/>
                  </a:cubicBezTo>
                  <a:cubicBezTo>
                    <a:pt x="72" y="115"/>
                    <a:pt x="72" y="115"/>
                    <a:pt x="71" y="115"/>
                  </a:cubicBezTo>
                  <a:cubicBezTo>
                    <a:pt x="68" y="115"/>
                    <a:pt x="68" y="114"/>
                    <a:pt x="65" y="111"/>
                  </a:cubicBezTo>
                  <a:cubicBezTo>
                    <a:pt x="63" y="109"/>
                    <a:pt x="65" y="108"/>
                    <a:pt x="67" y="110"/>
                  </a:cubicBezTo>
                  <a:cubicBezTo>
                    <a:pt x="70" y="112"/>
                    <a:pt x="71" y="113"/>
                    <a:pt x="73" y="115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74" y="117"/>
                    <a:pt x="76" y="119"/>
                    <a:pt x="78" y="123"/>
                  </a:cubicBezTo>
                  <a:cubicBezTo>
                    <a:pt x="79" y="126"/>
                    <a:pt x="81" y="130"/>
                    <a:pt x="84" y="128"/>
                  </a:cubicBezTo>
                  <a:cubicBezTo>
                    <a:pt x="86" y="127"/>
                    <a:pt x="83" y="122"/>
                    <a:pt x="86" y="122"/>
                  </a:cubicBezTo>
                  <a:cubicBezTo>
                    <a:pt x="89" y="122"/>
                    <a:pt x="92" y="120"/>
                    <a:pt x="94" y="118"/>
                  </a:cubicBezTo>
                  <a:cubicBezTo>
                    <a:pt x="95" y="115"/>
                    <a:pt x="94" y="114"/>
                    <a:pt x="94" y="110"/>
                  </a:cubicBezTo>
                  <a:cubicBezTo>
                    <a:pt x="94" y="105"/>
                    <a:pt x="102" y="103"/>
                    <a:pt x="103" y="106"/>
                  </a:cubicBezTo>
                  <a:cubicBezTo>
                    <a:pt x="104" y="109"/>
                    <a:pt x="108" y="104"/>
                    <a:pt x="112" y="102"/>
                  </a:cubicBezTo>
                  <a:cubicBezTo>
                    <a:pt x="115" y="100"/>
                    <a:pt x="116" y="102"/>
                    <a:pt x="114" y="104"/>
                  </a:cubicBezTo>
                  <a:cubicBezTo>
                    <a:pt x="112" y="106"/>
                    <a:pt x="113" y="109"/>
                    <a:pt x="117" y="111"/>
                  </a:cubicBezTo>
                  <a:cubicBezTo>
                    <a:pt x="121" y="113"/>
                    <a:pt x="122" y="117"/>
                    <a:pt x="118" y="117"/>
                  </a:cubicBezTo>
                  <a:cubicBezTo>
                    <a:pt x="114" y="118"/>
                    <a:pt x="110" y="115"/>
                    <a:pt x="107" y="115"/>
                  </a:cubicBezTo>
                  <a:cubicBezTo>
                    <a:pt x="104" y="115"/>
                    <a:pt x="101" y="116"/>
                    <a:pt x="98" y="117"/>
                  </a:cubicBezTo>
                  <a:cubicBezTo>
                    <a:pt x="95" y="119"/>
                    <a:pt x="93" y="122"/>
                    <a:pt x="92" y="125"/>
                  </a:cubicBezTo>
                  <a:cubicBezTo>
                    <a:pt x="91" y="129"/>
                    <a:pt x="93" y="130"/>
                    <a:pt x="99" y="130"/>
                  </a:cubicBezTo>
                  <a:cubicBezTo>
                    <a:pt x="105" y="130"/>
                    <a:pt x="110" y="131"/>
                    <a:pt x="110" y="134"/>
                  </a:cubicBezTo>
                  <a:cubicBezTo>
                    <a:pt x="109" y="137"/>
                    <a:pt x="106" y="140"/>
                    <a:pt x="102" y="141"/>
                  </a:cubicBezTo>
                  <a:cubicBezTo>
                    <a:pt x="99" y="141"/>
                    <a:pt x="92" y="139"/>
                    <a:pt x="88" y="139"/>
                  </a:cubicBezTo>
                  <a:cubicBezTo>
                    <a:pt x="84" y="138"/>
                    <a:pt x="80" y="137"/>
                    <a:pt x="78" y="140"/>
                  </a:cubicBezTo>
                  <a:cubicBezTo>
                    <a:pt x="77" y="142"/>
                    <a:pt x="75" y="142"/>
                    <a:pt x="73" y="141"/>
                  </a:cubicBezTo>
                  <a:cubicBezTo>
                    <a:pt x="71" y="140"/>
                    <a:pt x="70" y="139"/>
                    <a:pt x="68" y="138"/>
                  </a:cubicBezTo>
                  <a:cubicBezTo>
                    <a:pt x="65" y="136"/>
                    <a:pt x="58" y="135"/>
                    <a:pt x="59" y="130"/>
                  </a:cubicBezTo>
                  <a:cubicBezTo>
                    <a:pt x="59" y="125"/>
                    <a:pt x="55" y="127"/>
                    <a:pt x="48" y="127"/>
                  </a:cubicBezTo>
                  <a:cubicBezTo>
                    <a:pt x="44" y="127"/>
                    <a:pt x="42" y="128"/>
                    <a:pt x="40" y="129"/>
                  </a:cubicBezTo>
                  <a:cubicBezTo>
                    <a:pt x="39" y="129"/>
                    <a:pt x="39" y="129"/>
                    <a:pt x="38" y="130"/>
                  </a:cubicBezTo>
                  <a:cubicBezTo>
                    <a:pt x="36" y="130"/>
                    <a:pt x="35" y="130"/>
                    <a:pt x="33" y="130"/>
                  </a:cubicBezTo>
                  <a:cubicBezTo>
                    <a:pt x="32" y="130"/>
                    <a:pt x="31" y="130"/>
                    <a:pt x="30" y="131"/>
                  </a:cubicBezTo>
                  <a:cubicBezTo>
                    <a:pt x="26" y="131"/>
                    <a:pt x="25" y="133"/>
                    <a:pt x="22" y="133"/>
                  </a:cubicBezTo>
                  <a:cubicBezTo>
                    <a:pt x="22" y="134"/>
                    <a:pt x="21" y="134"/>
                    <a:pt x="20" y="134"/>
                  </a:cubicBezTo>
                  <a:cubicBezTo>
                    <a:pt x="18" y="135"/>
                    <a:pt x="16" y="138"/>
                    <a:pt x="16" y="140"/>
                  </a:cubicBezTo>
                  <a:cubicBezTo>
                    <a:pt x="16" y="143"/>
                    <a:pt x="14" y="147"/>
                    <a:pt x="10" y="148"/>
                  </a:cubicBezTo>
                  <a:cubicBezTo>
                    <a:pt x="7" y="148"/>
                    <a:pt x="6" y="155"/>
                    <a:pt x="4" y="158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3" y="160"/>
                    <a:pt x="3" y="161"/>
                    <a:pt x="2" y="162"/>
                  </a:cubicBezTo>
                  <a:cubicBezTo>
                    <a:pt x="1" y="165"/>
                    <a:pt x="0" y="167"/>
                    <a:pt x="1" y="169"/>
                  </a:cubicBezTo>
                  <a:cubicBezTo>
                    <a:pt x="2" y="169"/>
                    <a:pt x="2" y="169"/>
                    <a:pt x="2" y="170"/>
                  </a:cubicBezTo>
                  <a:cubicBezTo>
                    <a:pt x="4" y="172"/>
                    <a:pt x="5" y="172"/>
                    <a:pt x="2" y="175"/>
                  </a:cubicBezTo>
                  <a:cubicBezTo>
                    <a:pt x="2" y="175"/>
                    <a:pt x="2" y="175"/>
                    <a:pt x="2" y="175"/>
                  </a:cubicBezTo>
                  <a:cubicBezTo>
                    <a:pt x="0" y="176"/>
                    <a:pt x="1" y="178"/>
                    <a:pt x="2" y="180"/>
                  </a:cubicBezTo>
                  <a:cubicBezTo>
                    <a:pt x="3" y="181"/>
                    <a:pt x="3" y="182"/>
                    <a:pt x="4" y="183"/>
                  </a:cubicBezTo>
                  <a:cubicBezTo>
                    <a:pt x="6" y="186"/>
                    <a:pt x="9" y="188"/>
                    <a:pt x="11" y="190"/>
                  </a:cubicBezTo>
                  <a:cubicBezTo>
                    <a:pt x="14" y="193"/>
                    <a:pt x="17" y="196"/>
                    <a:pt x="20" y="199"/>
                  </a:cubicBezTo>
                  <a:cubicBezTo>
                    <a:pt x="22" y="200"/>
                    <a:pt x="24" y="201"/>
                    <a:pt x="25" y="200"/>
                  </a:cubicBezTo>
                  <a:cubicBezTo>
                    <a:pt x="26" y="200"/>
                    <a:pt x="28" y="199"/>
                    <a:pt x="30" y="198"/>
                  </a:cubicBezTo>
                  <a:cubicBezTo>
                    <a:pt x="32" y="198"/>
                    <a:pt x="34" y="197"/>
                    <a:pt x="36" y="197"/>
                  </a:cubicBezTo>
                  <a:cubicBezTo>
                    <a:pt x="37" y="196"/>
                    <a:pt x="37" y="196"/>
                    <a:pt x="38" y="196"/>
                  </a:cubicBezTo>
                  <a:cubicBezTo>
                    <a:pt x="39" y="196"/>
                    <a:pt x="39" y="196"/>
                    <a:pt x="40" y="196"/>
                  </a:cubicBezTo>
                  <a:cubicBezTo>
                    <a:pt x="44" y="197"/>
                    <a:pt x="49" y="199"/>
                    <a:pt x="53" y="199"/>
                  </a:cubicBezTo>
                  <a:cubicBezTo>
                    <a:pt x="57" y="199"/>
                    <a:pt x="57" y="204"/>
                    <a:pt x="56" y="207"/>
                  </a:cubicBezTo>
                  <a:cubicBezTo>
                    <a:pt x="54" y="210"/>
                    <a:pt x="57" y="217"/>
                    <a:pt x="61" y="220"/>
                  </a:cubicBezTo>
                  <a:cubicBezTo>
                    <a:pt x="64" y="222"/>
                    <a:pt x="60" y="227"/>
                    <a:pt x="63" y="228"/>
                  </a:cubicBezTo>
                  <a:cubicBezTo>
                    <a:pt x="66" y="229"/>
                    <a:pt x="64" y="232"/>
                    <a:pt x="61" y="237"/>
                  </a:cubicBezTo>
                  <a:cubicBezTo>
                    <a:pt x="58" y="241"/>
                    <a:pt x="61" y="249"/>
                    <a:pt x="64" y="254"/>
                  </a:cubicBezTo>
                  <a:cubicBezTo>
                    <a:pt x="68" y="258"/>
                    <a:pt x="65" y="262"/>
                    <a:pt x="69" y="267"/>
                  </a:cubicBezTo>
                  <a:cubicBezTo>
                    <a:pt x="74" y="272"/>
                    <a:pt x="69" y="275"/>
                    <a:pt x="72" y="280"/>
                  </a:cubicBezTo>
                  <a:cubicBezTo>
                    <a:pt x="72" y="280"/>
                    <a:pt x="72" y="281"/>
                    <a:pt x="73" y="281"/>
                  </a:cubicBezTo>
                  <a:cubicBezTo>
                    <a:pt x="76" y="284"/>
                    <a:pt x="82" y="282"/>
                    <a:pt x="87" y="281"/>
                  </a:cubicBezTo>
                  <a:cubicBezTo>
                    <a:pt x="92" y="281"/>
                    <a:pt x="97" y="276"/>
                    <a:pt x="101" y="275"/>
                  </a:cubicBezTo>
                  <a:cubicBezTo>
                    <a:pt x="105" y="275"/>
                    <a:pt x="100" y="262"/>
                    <a:pt x="105" y="262"/>
                  </a:cubicBezTo>
                  <a:cubicBezTo>
                    <a:pt x="109" y="261"/>
                    <a:pt x="112" y="258"/>
                    <a:pt x="109" y="257"/>
                  </a:cubicBezTo>
                  <a:cubicBezTo>
                    <a:pt x="107" y="255"/>
                    <a:pt x="108" y="250"/>
                    <a:pt x="111" y="250"/>
                  </a:cubicBezTo>
                  <a:cubicBezTo>
                    <a:pt x="113" y="250"/>
                    <a:pt x="117" y="245"/>
                    <a:pt x="118" y="242"/>
                  </a:cubicBezTo>
                  <a:cubicBezTo>
                    <a:pt x="120" y="238"/>
                    <a:pt x="120" y="229"/>
                    <a:pt x="118" y="226"/>
                  </a:cubicBezTo>
                  <a:cubicBezTo>
                    <a:pt x="117" y="223"/>
                    <a:pt x="114" y="222"/>
                    <a:pt x="116" y="221"/>
                  </a:cubicBezTo>
                  <a:cubicBezTo>
                    <a:pt x="119" y="220"/>
                    <a:pt x="120" y="212"/>
                    <a:pt x="124" y="209"/>
                  </a:cubicBezTo>
                  <a:cubicBezTo>
                    <a:pt x="124" y="209"/>
                    <a:pt x="125" y="209"/>
                    <a:pt x="125" y="208"/>
                  </a:cubicBezTo>
                  <a:cubicBezTo>
                    <a:pt x="127" y="207"/>
                    <a:pt x="129" y="204"/>
                    <a:pt x="132" y="200"/>
                  </a:cubicBezTo>
                  <a:cubicBezTo>
                    <a:pt x="135" y="197"/>
                    <a:pt x="137" y="193"/>
                    <a:pt x="139" y="189"/>
                  </a:cubicBezTo>
                  <a:cubicBezTo>
                    <a:pt x="141" y="183"/>
                    <a:pt x="137" y="183"/>
                    <a:pt x="133" y="184"/>
                  </a:cubicBezTo>
                  <a:cubicBezTo>
                    <a:pt x="133" y="185"/>
                    <a:pt x="132" y="185"/>
                    <a:pt x="132" y="185"/>
                  </a:cubicBezTo>
                  <a:cubicBezTo>
                    <a:pt x="130" y="185"/>
                    <a:pt x="127" y="185"/>
                    <a:pt x="125" y="183"/>
                  </a:cubicBezTo>
                  <a:cubicBezTo>
                    <a:pt x="123" y="182"/>
                    <a:pt x="122" y="181"/>
                    <a:pt x="120" y="180"/>
                  </a:cubicBezTo>
                  <a:cubicBezTo>
                    <a:pt x="116" y="176"/>
                    <a:pt x="113" y="168"/>
                    <a:pt x="111" y="164"/>
                  </a:cubicBezTo>
                  <a:cubicBezTo>
                    <a:pt x="108" y="159"/>
                    <a:pt x="103" y="146"/>
                    <a:pt x="105" y="146"/>
                  </a:cubicBezTo>
                  <a:cubicBezTo>
                    <a:pt x="108" y="146"/>
                    <a:pt x="110" y="150"/>
                    <a:pt x="113" y="156"/>
                  </a:cubicBezTo>
                  <a:cubicBezTo>
                    <a:pt x="115" y="163"/>
                    <a:pt x="121" y="170"/>
                    <a:pt x="125" y="178"/>
                  </a:cubicBezTo>
                  <a:cubicBezTo>
                    <a:pt x="125" y="178"/>
                    <a:pt x="125" y="178"/>
                    <a:pt x="125" y="179"/>
                  </a:cubicBezTo>
                  <a:cubicBezTo>
                    <a:pt x="127" y="183"/>
                    <a:pt x="130" y="183"/>
                    <a:pt x="132" y="181"/>
                  </a:cubicBezTo>
                  <a:cubicBezTo>
                    <a:pt x="133" y="181"/>
                    <a:pt x="135" y="179"/>
                    <a:pt x="136" y="178"/>
                  </a:cubicBezTo>
                  <a:cubicBezTo>
                    <a:pt x="137" y="177"/>
                    <a:pt x="140" y="177"/>
                    <a:pt x="143" y="176"/>
                  </a:cubicBezTo>
                  <a:cubicBezTo>
                    <a:pt x="144" y="175"/>
                    <a:pt x="146" y="174"/>
                    <a:pt x="147" y="174"/>
                  </a:cubicBezTo>
                  <a:cubicBezTo>
                    <a:pt x="148" y="173"/>
                    <a:pt x="149" y="173"/>
                    <a:pt x="149" y="172"/>
                  </a:cubicBezTo>
                  <a:cubicBezTo>
                    <a:pt x="149" y="172"/>
                    <a:pt x="149" y="172"/>
                    <a:pt x="150" y="172"/>
                  </a:cubicBezTo>
                  <a:cubicBezTo>
                    <a:pt x="151" y="169"/>
                    <a:pt x="158" y="160"/>
                    <a:pt x="156" y="158"/>
                  </a:cubicBezTo>
                  <a:cubicBezTo>
                    <a:pt x="154" y="156"/>
                    <a:pt x="152" y="155"/>
                    <a:pt x="149" y="155"/>
                  </a:cubicBezTo>
                  <a:cubicBezTo>
                    <a:pt x="149" y="155"/>
                    <a:pt x="148" y="155"/>
                    <a:pt x="147" y="155"/>
                  </a:cubicBezTo>
                  <a:cubicBezTo>
                    <a:pt x="147" y="155"/>
                    <a:pt x="146" y="156"/>
                    <a:pt x="146" y="156"/>
                  </a:cubicBezTo>
                  <a:cubicBezTo>
                    <a:pt x="145" y="156"/>
                    <a:pt x="144" y="156"/>
                    <a:pt x="143" y="155"/>
                  </a:cubicBezTo>
                  <a:cubicBezTo>
                    <a:pt x="140" y="154"/>
                    <a:pt x="138" y="150"/>
                    <a:pt x="137" y="147"/>
                  </a:cubicBezTo>
                  <a:cubicBezTo>
                    <a:pt x="135" y="144"/>
                    <a:pt x="139" y="143"/>
                    <a:pt x="142" y="148"/>
                  </a:cubicBezTo>
                  <a:cubicBezTo>
                    <a:pt x="142" y="149"/>
                    <a:pt x="142" y="150"/>
                    <a:pt x="143" y="150"/>
                  </a:cubicBezTo>
                  <a:cubicBezTo>
                    <a:pt x="144" y="152"/>
                    <a:pt x="146" y="152"/>
                    <a:pt x="147" y="152"/>
                  </a:cubicBezTo>
                  <a:cubicBezTo>
                    <a:pt x="148" y="152"/>
                    <a:pt x="149" y="152"/>
                    <a:pt x="149" y="152"/>
                  </a:cubicBezTo>
                  <a:cubicBezTo>
                    <a:pt x="150" y="153"/>
                    <a:pt x="151" y="153"/>
                    <a:pt x="152" y="154"/>
                  </a:cubicBezTo>
                  <a:cubicBezTo>
                    <a:pt x="156" y="156"/>
                    <a:pt x="155" y="154"/>
                    <a:pt x="161" y="154"/>
                  </a:cubicBezTo>
                  <a:cubicBezTo>
                    <a:pt x="168" y="154"/>
                    <a:pt x="167" y="153"/>
                    <a:pt x="172" y="157"/>
                  </a:cubicBezTo>
                  <a:cubicBezTo>
                    <a:pt x="177" y="161"/>
                    <a:pt x="180" y="163"/>
                    <a:pt x="183" y="163"/>
                  </a:cubicBezTo>
                  <a:cubicBezTo>
                    <a:pt x="186" y="163"/>
                    <a:pt x="182" y="174"/>
                    <a:pt x="185" y="177"/>
                  </a:cubicBezTo>
                  <a:cubicBezTo>
                    <a:pt x="185" y="178"/>
                    <a:pt x="186" y="178"/>
                    <a:pt x="186" y="179"/>
                  </a:cubicBezTo>
                  <a:cubicBezTo>
                    <a:pt x="186" y="179"/>
                    <a:pt x="187" y="180"/>
                    <a:pt x="187" y="181"/>
                  </a:cubicBezTo>
                  <a:cubicBezTo>
                    <a:pt x="188" y="181"/>
                    <a:pt x="188" y="182"/>
                    <a:pt x="188" y="183"/>
                  </a:cubicBezTo>
                  <a:cubicBezTo>
                    <a:pt x="191" y="186"/>
                    <a:pt x="193" y="190"/>
                    <a:pt x="194" y="190"/>
                  </a:cubicBezTo>
                  <a:cubicBezTo>
                    <a:pt x="197" y="191"/>
                    <a:pt x="198" y="188"/>
                    <a:pt x="200" y="184"/>
                  </a:cubicBezTo>
                  <a:cubicBezTo>
                    <a:pt x="200" y="181"/>
                    <a:pt x="200" y="177"/>
                    <a:pt x="201" y="175"/>
                  </a:cubicBezTo>
                  <a:cubicBezTo>
                    <a:pt x="201" y="175"/>
                    <a:pt x="201" y="175"/>
                    <a:pt x="201" y="175"/>
                  </a:cubicBezTo>
                  <a:cubicBezTo>
                    <a:pt x="203" y="174"/>
                    <a:pt x="209" y="169"/>
                    <a:pt x="214" y="166"/>
                  </a:cubicBezTo>
                  <a:cubicBezTo>
                    <a:pt x="219" y="163"/>
                    <a:pt x="223" y="166"/>
                    <a:pt x="226" y="168"/>
                  </a:cubicBezTo>
                  <a:cubicBezTo>
                    <a:pt x="227" y="168"/>
                    <a:pt x="227" y="169"/>
                    <a:pt x="227" y="169"/>
                  </a:cubicBezTo>
                  <a:cubicBezTo>
                    <a:pt x="229" y="172"/>
                    <a:pt x="227" y="176"/>
                    <a:pt x="231" y="176"/>
                  </a:cubicBezTo>
                  <a:cubicBezTo>
                    <a:pt x="235" y="176"/>
                    <a:pt x="238" y="180"/>
                    <a:pt x="235" y="184"/>
                  </a:cubicBezTo>
                  <a:cubicBezTo>
                    <a:pt x="233" y="189"/>
                    <a:pt x="234" y="191"/>
                    <a:pt x="237" y="193"/>
                  </a:cubicBezTo>
                  <a:cubicBezTo>
                    <a:pt x="240" y="195"/>
                    <a:pt x="239" y="201"/>
                    <a:pt x="242" y="202"/>
                  </a:cubicBezTo>
                  <a:cubicBezTo>
                    <a:pt x="242" y="202"/>
                    <a:pt x="242" y="203"/>
                    <a:pt x="243" y="203"/>
                  </a:cubicBezTo>
                  <a:cubicBezTo>
                    <a:pt x="245" y="205"/>
                    <a:pt x="248" y="209"/>
                    <a:pt x="248" y="205"/>
                  </a:cubicBezTo>
                  <a:cubicBezTo>
                    <a:pt x="248" y="201"/>
                    <a:pt x="245" y="197"/>
                    <a:pt x="243" y="195"/>
                  </a:cubicBezTo>
                  <a:cubicBezTo>
                    <a:pt x="242" y="194"/>
                    <a:pt x="241" y="193"/>
                    <a:pt x="240" y="193"/>
                  </a:cubicBezTo>
                  <a:cubicBezTo>
                    <a:pt x="238" y="192"/>
                    <a:pt x="238" y="187"/>
                    <a:pt x="238" y="184"/>
                  </a:cubicBezTo>
                  <a:cubicBezTo>
                    <a:pt x="238" y="182"/>
                    <a:pt x="240" y="183"/>
                    <a:pt x="243" y="185"/>
                  </a:cubicBezTo>
                  <a:cubicBezTo>
                    <a:pt x="244" y="186"/>
                    <a:pt x="244" y="187"/>
                    <a:pt x="245" y="187"/>
                  </a:cubicBezTo>
                  <a:cubicBezTo>
                    <a:pt x="248" y="191"/>
                    <a:pt x="251" y="193"/>
                    <a:pt x="253" y="189"/>
                  </a:cubicBezTo>
                  <a:cubicBezTo>
                    <a:pt x="255" y="185"/>
                    <a:pt x="259" y="183"/>
                    <a:pt x="258" y="181"/>
                  </a:cubicBezTo>
                  <a:cubicBezTo>
                    <a:pt x="258" y="179"/>
                    <a:pt x="256" y="175"/>
                    <a:pt x="253" y="170"/>
                  </a:cubicBezTo>
                  <a:cubicBezTo>
                    <a:pt x="251" y="166"/>
                    <a:pt x="256" y="163"/>
                    <a:pt x="260" y="163"/>
                  </a:cubicBezTo>
                  <a:cubicBezTo>
                    <a:pt x="261" y="163"/>
                    <a:pt x="262" y="163"/>
                    <a:pt x="262" y="163"/>
                  </a:cubicBezTo>
                  <a:cubicBezTo>
                    <a:pt x="267" y="163"/>
                    <a:pt x="273" y="158"/>
                    <a:pt x="276" y="156"/>
                  </a:cubicBezTo>
                  <a:cubicBezTo>
                    <a:pt x="279" y="155"/>
                    <a:pt x="280" y="150"/>
                    <a:pt x="282" y="148"/>
                  </a:cubicBezTo>
                  <a:cubicBezTo>
                    <a:pt x="285" y="145"/>
                    <a:pt x="282" y="138"/>
                    <a:pt x="279" y="135"/>
                  </a:cubicBezTo>
                  <a:cubicBezTo>
                    <a:pt x="276" y="132"/>
                    <a:pt x="281" y="124"/>
                    <a:pt x="278" y="124"/>
                  </a:cubicBezTo>
                  <a:cubicBezTo>
                    <a:pt x="274" y="124"/>
                    <a:pt x="275" y="119"/>
                    <a:pt x="281" y="119"/>
                  </a:cubicBezTo>
                  <a:cubicBezTo>
                    <a:pt x="282" y="119"/>
                    <a:pt x="283" y="119"/>
                    <a:pt x="284" y="119"/>
                  </a:cubicBezTo>
                  <a:cubicBezTo>
                    <a:pt x="287" y="120"/>
                    <a:pt x="287" y="122"/>
                    <a:pt x="288" y="124"/>
                  </a:cubicBezTo>
                  <a:cubicBezTo>
                    <a:pt x="288" y="125"/>
                    <a:pt x="289" y="126"/>
                    <a:pt x="290" y="126"/>
                  </a:cubicBezTo>
                  <a:cubicBezTo>
                    <a:pt x="291" y="127"/>
                    <a:pt x="293" y="128"/>
                    <a:pt x="293" y="130"/>
                  </a:cubicBezTo>
                  <a:cubicBezTo>
                    <a:pt x="293" y="131"/>
                    <a:pt x="293" y="132"/>
                    <a:pt x="293" y="133"/>
                  </a:cubicBezTo>
                  <a:cubicBezTo>
                    <a:pt x="294" y="134"/>
                    <a:pt x="295" y="135"/>
                    <a:pt x="296" y="136"/>
                  </a:cubicBezTo>
                  <a:cubicBezTo>
                    <a:pt x="297" y="136"/>
                    <a:pt x="298" y="136"/>
                    <a:pt x="298" y="136"/>
                  </a:cubicBezTo>
                  <a:cubicBezTo>
                    <a:pt x="302" y="135"/>
                    <a:pt x="299" y="130"/>
                    <a:pt x="297" y="126"/>
                  </a:cubicBezTo>
                  <a:cubicBezTo>
                    <a:pt x="297" y="126"/>
                    <a:pt x="297" y="125"/>
                    <a:pt x="296" y="125"/>
                  </a:cubicBezTo>
                  <a:cubicBezTo>
                    <a:pt x="295" y="122"/>
                    <a:pt x="292" y="121"/>
                    <a:pt x="296" y="121"/>
                  </a:cubicBezTo>
                  <a:cubicBezTo>
                    <a:pt x="296" y="121"/>
                    <a:pt x="296" y="121"/>
                    <a:pt x="296" y="121"/>
                  </a:cubicBezTo>
                  <a:cubicBezTo>
                    <a:pt x="299" y="120"/>
                    <a:pt x="299" y="118"/>
                    <a:pt x="301" y="115"/>
                  </a:cubicBezTo>
                  <a:cubicBezTo>
                    <a:pt x="301" y="114"/>
                    <a:pt x="302" y="113"/>
                    <a:pt x="303" y="113"/>
                  </a:cubicBezTo>
                  <a:cubicBezTo>
                    <a:pt x="304" y="113"/>
                    <a:pt x="306" y="114"/>
                    <a:pt x="307" y="113"/>
                  </a:cubicBezTo>
                  <a:cubicBezTo>
                    <a:pt x="308" y="113"/>
                    <a:pt x="309" y="113"/>
                    <a:pt x="310" y="113"/>
                  </a:cubicBezTo>
                  <a:cubicBezTo>
                    <a:pt x="312" y="112"/>
                    <a:pt x="313" y="111"/>
                    <a:pt x="314" y="110"/>
                  </a:cubicBezTo>
                  <a:cubicBezTo>
                    <a:pt x="315" y="108"/>
                    <a:pt x="316" y="106"/>
                    <a:pt x="317" y="104"/>
                  </a:cubicBezTo>
                  <a:cubicBezTo>
                    <a:pt x="317" y="103"/>
                    <a:pt x="318" y="102"/>
                    <a:pt x="319" y="100"/>
                  </a:cubicBezTo>
                  <a:cubicBezTo>
                    <a:pt x="321" y="97"/>
                    <a:pt x="323" y="92"/>
                    <a:pt x="322" y="88"/>
                  </a:cubicBezTo>
                  <a:cubicBezTo>
                    <a:pt x="321" y="84"/>
                    <a:pt x="319" y="83"/>
                    <a:pt x="317" y="83"/>
                  </a:cubicBezTo>
                  <a:cubicBezTo>
                    <a:pt x="316" y="83"/>
                    <a:pt x="315" y="83"/>
                    <a:pt x="314" y="83"/>
                  </a:cubicBezTo>
                  <a:cubicBezTo>
                    <a:pt x="314" y="83"/>
                    <a:pt x="314" y="83"/>
                    <a:pt x="314" y="83"/>
                  </a:cubicBezTo>
                  <a:cubicBezTo>
                    <a:pt x="311" y="83"/>
                    <a:pt x="310" y="80"/>
                    <a:pt x="314" y="79"/>
                  </a:cubicBezTo>
                  <a:cubicBezTo>
                    <a:pt x="314" y="79"/>
                    <a:pt x="314" y="79"/>
                    <a:pt x="314" y="79"/>
                  </a:cubicBezTo>
                  <a:cubicBezTo>
                    <a:pt x="315" y="78"/>
                    <a:pt x="316" y="78"/>
                    <a:pt x="317" y="78"/>
                  </a:cubicBezTo>
                  <a:cubicBezTo>
                    <a:pt x="320" y="76"/>
                    <a:pt x="321" y="72"/>
                    <a:pt x="323" y="69"/>
                  </a:cubicBezTo>
                  <a:cubicBezTo>
                    <a:pt x="324" y="68"/>
                    <a:pt x="325" y="67"/>
                    <a:pt x="327" y="67"/>
                  </a:cubicBezTo>
                  <a:cubicBezTo>
                    <a:pt x="329" y="67"/>
                    <a:pt x="332" y="68"/>
                    <a:pt x="334" y="68"/>
                  </a:cubicBezTo>
                  <a:cubicBezTo>
                    <a:pt x="335" y="68"/>
                    <a:pt x="335" y="68"/>
                    <a:pt x="335" y="68"/>
                  </a:cubicBezTo>
                  <a:cubicBezTo>
                    <a:pt x="339" y="68"/>
                    <a:pt x="342" y="67"/>
                    <a:pt x="345" y="69"/>
                  </a:cubicBezTo>
                  <a:cubicBezTo>
                    <a:pt x="346" y="69"/>
                    <a:pt x="346" y="69"/>
                    <a:pt x="347" y="69"/>
                  </a:cubicBezTo>
                  <a:cubicBezTo>
                    <a:pt x="348" y="69"/>
                    <a:pt x="349" y="68"/>
                    <a:pt x="350" y="66"/>
                  </a:cubicBezTo>
                  <a:cubicBezTo>
                    <a:pt x="351" y="65"/>
                    <a:pt x="352" y="63"/>
                    <a:pt x="353" y="61"/>
                  </a:cubicBezTo>
                  <a:cubicBezTo>
                    <a:pt x="355" y="60"/>
                    <a:pt x="356" y="59"/>
                    <a:pt x="358" y="59"/>
                  </a:cubicBezTo>
                  <a:cubicBezTo>
                    <a:pt x="359" y="58"/>
                    <a:pt x="361" y="59"/>
                    <a:pt x="361" y="60"/>
                  </a:cubicBezTo>
                  <a:cubicBezTo>
                    <a:pt x="362" y="62"/>
                    <a:pt x="364" y="62"/>
                    <a:pt x="365" y="61"/>
                  </a:cubicBezTo>
                  <a:cubicBezTo>
                    <a:pt x="367" y="61"/>
                    <a:pt x="368" y="60"/>
                    <a:pt x="369" y="59"/>
                  </a:cubicBezTo>
                  <a:cubicBezTo>
                    <a:pt x="369" y="59"/>
                    <a:pt x="370" y="58"/>
                    <a:pt x="370" y="58"/>
                  </a:cubicBezTo>
                  <a:cubicBezTo>
                    <a:pt x="372" y="58"/>
                    <a:pt x="373" y="60"/>
                    <a:pt x="370" y="61"/>
                  </a:cubicBezTo>
                  <a:cubicBezTo>
                    <a:pt x="370" y="61"/>
                    <a:pt x="370" y="61"/>
                    <a:pt x="370" y="61"/>
                  </a:cubicBezTo>
                  <a:cubicBezTo>
                    <a:pt x="367" y="63"/>
                    <a:pt x="366" y="65"/>
                    <a:pt x="370" y="65"/>
                  </a:cubicBezTo>
                  <a:cubicBezTo>
                    <a:pt x="371" y="65"/>
                    <a:pt x="371" y="65"/>
                    <a:pt x="371" y="65"/>
                  </a:cubicBezTo>
                  <a:cubicBezTo>
                    <a:pt x="374" y="66"/>
                    <a:pt x="375" y="64"/>
                    <a:pt x="377" y="64"/>
                  </a:cubicBezTo>
                  <a:cubicBezTo>
                    <a:pt x="378" y="64"/>
                    <a:pt x="378" y="64"/>
                    <a:pt x="379" y="64"/>
                  </a:cubicBezTo>
                  <a:cubicBezTo>
                    <a:pt x="379" y="64"/>
                    <a:pt x="380" y="64"/>
                    <a:pt x="380" y="64"/>
                  </a:cubicBezTo>
                  <a:cubicBezTo>
                    <a:pt x="382" y="65"/>
                    <a:pt x="384" y="67"/>
                    <a:pt x="385" y="66"/>
                  </a:cubicBezTo>
                  <a:cubicBezTo>
                    <a:pt x="386" y="66"/>
                    <a:pt x="386" y="65"/>
                    <a:pt x="386" y="65"/>
                  </a:cubicBezTo>
                  <a:cubicBezTo>
                    <a:pt x="387" y="64"/>
                    <a:pt x="388" y="62"/>
                    <a:pt x="389" y="61"/>
                  </a:cubicBezTo>
                  <a:cubicBezTo>
                    <a:pt x="390" y="60"/>
                    <a:pt x="391" y="59"/>
                    <a:pt x="394" y="58"/>
                  </a:cubicBezTo>
                  <a:cubicBezTo>
                    <a:pt x="394" y="58"/>
                    <a:pt x="395" y="58"/>
                    <a:pt x="396" y="58"/>
                  </a:cubicBezTo>
                  <a:cubicBezTo>
                    <a:pt x="397" y="58"/>
                    <a:pt x="398" y="58"/>
                    <a:pt x="398" y="58"/>
                  </a:cubicBezTo>
                  <a:cubicBezTo>
                    <a:pt x="400" y="58"/>
                    <a:pt x="400" y="56"/>
                    <a:pt x="398" y="55"/>
                  </a:cubicBezTo>
                  <a:cubicBezTo>
                    <a:pt x="398" y="55"/>
                    <a:pt x="397" y="54"/>
                    <a:pt x="396" y="54"/>
                  </a:cubicBezTo>
                  <a:cubicBezTo>
                    <a:pt x="395" y="53"/>
                    <a:pt x="394" y="53"/>
                    <a:pt x="394" y="52"/>
                  </a:cubicBezTo>
                  <a:cubicBezTo>
                    <a:pt x="391" y="50"/>
                    <a:pt x="391" y="48"/>
                    <a:pt x="393" y="49"/>
                  </a:cubicBezTo>
                  <a:cubicBezTo>
                    <a:pt x="394" y="50"/>
                    <a:pt x="394" y="50"/>
                    <a:pt x="394" y="50"/>
                  </a:cubicBezTo>
                  <a:cubicBezTo>
                    <a:pt x="395" y="51"/>
                    <a:pt x="397" y="52"/>
                    <a:pt x="398" y="52"/>
                  </a:cubicBezTo>
                  <a:cubicBezTo>
                    <a:pt x="399" y="52"/>
                    <a:pt x="400" y="52"/>
                    <a:pt x="399" y="51"/>
                  </a:cubicBezTo>
                  <a:cubicBezTo>
                    <a:pt x="399" y="49"/>
                    <a:pt x="400" y="47"/>
                    <a:pt x="402" y="47"/>
                  </a:cubicBezTo>
                  <a:cubicBezTo>
                    <a:pt x="403" y="47"/>
                    <a:pt x="404" y="47"/>
                    <a:pt x="405" y="48"/>
                  </a:cubicBezTo>
                  <a:cubicBezTo>
                    <a:pt x="409" y="50"/>
                    <a:pt x="409" y="53"/>
                    <a:pt x="412" y="52"/>
                  </a:cubicBezTo>
                  <a:cubicBezTo>
                    <a:pt x="416" y="51"/>
                    <a:pt x="421" y="43"/>
                    <a:pt x="41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7" name="Freeform 70"/>
            <p:cNvSpPr/>
            <p:nvPr/>
          </p:nvSpPr>
          <p:spPr bwMode="auto">
            <a:xfrm>
              <a:off x="6800851" y="4989513"/>
              <a:ext cx="25400" cy="2698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1 w 3"/>
                <a:gd name="T5" fmla="*/ 3 h 3"/>
                <a:gd name="T6" fmla="*/ 1 w 3"/>
                <a:gd name="T7" fmla="*/ 3 h 3"/>
                <a:gd name="T8" fmla="*/ 3 w 3"/>
                <a:gd name="T9" fmla="*/ 2 h 3"/>
                <a:gd name="T10" fmla="*/ 1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8" name="Freeform 71"/>
            <p:cNvSpPr/>
            <p:nvPr/>
          </p:nvSpPr>
          <p:spPr bwMode="auto">
            <a:xfrm>
              <a:off x="6570663" y="5486400"/>
              <a:ext cx="150813" cy="195263"/>
            </a:xfrm>
            <a:custGeom>
              <a:avLst/>
              <a:gdLst>
                <a:gd name="T0" fmla="*/ 14 w 17"/>
                <a:gd name="T1" fmla="*/ 0 h 22"/>
                <a:gd name="T2" fmla="*/ 14 w 17"/>
                <a:gd name="T3" fmla="*/ 0 h 22"/>
                <a:gd name="T4" fmla="*/ 9 w 17"/>
                <a:gd name="T5" fmla="*/ 6 h 22"/>
                <a:gd name="T6" fmla="*/ 8 w 17"/>
                <a:gd name="T7" fmla="*/ 6 h 22"/>
                <a:gd name="T8" fmla="*/ 6 w 17"/>
                <a:gd name="T9" fmla="*/ 7 h 22"/>
                <a:gd name="T10" fmla="*/ 1 w 17"/>
                <a:gd name="T11" fmla="*/ 12 h 22"/>
                <a:gd name="T12" fmla="*/ 4 w 17"/>
                <a:gd name="T13" fmla="*/ 18 h 22"/>
                <a:gd name="T14" fmla="*/ 6 w 17"/>
                <a:gd name="T15" fmla="*/ 14 h 22"/>
                <a:gd name="T16" fmla="*/ 9 w 17"/>
                <a:gd name="T17" fmla="*/ 12 h 22"/>
                <a:gd name="T18" fmla="*/ 14 w 17"/>
                <a:gd name="T19" fmla="*/ 8 h 22"/>
                <a:gd name="T20" fmla="*/ 14 w 17"/>
                <a:gd name="T21" fmla="*/ 8 h 22"/>
                <a:gd name="T22" fmla="*/ 14 w 1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2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1"/>
                    <a:pt x="11" y="4"/>
                    <a:pt x="9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3" y="8"/>
                    <a:pt x="0" y="10"/>
                    <a:pt x="1" y="12"/>
                  </a:cubicBezTo>
                  <a:cubicBezTo>
                    <a:pt x="2" y="14"/>
                    <a:pt x="3" y="22"/>
                    <a:pt x="4" y="18"/>
                  </a:cubicBezTo>
                  <a:cubicBezTo>
                    <a:pt x="4" y="16"/>
                    <a:pt x="5" y="15"/>
                    <a:pt x="6" y="14"/>
                  </a:cubicBezTo>
                  <a:cubicBezTo>
                    <a:pt x="7" y="13"/>
                    <a:pt x="8" y="12"/>
                    <a:pt x="9" y="12"/>
                  </a:cubicBezTo>
                  <a:cubicBezTo>
                    <a:pt x="11" y="10"/>
                    <a:pt x="13" y="9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5"/>
                    <a:pt x="17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9" name="Freeform 72"/>
            <p:cNvSpPr/>
            <p:nvPr/>
          </p:nvSpPr>
          <p:spPr bwMode="auto">
            <a:xfrm>
              <a:off x="4378326" y="4910138"/>
              <a:ext cx="25400" cy="34925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2 h 4"/>
                <a:gd name="T4" fmla="*/ 2 w 3"/>
                <a:gd name="T5" fmla="*/ 1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73"/>
            <p:cNvSpPr/>
            <p:nvPr/>
          </p:nvSpPr>
          <p:spPr bwMode="auto">
            <a:xfrm>
              <a:off x="6543676" y="3463925"/>
              <a:ext cx="44450" cy="25400"/>
            </a:xfrm>
            <a:custGeom>
              <a:avLst/>
              <a:gdLst>
                <a:gd name="T0" fmla="*/ 3 w 5"/>
                <a:gd name="T1" fmla="*/ 3 h 3"/>
                <a:gd name="T2" fmla="*/ 2 w 5"/>
                <a:gd name="T3" fmla="*/ 0 h 3"/>
                <a:gd name="T4" fmla="*/ 2 w 5"/>
                <a:gd name="T5" fmla="*/ 0 h 3"/>
                <a:gd name="T6" fmla="*/ 2 w 5"/>
                <a:gd name="T7" fmla="*/ 3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5" y="3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2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1" name="Freeform 74"/>
            <p:cNvSpPr/>
            <p:nvPr/>
          </p:nvSpPr>
          <p:spPr bwMode="auto">
            <a:xfrm>
              <a:off x="6473826" y="4892675"/>
              <a:ext cx="69850" cy="34925"/>
            </a:xfrm>
            <a:custGeom>
              <a:avLst/>
              <a:gdLst>
                <a:gd name="T0" fmla="*/ 5 w 8"/>
                <a:gd name="T1" fmla="*/ 1 h 4"/>
                <a:gd name="T2" fmla="*/ 3 w 8"/>
                <a:gd name="T3" fmla="*/ 0 h 4"/>
                <a:gd name="T4" fmla="*/ 5 w 8"/>
                <a:gd name="T5" fmla="*/ 4 h 4"/>
                <a:gd name="T6" fmla="*/ 6 w 8"/>
                <a:gd name="T7" fmla="*/ 4 h 4"/>
                <a:gd name="T8" fmla="*/ 5 w 8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5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0"/>
                    <a:pt x="2" y="3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4"/>
                    <a:pt x="7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2" name="Freeform 75"/>
            <p:cNvSpPr/>
            <p:nvPr/>
          </p:nvSpPr>
          <p:spPr bwMode="auto">
            <a:xfrm>
              <a:off x="6605588" y="3570288"/>
              <a:ext cx="53975" cy="25400"/>
            </a:xfrm>
            <a:custGeom>
              <a:avLst/>
              <a:gdLst>
                <a:gd name="T0" fmla="*/ 2 w 6"/>
                <a:gd name="T1" fmla="*/ 1 h 3"/>
                <a:gd name="T2" fmla="*/ 1 w 6"/>
                <a:gd name="T3" fmla="*/ 0 h 3"/>
                <a:gd name="T4" fmla="*/ 2 w 6"/>
                <a:gd name="T5" fmla="*/ 3 h 3"/>
                <a:gd name="T6" fmla="*/ 4 w 6"/>
                <a:gd name="T7" fmla="*/ 3 h 3"/>
                <a:gd name="T8" fmla="*/ 2 w 6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1" y="2"/>
                    <a:pt x="2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6" y="3"/>
                    <a:pt x="4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3" name="Freeform 76"/>
            <p:cNvSpPr/>
            <p:nvPr/>
          </p:nvSpPr>
          <p:spPr bwMode="auto">
            <a:xfrm>
              <a:off x="6632576" y="4554538"/>
              <a:ext cx="34925" cy="36513"/>
            </a:xfrm>
            <a:custGeom>
              <a:avLst/>
              <a:gdLst>
                <a:gd name="T0" fmla="*/ 1 w 4"/>
                <a:gd name="T1" fmla="*/ 3 h 4"/>
                <a:gd name="T2" fmla="*/ 2 w 4"/>
                <a:gd name="T3" fmla="*/ 4 h 4"/>
                <a:gd name="T4" fmla="*/ 4 w 4"/>
                <a:gd name="T5" fmla="*/ 2 h 4"/>
                <a:gd name="T6" fmla="*/ 2 w 4"/>
                <a:gd name="T7" fmla="*/ 1 h 4"/>
                <a:gd name="T8" fmla="*/ 2 w 4"/>
                <a:gd name="T9" fmla="*/ 1 h 4"/>
                <a:gd name="T10" fmla="*/ 1 w 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3"/>
                    <a:pt x="2" y="4"/>
                    <a:pt x="2" y="4"/>
                  </a:cubicBezTo>
                  <a:cubicBezTo>
                    <a:pt x="3" y="4"/>
                    <a:pt x="3" y="3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4" name="Freeform 77"/>
            <p:cNvSpPr/>
            <p:nvPr/>
          </p:nvSpPr>
          <p:spPr bwMode="auto">
            <a:xfrm>
              <a:off x="6588126" y="4989513"/>
              <a:ext cx="71438" cy="44450"/>
            </a:xfrm>
            <a:custGeom>
              <a:avLst/>
              <a:gdLst>
                <a:gd name="T0" fmla="*/ 4 w 8"/>
                <a:gd name="T1" fmla="*/ 5 h 5"/>
                <a:gd name="T2" fmla="*/ 6 w 8"/>
                <a:gd name="T3" fmla="*/ 5 h 5"/>
                <a:gd name="T4" fmla="*/ 4 w 8"/>
                <a:gd name="T5" fmla="*/ 1 h 5"/>
                <a:gd name="T6" fmla="*/ 2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5" y="5"/>
                    <a:pt x="5" y="5"/>
                    <a:pt x="6" y="5"/>
                  </a:cubicBezTo>
                  <a:cubicBezTo>
                    <a:pt x="8" y="5"/>
                    <a:pt x="7" y="3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2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5" name="Freeform 78"/>
            <p:cNvSpPr/>
            <p:nvPr/>
          </p:nvSpPr>
          <p:spPr bwMode="auto">
            <a:xfrm>
              <a:off x="6526213" y="5070475"/>
              <a:ext cx="96838" cy="44450"/>
            </a:xfrm>
            <a:custGeom>
              <a:avLst/>
              <a:gdLst>
                <a:gd name="T0" fmla="*/ 4 w 11"/>
                <a:gd name="T1" fmla="*/ 0 h 5"/>
                <a:gd name="T2" fmla="*/ 4 w 11"/>
                <a:gd name="T3" fmla="*/ 0 h 5"/>
                <a:gd name="T4" fmla="*/ 4 w 11"/>
                <a:gd name="T5" fmla="*/ 5 h 5"/>
                <a:gd name="T6" fmla="*/ 7 w 11"/>
                <a:gd name="T7" fmla="*/ 5 h 5"/>
                <a:gd name="T8" fmla="*/ 4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2" y="3"/>
                    <a:pt x="4" y="5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11" y="5"/>
                    <a:pt x="8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6" name="Freeform 79"/>
            <p:cNvSpPr/>
            <p:nvPr/>
          </p:nvSpPr>
          <p:spPr bwMode="auto">
            <a:xfrm>
              <a:off x="4943476" y="4660900"/>
              <a:ext cx="34925" cy="26988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1 w 4"/>
                <a:gd name="T5" fmla="*/ 2 h 3"/>
                <a:gd name="T6" fmla="*/ 1 w 4"/>
                <a:gd name="T7" fmla="*/ 3 h 3"/>
                <a:gd name="T8" fmla="*/ 3 w 4"/>
                <a:gd name="T9" fmla="*/ 1 h 3"/>
                <a:gd name="T10" fmla="*/ 1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4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7" name="Freeform 80"/>
            <p:cNvSpPr/>
            <p:nvPr/>
          </p:nvSpPr>
          <p:spPr bwMode="auto">
            <a:xfrm>
              <a:off x="4943476" y="4581525"/>
              <a:ext cx="26988" cy="2698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3 h 3"/>
                <a:gd name="T4" fmla="*/ 1 w 3"/>
                <a:gd name="T5" fmla="*/ 3 h 3"/>
                <a:gd name="T6" fmla="*/ 3 w 3"/>
                <a:gd name="T7" fmla="*/ 2 h 3"/>
                <a:gd name="T8" fmla="*/ 1 w 3"/>
                <a:gd name="T9" fmla="*/ 0 h 3"/>
                <a:gd name="T10" fmla="*/ 1 w 3"/>
                <a:gd name="T11" fmla="*/ 0 h 3"/>
                <a:gd name="T12" fmla="*/ 0 w 3"/>
                <a:gd name="T13" fmla="*/ 1 h 3"/>
                <a:gd name="T14" fmla="*/ 0 w 3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8" name="Freeform 81"/>
            <p:cNvSpPr/>
            <p:nvPr/>
          </p:nvSpPr>
          <p:spPr bwMode="auto">
            <a:xfrm>
              <a:off x="4935538" y="4616450"/>
              <a:ext cx="25400" cy="36513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2 h 4"/>
                <a:gd name="T4" fmla="*/ 2 w 3"/>
                <a:gd name="T5" fmla="*/ 1 h 4"/>
                <a:gd name="T6" fmla="*/ 1 w 3"/>
                <a:gd name="T7" fmla="*/ 1 h 4"/>
                <a:gd name="T8" fmla="*/ 1 w 3"/>
                <a:gd name="T9" fmla="*/ 1 h 4"/>
                <a:gd name="T10" fmla="*/ 0 w 3"/>
                <a:gd name="T11" fmla="*/ 1 h 4"/>
                <a:gd name="T12" fmla="*/ 0 w 3"/>
                <a:gd name="T13" fmla="*/ 2 h 4"/>
                <a:gd name="T14" fmla="*/ 0 w 3"/>
                <a:gd name="T15" fmla="*/ 3 h 4"/>
                <a:gd name="T16" fmla="*/ 1 w 3"/>
                <a:gd name="T17" fmla="*/ 4 h 4"/>
                <a:gd name="T18" fmla="*/ 2 w 3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9" name="Freeform 82"/>
            <p:cNvSpPr/>
            <p:nvPr/>
          </p:nvSpPr>
          <p:spPr bwMode="auto">
            <a:xfrm>
              <a:off x="5032376" y="4519613"/>
              <a:ext cx="61913" cy="61913"/>
            </a:xfrm>
            <a:custGeom>
              <a:avLst/>
              <a:gdLst>
                <a:gd name="T0" fmla="*/ 4 w 7"/>
                <a:gd name="T1" fmla="*/ 1 h 7"/>
                <a:gd name="T2" fmla="*/ 3 w 7"/>
                <a:gd name="T3" fmla="*/ 1 h 7"/>
                <a:gd name="T4" fmla="*/ 4 w 7"/>
                <a:gd name="T5" fmla="*/ 7 h 7"/>
                <a:gd name="T6" fmla="*/ 4 w 7"/>
                <a:gd name="T7" fmla="*/ 7 h 7"/>
                <a:gd name="T8" fmla="*/ 4 w 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1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6"/>
                    <a:pt x="6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0" name="Freeform 83"/>
            <p:cNvSpPr/>
            <p:nvPr/>
          </p:nvSpPr>
          <p:spPr bwMode="auto">
            <a:xfrm>
              <a:off x="5332413" y="4652963"/>
              <a:ext cx="185738" cy="185738"/>
            </a:xfrm>
            <a:custGeom>
              <a:avLst/>
              <a:gdLst>
                <a:gd name="T0" fmla="*/ 12 w 21"/>
                <a:gd name="T1" fmla="*/ 3 h 21"/>
                <a:gd name="T2" fmla="*/ 5 w 21"/>
                <a:gd name="T3" fmla="*/ 0 h 21"/>
                <a:gd name="T4" fmla="*/ 9 w 21"/>
                <a:gd name="T5" fmla="*/ 13 h 21"/>
                <a:gd name="T6" fmla="*/ 12 w 21"/>
                <a:gd name="T7" fmla="*/ 16 h 21"/>
                <a:gd name="T8" fmla="*/ 21 w 21"/>
                <a:gd name="T9" fmla="*/ 16 h 21"/>
                <a:gd name="T10" fmla="*/ 12 w 21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12" y="3"/>
                  </a:moveTo>
                  <a:cubicBezTo>
                    <a:pt x="10" y="1"/>
                    <a:pt x="7" y="0"/>
                    <a:pt x="5" y="0"/>
                  </a:cubicBezTo>
                  <a:cubicBezTo>
                    <a:pt x="0" y="1"/>
                    <a:pt x="6" y="9"/>
                    <a:pt x="9" y="13"/>
                  </a:cubicBezTo>
                  <a:cubicBezTo>
                    <a:pt x="10" y="14"/>
                    <a:pt x="11" y="15"/>
                    <a:pt x="12" y="16"/>
                  </a:cubicBezTo>
                  <a:cubicBezTo>
                    <a:pt x="16" y="19"/>
                    <a:pt x="21" y="21"/>
                    <a:pt x="21" y="16"/>
                  </a:cubicBezTo>
                  <a:cubicBezTo>
                    <a:pt x="21" y="13"/>
                    <a:pt x="16" y="7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1" name="Freeform 84"/>
            <p:cNvSpPr/>
            <p:nvPr/>
          </p:nvSpPr>
          <p:spPr bwMode="auto">
            <a:xfrm>
              <a:off x="5287963" y="4546600"/>
              <a:ext cx="26988" cy="2698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1 h 3"/>
                <a:gd name="T4" fmla="*/ 1 w 3"/>
                <a:gd name="T5" fmla="*/ 3 h 3"/>
                <a:gd name="T6" fmla="*/ 1 w 3"/>
                <a:gd name="T7" fmla="*/ 3 h 3"/>
                <a:gd name="T8" fmla="*/ 3 w 3"/>
                <a:gd name="T9" fmla="*/ 2 h 3"/>
                <a:gd name="T10" fmla="*/ 1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2" name="Freeform 85"/>
            <p:cNvSpPr/>
            <p:nvPr/>
          </p:nvSpPr>
          <p:spPr bwMode="auto">
            <a:xfrm>
              <a:off x="5535613" y="4821238"/>
              <a:ext cx="106363" cy="26988"/>
            </a:xfrm>
            <a:custGeom>
              <a:avLst/>
              <a:gdLst>
                <a:gd name="T0" fmla="*/ 6 w 12"/>
                <a:gd name="T1" fmla="*/ 0 h 3"/>
                <a:gd name="T2" fmla="*/ 5 w 12"/>
                <a:gd name="T3" fmla="*/ 0 h 3"/>
                <a:gd name="T4" fmla="*/ 6 w 12"/>
                <a:gd name="T5" fmla="*/ 3 h 3"/>
                <a:gd name="T6" fmla="*/ 7 w 12"/>
                <a:gd name="T7" fmla="*/ 3 h 3"/>
                <a:gd name="T8" fmla="*/ 6 w 1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0" y="0"/>
                    <a:pt x="1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12" y="3"/>
                    <a:pt x="10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3" name="Freeform 86"/>
            <p:cNvSpPr/>
            <p:nvPr/>
          </p:nvSpPr>
          <p:spPr bwMode="auto">
            <a:xfrm>
              <a:off x="4572001" y="4564063"/>
              <a:ext cx="36513" cy="34925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1 h 4"/>
                <a:gd name="T4" fmla="*/ 2 w 4"/>
                <a:gd name="T5" fmla="*/ 1 h 4"/>
                <a:gd name="T6" fmla="*/ 1 w 4"/>
                <a:gd name="T7" fmla="*/ 3 h 4"/>
                <a:gd name="T8" fmla="*/ 2 w 4"/>
                <a:gd name="T9" fmla="*/ 4 h 4"/>
                <a:gd name="T10" fmla="*/ 3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1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4" name="Freeform 87"/>
            <p:cNvSpPr/>
            <p:nvPr/>
          </p:nvSpPr>
          <p:spPr bwMode="auto">
            <a:xfrm>
              <a:off x="4537076" y="4475163"/>
              <a:ext cx="34925" cy="26988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0 h 3"/>
                <a:gd name="T4" fmla="*/ 1 w 4"/>
                <a:gd name="T5" fmla="*/ 2 h 3"/>
                <a:gd name="T6" fmla="*/ 2 w 4"/>
                <a:gd name="T7" fmla="*/ 3 h 3"/>
                <a:gd name="T8" fmla="*/ 3 w 4"/>
                <a:gd name="T9" fmla="*/ 1 h 3"/>
                <a:gd name="T10" fmla="*/ 2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5" name="Freeform 88"/>
            <p:cNvSpPr/>
            <p:nvPr/>
          </p:nvSpPr>
          <p:spPr bwMode="auto">
            <a:xfrm>
              <a:off x="5943601" y="4057650"/>
              <a:ext cx="52388" cy="44450"/>
            </a:xfrm>
            <a:custGeom>
              <a:avLst/>
              <a:gdLst>
                <a:gd name="T0" fmla="*/ 3 w 6"/>
                <a:gd name="T1" fmla="*/ 1 h 5"/>
                <a:gd name="T2" fmla="*/ 3 w 6"/>
                <a:gd name="T3" fmla="*/ 1 h 5"/>
                <a:gd name="T4" fmla="*/ 3 w 6"/>
                <a:gd name="T5" fmla="*/ 4 h 5"/>
                <a:gd name="T6" fmla="*/ 3 w 6"/>
                <a:gd name="T7" fmla="*/ 4 h 5"/>
                <a:gd name="T8" fmla="*/ 3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0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5"/>
                    <a:pt x="4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6" name="Freeform 89"/>
            <p:cNvSpPr/>
            <p:nvPr/>
          </p:nvSpPr>
          <p:spPr bwMode="auto">
            <a:xfrm>
              <a:off x="4908551" y="4475163"/>
              <a:ext cx="34925" cy="26988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1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2" y="3"/>
                    <a:pt x="2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7" name="Freeform 90"/>
            <p:cNvSpPr/>
            <p:nvPr/>
          </p:nvSpPr>
          <p:spPr bwMode="auto">
            <a:xfrm>
              <a:off x="4916488" y="4554538"/>
              <a:ext cx="26988" cy="36513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2 h 4"/>
                <a:gd name="T4" fmla="*/ 3 w 3"/>
                <a:gd name="T5" fmla="*/ 1 h 4"/>
                <a:gd name="T6" fmla="*/ 2 w 3"/>
                <a:gd name="T7" fmla="*/ 1 h 4"/>
                <a:gd name="T8" fmla="*/ 2 w 3"/>
                <a:gd name="T9" fmla="*/ 1 h 4"/>
                <a:gd name="T10" fmla="*/ 1 w 3"/>
                <a:gd name="T11" fmla="*/ 3 h 4"/>
                <a:gd name="T12" fmla="*/ 2 w 3"/>
                <a:gd name="T13" fmla="*/ 4 h 4"/>
                <a:gd name="T14" fmla="*/ 3 w 3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8" name="Freeform 91"/>
            <p:cNvSpPr/>
            <p:nvPr/>
          </p:nvSpPr>
          <p:spPr bwMode="auto">
            <a:xfrm>
              <a:off x="4598988" y="4776788"/>
              <a:ext cx="26988" cy="2698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1 w 3"/>
                <a:gd name="T5" fmla="*/ 3 h 3"/>
                <a:gd name="T6" fmla="*/ 1 w 3"/>
                <a:gd name="T7" fmla="*/ 3 h 3"/>
                <a:gd name="T8" fmla="*/ 3 w 3"/>
                <a:gd name="T9" fmla="*/ 1 h 3"/>
                <a:gd name="T10" fmla="*/ 1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9" name="Freeform 92"/>
            <p:cNvSpPr/>
            <p:nvPr/>
          </p:nvSpPr>
          <p:spPr bwMode="auto">
            <a:xfrm>
              <a:off x="5572126" y="4591050"/>
              <a:ext cx="158750" cy="177800"/>
            </a:xfrm>
            <a:custGeom>
              <a:avLst/>
              <a:gdLst>
                <a:gd name="T0" fmla="*/ 17 w 18"/>
                <a:gd name="T1" fmla="*/ 7 h 20"/>
                <a:gd name="T2" fmla="*/ 15 w 18"/>
                <a:gd name="T3" fmla="*/ 0 h 20"/>
                <a:gd name="T4" fmla="*/ 5 w 18"/>
                <a:gd name="T5" fmla="*/ 8 h 20"/>
                <a:gd name="T6" fmla="*/ 2 w 18"/>
                <a:gd name="T7" fmla="*/ 10 h 20"/>
                <a:gd name="T8" fmla="*/ 2 w 18"/>
                <a:gd name="T9" fmla="*/ 16 h 20"/>
                <a:gd name="T10" fmla="*/ 3 w 18"/>
                <a:gd name="T11" fmla="*/ 16 h 20"/>
                <a:gd name="T12" fmla="*/ 9 w 18"/>
                <a:gd name="T13" fmla="*/ 20 h 20"/>
                <a:gd name="T14" fmla="*/ 17 w 18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0">
                  <a:moveTo>
                    <a:pt x="17" y="7"/>
                  </a:moveTo>
                  <a:cubicBezTo>
                    <a:pt x="18" y="3"/>
                    <a:pt x="18" y="0"/>
                    <a:pt x="15" y="0"/>
                  </a:cubicBezTo>
                  <a:cubicBezTo>
                    <a:pt x="12" y="0"/>
                    <a:pt x="10" y="5"/>
                    <a:pt x="5" y="8"/>
                  </a:cubicBezTo>
                  <a:cubicBezTo>
                    <a:pt x="4" y="9"/>
                    <a:pt x="3" y="9"/>
                    <a:pt x="2" y="10"/>
                  </a:cubicBezTo>
                  <a:cubicBezTo>
                    <a:pt x="0" y="12"/>
                    <a:pt x="1" y="14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4" y="18"/>
                    <a:pt x="7" y="20"/>
                    <a:pt x="9" y="20"/>
                  </a:cubicBezTo>
                  <a:cubicBezTo>
                    <a:pt x="11" y="20"/>
                    <a:pt x="17" y="10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0" name="Freeform 93"/>
            <p:cNvSpPr/>
            <p:nvPr/>
          </p:nvSpPr>
          <p:spPr bwMode="auto">
            <a:xfrm>
              <a:off x="5819776" y="4537075"/>
              <a:ext cx="61913" cy="53975"/>
            </a:xfrm>
            <a:custGeom>
              <a:avLst/>
              <a:gdLst>
                <a:gd name="T0" fmla="*/ 4 w 7"/>
                <a:gd name="T1" fmla="*/ 0 h 6"/>
                <a:gd name="T2" fmla="*/ 3 w 7"/>
                <a:gd name="T3" fmla="*/ 0 h 6"/>
                <a:gd name="T4" fmla="*/ 2 w 7"/>
                <a:gd name="T5" fmla="*/ 5 h 6"/>
                <a:gd name="T6" fmla="*/ 4 w 7"/>
                <a:gd name="T7" fmla="*/ 6 h 6"/>
                <a:gd name="T8" fmla="*/ 7 w 7"/>
                <a:gd name="T9" fmla="*/ 3 h 6"/>
                <a:gd name="T10" fmla="*/ 4 w 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1"/>
                    <a:pt x="0" y="3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6" y="4"/>
                    <a:pt x="7" y="3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1" name="Freeform 94"/>
            <p:cNvSpPr/>
            <p:nvPr/>
          </p:nvSpPr>
          <p:spPr bwMode="auto">
            <a:xfrm>
              <a:off x="5837238" y="4848225"/>
              <a:ext cx="34925" cy="34925"/>
            </a:xfrm>
            <a:custGeom>
              <a:avLst/>
              <a:gdLst>
                <a:gd name="T0" fmla="*/ 2 w 4"/>
                <a:gd name="T1" fmla="*/ 1 h 4"/>
                <a:gd name="T2" fmla="*/ 2 w 4"/>
                <a:gd name="T3" fmla="*/ 1 h 4"/>
                <a:gd name="T4" fmla="*/ 1 w 4"/>
                <a:gd name="T5" fmla="*/ 3 h 4"/>
                <a:gd name="T6" fmla="*/ 2 w 4"/>
                <a:gd name="T7" fmla="*/ 4 h 4"/>
                <a:gd name="T8" fmla="*/ 3 w 4"/>
                <a:gd name="T9" fmla="*/ 2 h 4"/>
                <a:gd name="T10" fmla="*/ 2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2" name="Freeform 95"/>
            <p:cNvSpPr/>
            <p:nvPr/>
          </p:nvSpPr>
          <p:spPr bwMode="auto">
            <a:xfrm>
              <a:off x="5775326" y="4235450"/>
              <a:ext cx="52388" cy="53975"/>
            </a:xfrm>
            <a:custGeom>
              <a:avLst/>
              <a:gdLst>
                <a:gd name="T0" fmla="*/ 3 w 6"/>
                <a:gd name="T1" fmla="*/ 1 h 6"/>
                <a:gd name="T2" fmla="*/ 3 w 6"/>
                <a:gd name="T3" fmla="*/ 1 h 6"/>
                <a:gd name="T4" fmla="*/ 3 w 6"/>
                <a:gd name="T5" fmla="*/ 6 h 6"/>
                <a:gd name="T6" fmla="*/ 3 w 6"/>
                <a:gd name="T7" fmla="*/ 6 h 6"/>
                <a:gd name="T8" fmla="*/ 3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1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6"/>
                    <a:pt x="6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3" name="Freeform 96"/>
            <p:cNvSpPr/>
            <p:nvPr/>
          </p:nvSpPr>
          <p:spPr bwMode="auto">
            <a:xfrm>
              <a:off x="5899151" y="4191000"/>
              <a:ext cx="25400" cy="34925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1 w 3"/>
                <a:gd name="T5" fmla="*/ 1 h 4"/>
                <a:gd name="T6" fmla="*/ 1 w 3"/>
                <a:gd name="T7" fmla="*/ 3 h 4"/>
                <a:gd name="T8" fmla="*/ 1 w 3"/>
                <a:gd name="T9" fmla="*/ 4 h 4"/>
                <a:gd name="T10" fmla="*/ 3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4" name="Freeform 97"/>
            <p:cNvSpPr/>
            <p:nvPr/>
          </p:nvSpPr>
          <p:spPr bwMode="auto">
            <a:xfrm>
              <a:off x="5757863" y="4341813"/>
              <a:ext cx="61913" cy="44450"/>
            </a:xfrm>
            <a:custGeom>
              <a:avLst/>
              <a:gdLst>
                <a:gd name="T0" fmla="*/ 4 w 7"/>
                <a:gd name="T1" fmla="*/ 5 h 5"/>
                <a:gd name="T2" fmla="*/ 5 w 7"/>
                <a:gd name="T3" fmla="*/ 5 h 5"/>
                <a:gd name="T4" fmla="*/ 5 w 7"/>
                <a:gd name="T5" fmla="*/ 0 h 5"/>
                <a:gd name="T6" fmla="*/ 4 w 7"/>
                <a:gd name="T7" fmla="*/ 0 h 5"/>
                <a:gd name="T8" fmla="*/ 4 w 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4" y="5"/>
                    <a:pt x="5" y="5"/>
                    <a:pt x="5" y="5"/>
                  </a:cubicBezTo>
                  <a:cubicBezTo>
                    <a:pt x="7" y="5"/>
                    <a:pt x="6" y="2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5" name="Freeform 98"/>
            <p:cNvSpPr/>
            <p:nvPr/>
          </p:nvSpPr>
          <p:spPr bwMode="auto">
            <a:xfrm>
              <a:off x="5765801" y="4421188"/>
              <a:ext cx="53975" cy="36513"/>
            </a:xfrm>
            <a:custGeom>
              <a:avLst/>
              <a:gdLst>
                <a:gd name="T0" fmla="*/ 5 w 6"/>
                <a:gd name="T1" fmla="*/ 4 h 4"/>
                <a:gd name="T2" fmla="*/ 4 w 6"/>
                <a:gd name="T3" fmla="*/ 1 h 4"/>
                <a:gd name="T4" fmla="*/ 3 w 6"/>
                <a:gd name="T5" fmla="*/ 0 h 4"/>
                <a:gd name="T6" fmla="*/ 4 w 6"/>
                <a:gd name="T7" fmla="*/ 4 h 4"/>
                <a:gd name="T8" fmla="*/ 5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6" y="3"/>
                    <a:pt x="5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1"/>
                    <a:pt x="2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6" name="Freeform 99"/>
            <p:cNvSpPr/>
            <p:nvPr/>
          </p:nvSpPr>
          <p:spPr bwMode="auto">
            <a:xfrm>
              <a:off x="6208713" y="5468938"/>
              <a:ext cx="69850" cy="71438"/>
            </a:xfrm>
            <a:custGeom>
              <a:avLst/>
              <a:gdLst>
                <a:gd name="T0" fmla="*/ 5 w 8"/>
                <a:gd name="T1" fmla="*/ 1 h 8"/>
                <a:gd name="T2" fmla="*/ 4 w 8"/>
                <a:gd name="T3" fmla="*/ 1 h 8"/>
                <a:gd name="T4" fmla="*/ 3 w 8"/>
                <a:gd name="T5" fmla="*/ 7 h 8"/>
                <a:gd name="T6" fmla="*/ 5 w 8"/>
                <a:gd name="T7" fmla="*/ 8 h 8"/>
                <a:gd name="T8" fmla="*/ 8 w 8"/>
                <a:gd name="T9" fmla="*/ 4 h 8"/>
                <a:gd name="T10" fmla="*/ 5 w 8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0" y="2"/>
                    <a:pt x="0" y="4"/>
                    <a:pt x="3" y="7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7" y="7"/>
                    <a:pt x="8" y="5"/>
                    <a:pt x="8" y="4"/>
                  </a:cubicBezTo>
                  <a:cubicBezTo>
                    <a:pt x="8" y="2"/>
                    <a:pt x="7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7" name="Freeform 100"/>
            <p:cNvSpPr/>
            <p:nvPr/>
          </p:nvSpPr>
          <p:spPr bwMode="auto">
            <a:xfrm>
              <a:off x="5572126" y="4314825"/>
              <a:ext cx="34925" cy="44450"/>
            </a:xfrm>
            <a:custGeom>
              <a:avLst/>
              <a:gdLst>
                <a:gd name="T0" fmla="*/ 2 w 4"/>
                <a:gd name="T1" fmla="*/ 4 h 5"/>
                <a:gd name="T2" fmla="*/ 3 w 4"/>
                <a:gd name="T3" fmla="*/ 4 h 5"/>
                <a:gd name="T4" fmla="*/ 2 w 4"/>
                <a:gd name="T5" fmla="*/ 0 h 5"/>
                <a:gd name="T6" fmla="*/ 2 w 4"/>
                <a:gd name="T7" fmla="*/ 0 h 5"/>
                <a:gd name="T8" fmla="*/ 2 w 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2" y="4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5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8" name="Freeform 101"/>
            <p:cNvSpPr/>
            <p:nvPr/>
          </p:nvSpPr>
          <p:spPr bwMode="auto">
            <a:xfrm>
              <a:off x="5757863" y="4724400"/>
              <a:ext cx="61913" cy="44450"/>
            </a:xfrm>
            <a:custGeom>
              <a:avLst/>
              <a:gdLst>
                <a:gd name="T0" fmla="*/ 5 w 7"/>
                <a:gd name="T1" fmla="*/ 5 h 5"/>
                <a:gd name="T2" fmla="*/ 6 w 7"/>
                <a:gd name="T3" fmla="*/ 5 h 5"/>
                <a:gd name="T4" fmla="*/ 5 w 7"/>
                <a:gd name="T5" fmla="*/ 1 h 5"/>
                <a:gd name="T6" fmla="*/ 2 w 7"/>
                <a:gd name="T7" fmla="*/ 0 h 5"/>
                <a:gd name="T8" fmla="*/ 5 w 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5" y="5"/>
                  </a:moveTo>
                  <a:cubicBezTo>
                    <a:pt x="5" y="5"/>
                    <a:pt x="5" y="5"/>
                    <a:pt x="6" y="5"/>
                  </a:cubicBezTo>
                  <a:cubicBezTo>
                    <a:pt x="7" y="5"/>
                    <a:pt x="6" y="3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2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9" name="Freeform 102"/>
            <p:cNvSpPr/>
            <p:nvPr/>
          </p:nvSpPr>
          <p:spPr bwMode="auto">
            <a:xfrm>
              <a:off x="5641976" y="4900613"/>
              <a:ext cx="725488" cy="560388"/>
            </a:xfrm>
            <a:custGeom>
              <a:avLst/>
              <a:gdLst>
                <a:gd name="T0" fmla="*/ 79 w 82"/>
                <a:gd name="T1" fmla="*/ 28 h 63"/>
                <a:gd name="T2" fmla="*/ 69 w 82"/>
                <a:gd name="T3" fmla="*/ 17 h 63"/>
                <a:gd name="T4" fmla="*/ 64 w 82"/>
                <a:gd name="T5" fmla="*/ 6 h 63"/>
                <a:gd name="T6" fmla="*/ 61 w 82"/>
                <a:gd name="T7" fmla="*/ 2 h 63"/>
                <a:gd name="T8" fmla="*/ 57 w 82"/>
                <a:gd name="T9" fmla="*/ 4 h 63"/>
                <a:gd name="T10" fmla="*/ 54 w 82"/>
                <a:gd name="T11" fmla="*/ 14 h 63"/>
                <a:gd name="T12" fmla="*/ 51 w 82"/>
                <a:gd name="T13" fmla="*/ 13 h 63"/>
                <a:gd name="T14" fmla="*/ 48 w 82"/>
                <a:gd name="T15" fmla="*/ 11 h 63"/>
                <a:gd name="T16" fmla="*/ 47 w 82"/>
                <a:gd name="T17" fmla="*/ 9 h 63"/>
                <a:gd name="T18" fmla="*/ 42 w 82"/>
                <a:gd name="T19" fmla="*/ 2 h 63"/>
                <a:gd name="T20" fmla="*/ 41 w 82"/>
                <a:gd name="T21" fmla="*/ 1 h 63"/>
                <a:gd name="T22" fmla="*/ 37 w 82"/>
                <a:gd name="T23" fmla="*/ 4 h 63"/>
                <a:gd name="T24" fmla="*/ 37 w 82"/>
                <a:gd name="T25" fmla="*/ 4 h 63"/>
                <a:gd name="T26" fmla="*/ 33 w 82"/>
                <a:gd name="T27" fmla="*/ 10 h 63"/>
                <a:gd name="T28" fmla="*/ 30 w 82"/>
                <a:gd name="T29" fmla="*/ 7 h 63"/>
                <a:gd name="T30" fmla="*/ 27 w 82"/>
                <a:gd name="T31" fmla="*/ 6 h 63"/>
                <a:gd name="T32" fmla="*/ 27 w 82"/>
                <a:gd name="T33" fmla="*/ 6 h 63"/>
                <a:gd name="T34" fmla="*/ 24 w 82"/>
                <a:gd name="T35" fmla="*/ 12 h 63"/>
                <a:gd name="T36" fmla="*/ 22 w 82"/>
                <a:gd name="T37" fmla="*/ 12 h 63"/>
                <a:gd name="T38" fmla="*/ 18 w 82"/>
                <a:gd name="T39" fmla="*/ 13 h 63"/>
                <a:gd name="T40" fmla="*/ 17 w 82"/>
                <a:gd name="T41" fmla="*/ 16 h 63"/>
                <a:gd name="T42" fmla="*/ 8 w 82"/>
                <a:gd name="T43" fmla="*/ 20 h 63"/>
                <a:gd name="T44" fmla="*/ 2 w 82"/>
                <a:gd name="T45" fmla="*/ 29 h 63"/>
                <a:gd name="T46" fmla="*/ 5 w 82"/>
                <a:gd name="T47" fmla="*/ 43 h 63"/>
                <a:gd name="T48" fmla="*/ 6 w 82"/>
                <a:gd name="T49" fmla="*/ 52 h 63"/>
                <a:gd name="T50" fmla="*/ 14 w 82"/>
                <a:gd name="T51" fmla="*/ 51 h 63"/>
                <a:gd name="T52" fmla="*/ 18 w 82"/>
                <a:gd name="T53" fmla="*/ 51 h 63"/>
                <a:gd name="T54" fmla="*/ 21 w 82"/>
                <a:gd name="T55" fmla="*/ 48 h 63"/>
                <a:gd name="T56" fmla="*/ 24 w 82"/>
                <a:gd name="T57" fmla="*/ 46 h 63"/>
                <a:gd name="T58" fmla="*/ 27 w 82"/>
                <a:gd name="T59" fmla="*/ 46 h 63"/>
                <a:gd name="T60" fmla="*/ 30 w 82"/>
                <a:gd name="T61" fmla="*/ 46 h 63"/>
                <a:gd name="T62" fmla="*/ 30 w 82"/>
                <a:gd name="T63" fmla="*/ 46 h 63"/>
                <a:gd name="T64" fmla="*/ 37 w 82"/>
                <a:gd name="T65" fmla="*/ 45 h 63"/>
                <a:gd name="T66" fmla="*/ 41 w 82"/>
                <a:gd name="T67" fmla="*/ 46 h 63"/>
                <a:gd name="T68" fmla="*/ 43 w 82"/>
                <a:gd name="T69" fmla="*/ 48 h 63"/>
                <a:gd name="T70" fmla="*/ 48 w 82"/>
                <a:gd name="T71" fmla="*/ 50 h 63"/>
                <a:gd name="T72" fmla="*/ 48 w 82"/>
                <a:gd name="T73" fmla="*/ 48 h 63"/>
                <a:gd name="T74" fmla="*/ 51 w 82"/>
                <a:gd name="T75" fmla="*/ 51 h 63"/>
                <a:gd name="T76" fmla="*/ 54 w 82"/>
                <a:gd name="T77" fmla="*/ 58 h 63"/>
                <a:gd name="T78" fmla="*/ 61 w 82"/>
                <a:gd name="T79" fmla="*/ 61 h 63"/>
                <a:gd name="T80" fmla="*/ 66 w 82"/>
                <a:gd name="T81" fmla="*/ 63 h 63"/>
                <a:gd name="T82" fmla="*/ 69 w 82"/>
                <a:gd name="T83" fmla="*/ 63 h 63"/>
                <a:gd name="T84" fmla="*/ 80 w 82"/>
                <a:gd name="T85" fmla="*/ 47 h 63"/>
                <a:gd name="T86" fmla="*/ 81 w 82"/>
                <a:gd name="T87" fmla="*/ 42 h 63"/>
                <a:gd name="T88" fmla="*/ 81 w 82"/>
                <a:gd name="T89" fmla="*/ 32 h 63"/>
                <a:gd name="T90" fmla="*/ 79 w 82"/>
                <a:gd name="T9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" h="63">
                  <a:moveTo>
                    <a:pt x="79" y="28"/>
                  </a:moveTo>
                  <a:cubicBezTo>
                    <a:pt x="77" y="27"/>
                    <a:pt x="73" y="22"/>
                    <a:pt x="69" y="17"/>
                  </a:cubicBezTo>
                  <a:cubicBezTo>
                    <a:pt x="67" y="13"/>
                    <a:pt x="64" y="9"/>
                    <a:pt x="64" y="6"/>
                  </a:cubicBezTo>
                  <a:cubicBezTo>
                    <a:pt x="63" y="4"/>
                    <a:pt x="62" y="3"/>
                    <a:pt x="61" y="2"/>
                  </a:cubicBezTo>
                  <a:cubicBezTo>
                    <a:pt x="59" y="1"/>
                    <a:pt x="57" y="2"/>
                    <a:pt x="57" y="4"/>
                  </a:cubicBezTo>
                  <a:cubicBezTo>
                    <a:pt x="57" y="8"/>
                    <a:pt x="57" y="14"/>
                    <a:pt x="54" y="14"/>
                  </a:cubicBezTo>
                  <a:cubicBezTo>
                    <a:pt x="52" y="14"/>
                    <a:pt x="52" y="14"/>
                    <a:pt x="51" y="13"/>
                  </a:cubicBezTo>
                  <a:cubicBezTo>
                    <a:pt x="49" y="13"/>
                    <a:pt x="48" y="12"/>
                    <a:pt x="48" y="11"/>
                  </a:cubicBezTo>
                  <a:cubicBezTo>
                    <a:pt x="47" y="11"/>
                    <a:pt x="47" y="10"/>
                    <a:pt x="47" y="9"/>
                  </a:cubicBezTo>
                  <a:cubicBezTo>
                    <a:pt x="46" y="5"/>
                    <a:pt x="44" y="3"/>
                    <a:pt x="42" y="2"/>
                  </a:cubicBezTo>
                  <a:cubicBezTo>
                    <a:pt x="42" y="2"/>
                    <a:pt x="41" y="1"/>
                    <a:pt x="41" y="1"/>
                  </a:cubicBezTo>
                  <a:cubicBezTo>
                    <a:pt x="39" y="0"/>
                    <a:pt x="40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4" y="4"/>
                    <a:pt x="35" y="9"/>
                    <a:pt x="33" y="10"/>
                  </a:cubicBezTo>
                  <a:cubicBezTo>
                    <a:pt x="31" y="10"/>
                    <a:pt x="32" y="8"/>
                    <a:pt x="30" y="7"/>
                  </a:cubicBezTo>
                  <a:cubicBezTo>
                    <a:pt x="30" y="6"/>
                    <a:pt x="29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2" y="6"/>
                    <a:pt x="26" y="10"/>
                    <a:pt x="24" y="12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0" y="12"/>
                    <a:pt x="18" y="13"/>
                    <a:pt x="18" y="13"/>
                  </a:cubicBezTo>
                  <a:cubicBezTo>
                    <a:pt x="17" y="14"/>
                    <a:pt x="17" y="15"/>
                    <a:pt x="17" y="16"/>
                  </a:cubicBezTo>
                  <a:cubicBezTo>
                    <a:pt x="17" y="18"/>
                    <a:pt x="14" y="19"/>
                    <a:pt x="8" y="20"/>
                  </a:cubicBezTo>
                  <a:cubicBezTo>
                    <a:pt x="2" y="20"/>
                    <a:pt x="0" y="26"/>
                    <a:pt x="2" y="29"/>
                  </a:cubicBezTo>
                  <a:cubicBezTo>
                    <a:pt x="3" y="32"/>
                    <a:pt x="3" y="38"/>
                    <a:pt x="5" y="43"/>
                  </a:cubicBezTo>
                  <a:cubicBezTo>
                    <a:pt x="8" y="49"/>
                    <a:pt x="4" y="51"/>
                    <a:pt x="6" y="52"/>
                  </a:cubicBezTo>
                  <a:cubicBezTo>
                    <a:pt x="8" y="54"/>
                    <a:pt x="11" y="51"/>
                    <a:pt x="14" y="51"/>
                  </a:cubicBezTo>
                  <a:cubicBezTo>
                    <a:pt x="15" y="51"/>
                    <a:pt x="17" y="51"/>
                    <a:pt x="18" y="51"/>
                  </a:cubicBezTo>
                  <a:cubicBezTo>
                    <a:pt x="19" y="50"/>
                    <a:pt x="21" y="50"/>
                    <a:pt x="21" y="48"/>
                  </a:cubicBezTo>
                  <a:cubicBezTo>
                    <a:pt x="22" y="46"/>
                    <a:pt x="23" y="46"/>
                    <a:pt x="24" y="46"/>
                  </a:cubicBezTo>
                  <a:cubicBezTo>
                    <a:pt x="25" y="46"/>
                    <a:pt x="26" y="46"/>
                    <a:pt x="27" y="46"/>
                  </a:cubicBezTo>
                  <a:cubicBezTo>
                    <a:pt x="29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6"/>
                    <a:pt x="34" y="45"/>
                    <a:pt x="37" y="45"/>
                  </a:cubicBezTo>
                  <a:cubicBezTo>
                    <a:pt x="38" y="45"/>
                    <a:pt x="40" y="46"/>
                    <a:pt x="41" y="46"/>
                  </a:cubicBezTo>
                  <a:cubicBezTo>
                    <a:pt x="42" y="47"/>
                    <a:pt x="43" y="47"/>
                    <a:pt x="43" y="48"/>
                  </a:cubicBezTo>
                  <a:cubicBezTo>
                    <a:pt x="46" y="49"/>
                    <a:pt x="47" y="50"/>
                    <a:pt x="48" y="50"/>
                  </a:cubicBezTo>
                  <a:cubicBezTo>
                    <a:pt x="48" y="51"/>
                    <a:pt x="48" y="50"/>
                    <a:pt x="48" y="48"/>
                  </a:cubicBezTo>
                  <a:cubicBezTo>
                    <a:pt x="49" y="47"/>
                    <a:pt x="50" y="48"/>
                    <a:pt x="51" y="51"/>
                  </a:cubicBezTo>
                  <a:cubicBezTo>
                    <a:pt x="52" y="53"/>
                    <a:pt x="53" y="55"/>
                    <a:pt x="54" y="58"/>
                  </a:cubicBezTo>
                  <a:cubicBezTo>
                    <a:pt x="56" y="60"/>
                    <a:pt x="58" y="61"/>
                    <a:pt x="61" y="61"/>
                  </a:cubicBezTo>
                  <a:cubicBezTo>
                    <a:pt x="62" y="61"/>
                    <a:pt x="64" y="62"/>
                    <a:pt x="66" y="63"/>
                  </a:cubicBezTo>
                  <a:cubicBezTo>
                    <a:pt x="67" y="63"/>
                    <a:pt x="68" y="63"/>
                    <a:pt x="69" y="63"/>
                  </a:cubicBezTo>
                  <a:cubicBezTo>
                    <a:pt x="74" y="60"/>
                    <a:pt x="78" y="52"/>
                    <a:pt x="80" y="47"/>
                  </a:cubicBezTo>
                  <a:cubicBezTo>
                    <a:pt x="80" y="45"/>
                    <a:pt x="80" y="44"/>
                    <a:pt x="81" y="42"/>
                  </a:cubicBezTo>
                  <a:cubicBezTo>
                    <a:pt x="81" y="39"/>
                    <a:pt x="82" y="35"/>
                    <a:pt x="81" y="32"/>
                  </a:cubicBezTo>
                  <a:cubicBezTo>
                    <a:pt x="80" y="30"/>
                    <a:pt x="80" y="29"/>
                    <a:pt x="7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136" name="矩形 135"/>
          <p:cNvSpPr/>
          <p:nvPr/>
        </p:nvSpPr>
        <p:spPr>
          <a:xfrm>
            <a:off x="-16510" y="1810385"/>
            <a:ext cx="4178300" cy="2871470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zh-CN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953" y="2044596"/>
            <a:ext cx="3807372" cy="2431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Cambria" panose="02040503050406030204" charset="0"/>
                <a:sym typeface="+mn-ea"/>
              </a:rPr>
              <a:t>Run business in more than 50 countries</a:t>
            </a:r>
            <a:endParaRPr lang="en-US" altLang="zh-CN" sz="1600" dirty="0">
              <a:solidFill>
                <a:schemeClr val="bg1"/>
              </a:solidFill>
              <a:latin typeface="+mn-ea"/>
              <a:cs typeface="Cambria" panose="02040503050406030204" charset="0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sz="1600" dirty="0">
              <a:solidFill>
                <a:schemeClr val="bg1"/>
              </a:solidFill>
              <a:latin typeface="+mn-ea"/>
              <a:cs typeface="Cambria" panose="0204050305040603020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chemeClr val="bg1"/>
                </a:solidFill>
                <a:latin typeface="+mn-ea"/>
                <a:cs typeface="Cambria" panose="02040503050406030204" charset="0"/>
              </a:rPr>
              <a:t>B</a:t>
            </a:r>
            <a:r>
              <a:rPr lang="zh-CN" altLang="en-US" sz="1600" dirty="0">
                <a:solidFill>
                  <a:schemeClr val="bg1"/>
                </a:solidFill>
                <a:latin typeface="+mn-ea"/>
                <a:cs typeface="Cambria" panose="02040503050406030204" charset="0"/>
              </a:rPr>
              <a:t>iggest inverter based Power Quality manufacturer in the world</a:t>
            </a:r>
            <a:endParaRPr lang="en-US" altLang="zh-CN" sz="1600" dirty="0">
              <a:solidFill>
                <a:schemeClr val="bg1"/>
              </a:solidFill>
              <a:latin typeface="+mn-ea"/>
              <a:cs typeface="Cambria" panose="02040503050406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/>
                </a:solidFill>
                <a:latin typeface="+mn-ea"/>
                <a:cs typeface="Cambria" panose="02040503050406030204" charset="0"/>
              </a:rPr>
              <a:t>Million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cs typeface="Cambria" panose="0204050305040603020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+mn-ea"/>
                <a:cs typeface="Cambria" panose="02040503050406030204" charset="0"/>
              </a:rPr>
              <a:t>Ampere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/>
                </a:solidFill>
                <a:latin typeface="+mn-ea"/>
                <a:cs typeface="Cambria" panose="02040503050406030204" charset="0"/>
              </a:rPr>
              <a:t>Million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cs typeface="Cambria" panose="02040503050406030204" charset="0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+mn-ea"/>
                <a:cs typeface="Cambria" panose="02040503050406030204" charset="0"/>
              </a:rPr>
              <a:t>kVAr</a:t>
            </a:r>
            <a:endParaRPr lang="en-US" altLang="zh-CN" sz="1200" dirty="0">
              <a:solidFill>
                <a:schemeClr val="bg1"/>
              </a:solidFill>
              <a:latin typeface="+mn-ea"/>
              <a:cs typeface="Cambria" panose="0204050305040603020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sz="1600" dirty="0">
              <a:solidFill>
                <a:schemeClr val="bg1"/>
              </a:solidFill>
              <a:latin typeface="+mn-ea"/>
              <a:cs typeface="Cambria" panose="0204050305040603020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chemeClr val="bg1"/>
                </a:solidFill>
                <a:latin typeface="+mn-ea"/>
                <a:cs typeface="Cambria" panose="02040503050406030204" charset="0"/>
              </a:rPr>
              <a:t>Reference covers most of  the industries with widest application</a:t>
            </a:r>
          </a:p>
        </p:txBody>
      </p:sp>
      <p:grpSp>
        <p:nvGrpSpPr>
          <p:cNvPr id="111" name="组合 110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12" name="组合 111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113" name="菱形 112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114" name="菱形 113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115" name="文本框 114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5</a:t>
              </a: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117" name="菱形 116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118" name="菱形 117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120" name="文本框 119"/>
          <p:cNvSpPr txBox="1"/>
          <p:nvPr/>
        </p:nvSpPr>
        <p:spPr>
          <a:xfrm>
            <a:off x="1869915" y="380547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buClrTx/>
              <a:buSzTx/>
              <a:buFontTx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Global Reference</a:t>
            </a:r>
          </a:p>
        </p:txBody>
      </p:sp>
      <p:sp>
        <p:nvSpPr>
          <p:cNvPr id="121" name="文本框 120"/>
          <p:cNvSpPr txBox="1"/>
          <p:nvPr/>
        </p:nvSpPr>
        <p:spPr>
          <a:xfrm>
            <a:off x="1869914" y="855890"/>
            <a:ext cx="5532873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200" dirty="0">
                <a:cs typeface="Cambria" panose="02040503050406030204" charset="0"/>
              </a:rPr>
              <a:t>Millions amperes </a:t>
            </a:r>
            <a:r>
              <a:rPr lang="en-US" altLang="zh-CN" sz="1200" dirty="0">
                <a:cs typeface="Cambria" panose="02040503050406030204" charset="0"/>
              </a:rPr>
              <a:t>&amp; </a:t>
            </a:r>
            <a:r>
              <a:rPr lang="zh-CN" altLang="en-US" sz="1200" dirty="0">
                <a:cs typeface="Cambria" panose="02040503050406030204" charset="0"/>
              </a:rPr>
              <a:t>Millions kVAr</a:t>
            </a:r>
          </a:p>
        </p:txBody>
      </p:sp>
      <p:grpSp>
        <p:nvGrpSpPr>
          <p:cNvPr id="134" name="组合 133"/>
          <p:cNvGrpSpPr/>
          <p:nvPr/>
        </p:nvGrpSpPr>
        <p:grpSpPr>
          <a:xfrm>
            <a:off x="5336091" y="1768171"/>
            <a:ext cx="4928870" cy="3274695"/>
            <a:chOff x="5911" y="2349"/>
            <a:chExt cx="7762" cy="5157"/>
          </a:xfrm>
        </p:grpSpPr>
        <p:grpSp>
          <p:nvGrpSpPr>
            <p:cNvPr id="122" name="组合 121"/>
            <p:cNvGrpSpPr/>
            <p:nvPr/>
          </p:nvGrpSpPr>
          <p:grpSpPr>
            <a:xfrm>
              <a:off x="5911" y="2349"/>
              <a:ext cx="3389" cy="2333"/>
              <a:chOff x="1858104" y="2349127"/>
              <a:chExt cx="2152230" cy="1481630"/>
            </a:xfrm>
          </p:grpSpPr>
          <p:sp>
            <p:nvSpPr>
              <p:cNvPr id="123" name="文本框 122"/>
              <p:cNvSpPr txBox="1"/>
              <p:nvPr/>
            </p:nvSpPr>
            <p:spPr>
              <a:xfrm>
                <a:off x="1867328" y="2349127"/>
                <a:ext cx="2133781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dirty="0">
                    <a:sym typeface="+mn-ea"/>
                  </a:rPr>
                  <a:t>Infrastructure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4" name="文本框 123"/>
              <p:cNvSpPr txBox="1"/>
              <p:nvPr/>
            </p:nvSpPr>
            <p:spPr>
              <a:xfrm>
                <a:off x="1858104" y="2687681"/>
                <a:ext cx="2152230" cy="1143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A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irport-metro</a:t>
                </a: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-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railway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tunnel-water treatment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schools-museums-government building</a:t>
                </a:r>
                <a:endParaRPr lang="zh-CN" altLang="en-US" sz="1200" dirty="0">
                  <a:latin typeface="Cambria" panose="02040503050406030204" charset="0"/>
                  <a:cs typeface="Cambria" panose="02040503050406030204" charset="0"/>
                </a:endParaRPr>
              </a:p>
              <a:p>
                <a:pPr algn="ctr">
                  <a:lnSpc>
                    <a:spcPct val="114000"/>
                  </a:lnSpc>
                </a:pP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charset="0"/>
                  <a:ea typeface="+mj-ea"/>
                  <a:cs typeface="Cambria" panose="02040503050406030204" charset="0"/>
                </a:endParaRPr>
              </a:p>
            </p:txBody>
          </p:sp>
        </p:grpSp>
        <p:grpSp>
          <p:nvGrpSpPr>
            <p:cNvPr id="125" name="组合 124"/>
            <p:cNvGrpSpPr/>
            <p:nvPr/>
          </p:nvGrpSpPr>
          <p:grpSpPr>
            <a:xfrm>
              <a:off x="5940" y="5491"/>
              <a:ext cx="3389" cy="2015"/>
              <a:chOff x="1858104" y="2340237"/>
              <a:chExt cx="2152230" cy="1279624"/>
            </a:xfrm>
          </p:grpSpPr>
          <p:sp>
            <p:nvSpPr>
              <p:cNvPr id="126" name="文本框 125"/>
              <p:cNvSpPr txBox="1"/>
              <p:nvPr/>
            </p:nvSpPr>
            <p:spPr>
              <a:xfrm>
                <a:off x="1867328" y="2340237"/>
                <a:ext cx="2133781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dirty="0">
                    <a:sym typeface="+mn-ea"/>
                  </a:rPr>
                  <a:t>Industrial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7" name="文本框 126"/>
              <p:cNvSpPr txBox="1"/>
              <p:nvPr/>
            </p:nvSpPr>
            <p:spPr>
              <a:xfrm>
                <a:off x="1858104" y="2687681"/>
                <a:ext cx="2152230" cy="932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F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ood </a:t>
                </a: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&amp; 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beverage</a:t>
                </a: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-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plastic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 paper</a:t>
                </a: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-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semiconductor chemistry</a:t>
                </a: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-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pharmacy</a:t>
                </a: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-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paper oil drilling</a:t>
                </a:r>
                <a:r>
                  <a:rPr lang="en-US" altLang="zh-CN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-</a:t>
                </a:r>
                <a:r>
                  <a:rPr lang="zh-CN" altLang="en-US" sz="1200" dirty="0">
                    <a:latin typeface="Cambria" panose="02040503050406030204" charset="0"/>
                    <a:cs typeface="Cambria" panose="02040503050406030204" charset="0"/>
                    <a:sym typeface="+mn-ea"/>
                  </a:rPr>
                  <a:t> automotiv</a:t>
                </a:r>
                <a:r>
                  <a:rPr lang="zh-CN" altLang="en-US" sz="1200" dirty="0">
                    <a:sym typeface="+mn-ea"/>
                  </a:rPr>
                  <a:t>e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  <p:grpSp>
          <p:nvGrpSpPr>
            <p:cNvPr id="128" name="组合 127"/>
            <p:cNvGrpSpPr/>
            <p:nvPr/>
          </p:nvGrpSpPr>
          <p:grpSpPr>
            <a:xfrm>
              <a:off x="10013" y="2420"/>
              <a:ext cx="3389" cy="1670"/>
              <a:chOff x="1858104" y="2349127"/>
              <a:chExt cx="2152230" cy="1060616"/>
            </a:xfrm>
          </p:grpSpPr>
          <p:sp>
            <p:nvSpPr>
              <p:cNvPr id="129" name="文本框 128"/>
              <p:cNvSpPr txBox="1"/>
              <p:nvPr/>
            </p:nvSpPr>
            <p:spPr>
              <a:xfrm>
                <a:off x="1867328" y="2349127"/>
                <a:ext cx="2133781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dirty="0">
                    <a:sym typeface="+mn-ea"/>
                  </a:rPr>
                  <a:t>ECO building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0" name="文本框 129"/>
              <p:cNvSpPr txBox="1"/>
              <p:nvPr/>
            </p:nvSpPr>
            <p:spPr>
              <a:xfrm>
                <a:off x="1858104" y="2687681"/>
                <a:ext cx="2152230" cy="722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zh-CN" altLang="en-US" sz="1200" dirty="0">
                    <a:sym typeface="+mn-ea"/>
                  </a:rPr>
                  <a:t>Skyscraper-commercial building-shopping mall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zh-CN" altLang="en-US" sz="1200" dirty="0">
                    <a:sym typeface="+mn-ea"/>
                  </a:rPr>
                  <a:t>apartments 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284" y="5560"/>
              <a:ext cx="3389" cy="1339"/>
              <a:chOff x="1858104" y="2349127"/>
              <a:chExt cx="2152230" cy="850364"/>
            </a:xfrm>
          </p:grpSpPr>
          <p:sp>
            <p:nvSpPr>
              <p:cNvPr id="132" name="文本框 131"/>
              <p:cNvSpPr txBox="1"/>
              <p:nvPr/>
            </p:nvSpPr>
            <p:spPr>
              <a:xfrm>
                <a:off x="1867328" y="2349127"/>
                <a:ext cx="2133781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>
                    <a:sym typeface="+mn-ea"/>
                  </a:rPr>
                  <a:t>IDC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3" name="文本框 132"/>
              <p:cNvSpPr txBox="1"/>
              <p:nvPr/>
            </p:nvSpPr>
            <p:spPr>
              <a:xfrm>
                <a:off x="1858104" y="2687681"/>
                <a:ext cx="2152230" cy="511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200" dirty="0">
                    <a:sym typeface="+mn-ea"/>
                  </a:rPr>
                  <a:t>T</a:t>
                </a:r>
                <a:r>
                  <a:rPr lang="zh-CN" altLang="en-US" sz="1200" dirty="0">
                    <a:sym typeface="+mn-ea"/>
                  </a:rPr>
                  <a:t>elecom</a:t>
                </a:r>
                <a:r>
                  <a:rPr lang="en-US" altLang="zh-CN" sz="1200" dirty="0">
                    <a:sym typeface="+mn-ea"/>
                  </a:rPr>
                  <a:t>-</a:t>
                </a:r>
                <a:r>
                  <a:rPr lang="zh-CN" altLang="en-US" sz="1200" dirty="0">
                    <a:sym typeface="+mn-ea"/>
                  </a:rPr>
                  <a:t> banking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zh-CN" altLang="en-US" sz="1200" dirty="0">
                    <a:sym typeface="+mn-ea"/>
                  </a:rPr>
                  <a:t>internet companies</a:t>
                </a: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0365" y="1786255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cs typeface="Cambria" panose="02040503050406030204" charset="0"/>
                <a:sym typeface="+mn-ea"/>
              </a:rPr>
              <a:t> </a:t>
            </a:r>
            <a:endParaRPr lang="zh-CN" altLang="en-US" sz="4000">
              <a:solidFill>
                <a:schemeClr val="accent6">
                  <a:lumMod val="75000"/>
                </a:schemeClr>
              </a:solidFill>
              <a:latin typeface="Copperplate Gothic Bold" panose="020E0705020206020404" charset="0"/>
              <a:cs typeface="Copperplate Gothic Bold" panose="020E070502020602040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59262" y="1334848"/>
            <a:ext cx="8349676" cy="4173806"/>
            <a:chOff x="584201" y="2584450"/>
            <a:chExt cx="6427787" cy="3213100"/>
          </a:xfrm>
          <a:solidFill>
            <a:schemeClr val="tx2">
              <a:alpha val="46000"/>
            </a:schemeClr>
          </a:solidFill>
          <a:effectLst/>
        </p:grpSpPr>
        <p:sp>
          <p:nvSpPr>
            <p:cNvPr id="5" name="Freeform 5"/>
            <p:cNvSpPr/>
            <p:nvPr/>
          </p:nvSpPr>
          <p:spPr bwMode="auto">
            <a:xfrm>
              <a:off x="1530351" y="2903538"/>
              <a:ext cx="239713" cy="98425"/>
            </a:xfrm>
            <a:custGeom>
              <a:avLst/>
              <a:gdLst>
                <a:gd name="T0" fmla="*/ 0 w 27"/>
                <a:gd name="T1" fmla="*/ 8 h 11"/>
                <a:gd name="T2" fmla="*/ 1 w 27"/>
                <a:gd name="T3" fmla="*/ 9 h 11"/>
                <a:gd name="T4" fmla="*/ 5 w 27"/>
                <a:gd name="T5" fmla="*/ 10 h 11"/>
                <a:gd name="T6" fmla="*/ 7 w 27"/>
                <a:gd name="T7" fmla="*/ 10 h 11"/>
                <a:gd name="T8" fmla="*/ 11 w 27"/>
                <a:gd name="T9" fmla="*/ 8 h 11"/>
                <a:gd name="T10" fmla="*/ 21 w 27"/>
                <a:gd name="T11" fmla="*/ 8 h 11"/>
                <a:gd name="T12" fmla="*/ 24 w 27"/>
                <a:gd name="T13" fmla="*/ 8 h 11"/>
                <a:gd name="T14" fmla="*/ 24 w 27"/>
                <a:gd name="T15" fmla="*/ 6 h 11"/>
                <a:gd name="T16" fmla="*/ 23 w 27"/>
                <a:gd name="T17" fmla="*/ 6 h 11"/>
                <a:gd name="T18" fmla="*/ 16 w 27"/>
                <a:gd name="T19" fmla="*/ 0 h 11"/>
                <a:gd name="T20" fmla="*/ 13 w 27"/>
                <a:gd name="T21" fmla="*/ 4 h 11"/>
                <a:gd name="T22" fmla="*/ 7 w 27"/>
                <a:gd name="T23" fmla="*/ 3 h 11"/>
                <a:gd name="T24" fmla="*/ 4 w 27"/>
                <a:gd name="T25" fmla="*/ 2 h 11"/>
                <a:gd name="T26" fmla="*/ 1 w 27"/>
                <a:gd name="T27" fmla="*/ 3 h 11"/>
                <a:gd name="T28" fmla="*/ 0 w 27"/>
                <a:gd name="T2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11">
                  <a:moveTo>
                    <a:pt x="0" y="8"/>
                  </a:moveTo>
                  <a:cubicBezTo>
                    <a:pt x="0" y="9"/>
                    <a:pt x="1" y="9"/>
                    <a:pt x="1" y="9"/>
                  </a:cubicBezTo>
                  <a:cubicBezTo>
                    <a:pt x="3" y="9"/>
                    <a:pt x="5" y="9"/>
                    <a:pt x="5" y="10"/>
                  </a:cubicBezTo>
                  <a:cubicBezTo>
                    <a:pt x="5" y="11"/>
                    <a:pt x="6" y="11"/>
                    <a:pt x="7" y="10"/>
                  </a:cubicBezTo>
                  <a:cubicBezTo>
                    <a:pt x="8" y="10"/>
                    <a:pt x="10" y="9"/>
                    <a:pt x="11" y="8"/>
                  </a:cubicBezTo>
                  <a:cubicBezTo>
                    <a:pt x="13" y="6"/>
                    <a:pt x="16" y="8"/>
                    <a:pt x="21" y="8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7" y="7"/>
                    <a:pt x="27" y="6"/>
                    <a:pt x="24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19" y="6"/>
                    <a:pt x="19" y="0"/>
                    <a:pt x="16" y="0"/>
                  </a:cubicBezTo>
                  <a:cubicBezTo>
                    <a:pt x="13" y="0"/>
                    <a:pt x="14" y="1"/>
                    <a:pt x="13" y="4"/>
                  </a:cubicBezTo>
                  <a:cubicBezTo>
                    <a:pt x="12" y="6"/>
                    <a:pt x="10" y="4"/>
                    <a:pt x="7" y="3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1389063" y="2868613"/>
              <a:ext cx="168275" cy="79375"/>
            </a:xfrm>
            <a:custGeom>
              <a:avLst/>
              <a:gdLst>
                <a:gd name="T0" fmla="*/ 5 w 19"/>
                <a:gd name="T1" fmla="*/ 9 h 9"/>
                <a:gd name="T2" fmla="*/ 11 w 19"/>
                <a:gd name="T3" fmla="*/ 5 h 9"/>
                <a:gd name="T4" fmla="*/ 17 w 19"/>
                <a:gd name="T5" fmla="*/ 3 h 9"/>
                <a:gd name="T6" fmla="*/ 17 w 19"/>
                <a:gd name="T7" fmla="*/ 0 h 9"/>
                <a:gd name="T8" fmla="*/ 16 w 19"/>
                <a:gd name="T9" fmla="*/ 0 h 9"/>
                <a:gd name="T10" fmla="*/ 5 w 19"/>
                <a:gd name="T11" fmla="*/ 4 h 9"/>
                <a:gd name="T12" fmla="*/ 5 w 1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">
                  <a:moveTo>
                    <a:pt x="5" y="9"/>
                  </a:moveTo>
                  <a:cubicBezTo>
                    <a:pt x="8" y="9"/>
                    <a:pt x="7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9" y="2"/>
                    <a:pt x="19" y="1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0" y="0"/>
                    <a:pt x="10" y="4"/>
                    <a:pt x="5" y="4"/>
                  </a:cubicBezTo>
                  <a:cubicBezTo>
                    <a:pt x="0" y="4"/>
                    <a:pt x="2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363663" y="2984500"/>
              <a:ext cx="458788" cy="203200"/>
            </a:xfrm>
            <a:custGeom>
              <a:avLst/>
              <a:gdLst>
                <a:gd name="T0" fmla="*/ 15 w 52"/>
                <a:gd name="T1" fmla="*/ 14 h 23"/>
                <a:gd name="T2" fmla="*/ 20 w 52"/>
                <a:gd name="T3" fmla="*/ 17 h 23"/>
                <a:gd name="T4" fmla="*/ 20 w 52"/>
                <a:gd name="T5" fmla="*/ 18 h 23"/>
                <a:gd name="T6" fmla="*/ 20 w 52"/>
                <a:gd name="T7" fmla="*/ 18 h 23"/>
                <a:gd name="T8" fmla="*/ 20 w 52"/>
                <a:gd name="T9" fmla="*/ 19 h 23"/>
                <a:gd name="T10" fmla="*/ 25 w 52"/>
                <a:gd name="T11" fmla="*/ 22 h 23"/>
                <a:gd name="T12" fmla="*/ 26 w 52"/>
                <a:gd name="T13" fmla="*/ 22 h 23"/>
                <a:gd name="T14" fmla="*/ 43 w 52"/>
                <a:gd name="T15" fmla="*/ 20 h 23"/>
                <a:gd name="T16" fmla="*/ 43 w 52"/>
                <a:gd name="T17" fmla="*/ 20 h 23"/>
                <a:gd name="T18" fmla="*/ 49 w 52"/>
                <a:gd name="T19" fmla="*/ 19 h 23"/>
                <a:gd name="T20" fmla="*/ 50 w 52"/>
                <a:gd name="T21" fmla="*/ 18 h 23"/>
                <a:gd name="T22" fmla="*/ 49 w 52"/>
                <a:gd name="T23" fmla="*/ 17 h 23"/>
                <a:gd name="T24" fmla="*/ 43 w 52"/>
                <a:gd name="T25" fmla="*/ 10 h 23"/>
                <a:gd name="T26" fmla="*/ 43 w 52"/>
                <a:gd name="T27" fmla="*/ 9 h 23"/>
                <a:gd name="T28" fmla="*/ 31 w 52"/>
                <a:gd name="T29" fmla="*/ 6 h 23"/>
                <a:gd name="T30" fmla="*/ 26 w 52"/>
                <a:gd name="T31" fmla="*/ 5 h 23"/>
                <a:gd name="T32" fmla="*/ 20 w 52"/>
                <a:gd name="T33" fmla="*/ 3 h 23"/>
                <a:gd name="T34" fmla="*/ 19 w 52"/>
                <a:gd name="T35" fmla="*/ 3 h 23"/>
                <a:gd name="T36" fmla="*/ 8 w 52"/>
                <a:gd name="T37" fmla="*/ 0 h 23"/>
                <a:gd name="T38" fmla="*/ 2 w 52"/>
                <a:gd name="T39" fmla="*/ 11 h 23"/>
                <a:gd name="T40" fmla="*/ 15 w 52"/>
                <a:gd name="T41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23">
                  <a:moveTo>
                    <a:pt x="15" y="14"/>
                  </a:moveTo>
                  <a:cubicBezTo>
                    <a:pt x="16" y="16"/>
                    <a:pt x="19" y="16"/>
                    <a:pt x="20" y="17"/>
                  </a:cubicBezTo>
                  <a:cubicBezTo>
                    <a:pt x="21" y="17"/>
                    <a:pt x="22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8"/>
                    <a:pt x="19" y="19"/>
                    <a:pt x="20" y="19"/>
                  </a:cubicBezTo>
                  <a:cubicBezTo>
                    <a:pt x="21" y="20"/>
                    <a:pt x="23" y="20"/>
                    <a:pt x="25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30" y="23"/>
                    <a:pt x="38" y="19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6" y="20"/>
                    <a:pt x="48" y="19"/>
                    <a:pt x="49" y="19"/>
                  </a:cubicBezTo>
                  <a:cubicBezTo>
                    <a:pt x="51" y="18"/>
                    <a:pt x="52" y="18"/>
                    <a:pt x="50" y="18"/>
                  </a:cubicBezTo>
                  <a:cubicBezTo>
                    <a:pt x="50" y="18"/>
                    <a:pt x="49" y="17"/>
                    <a:pt x="49" y="17"/>
                  </a:cubicBezTo>
                  <a:cubicBezTo>
                    <a:pt x="47" y="17"/>
                    <a:pt x="44" y="14"/>
                    <a:pt x="43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4"/>
                    <a:pt x="36" y="6"/>
                    <a:pt x="31" y="6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4" y="4"/>
                    <a:pt x="22" y="3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5" y="3"/>
                    <a:pt x="12" y="0"/>
                    <a:pt x="8" y="0"/>
                  </a:cubicBezTo>
                  <a:cubicBezTo>
                    <a:pt x="2" y="0"/>
                    <a:pt x="0" y="7"/>
                    <a:pt x="2" y="11"/>
                  </a:cubicBezTo>
                  <a:cubicBezTo>
                    <a:pt x="5" y="14"/>
                    <a:pt x="15" y="11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584201" y="3073400"/>
              <a:ext cx="2432050" cy="2724150"/>
            </a:xfrm>
            <a:custGeom>
              <a:avLst/>
              <a:gdLst>
                <a:gd name="T0" fmla="*/ 241 w 275"/>
                <a:gd name="T1" fmla="*/ 181 h 307"/>
                <a:gd name="T2" fmla="*/ 222 w 275"/>
                <a:gd name="T3" fmla="*/ 164 h 307"/>
                <a:gd name="T4" fmla="*/ 209 w 275"/>
                <a:gd name="T5" fmla="*/ 162 h 307"/>
                <a:gd name="T6" fmla="*/ 199 w 275"/>
                <a:gd name="T7" fmla="*/ 160 h 307"/>
                <a:gd name="T8" fmla="*/ 182 w 275"/>
                <a:gd name="T9" fmla="*/ 162 h 307"/>
                <a:gd name="T10" fmla="*/ 174 w 275"/>
                <a:gd name="T11" fmla="*/ 157 h 307"/>
                <a:gd name="T12" fmla="*/ 162 w 275"/>
                <a:gd name="T13" fmla="*/ 139 h 307"/>
                <a:gd name="T14" fmla="*/ 147 w 275"/>
                <a:gd name="T15" fmla="*/ 137 h 307"/>
                <a:gd name="T16" fmla="*/ 162 w 275"/>
                <a:gd name="T17" fmla="*/ 120 h 307"/>
                <a:gd name="T18" fmla="*/ 175 w 275"/>
                <a:gd name="T19" fmla="*/ 122 h 307"/>
                <a:gd name="T20" fmla="*/ 181 w 275"/>
                <a:gd name="T21" fmla="*/ 114 h 307"/>
                <a:gd name="T22" fmla="*/ 195 w 275"/>
                <a:gd name="T23" fmla="*/ 95 h 307"/>
                <a:gd name="T24" fmla="*/ 208 w 275"/>
                <a:gd name="T25" fmla="*/ 85 h 307"/>
                <a:gd name="T26" fmla="*/ 211 w 275"/>
                <a:gd name="T27" fmla="*/ 74 h 307"/>
                <a:gd name="T28" fmla="*/ 208 w 275"/>
                <a:gd name="T29" fmla="*/ 69 h 307"/>
                <a:gd name="T30" fmla="*/ 216 w 275"/>
                <a:gd name="T31" fmla="*/ 70 h 307"/>
                <a:gd name="T32" fmla="*/ 226 w 275"/>
                <a:gd name="T33" fmla="*/ 58 h 307"/>
                <a:gd name="T34" fmla="*/ 213 w 275"/>
                <a:gd name="T35" fmla="*/ 41 h 307"/>
                <a:gd name="T36" fmla="*/ 208 w 275"/>
                <a:gd name="T37" fmla="*/ 45 h 307"/>
                <a:gd name="T38" fmla="*/ 189 w 275"/>
                <a:gd name="T39" fmla="*/ 33 h 307"/>
                <a:gd name="T40" fmla="*/ 185 w 275"/>
                <a:gd name="T41" fmla="*/ 53 h 307"/>
                <a:gd name="T42" fmla="*/ 177 w 275"/>
                <a:gd name="T43" fmla="*/ 59 h 307"/>
                <a:gd name="T44" fmla="*/ 162 w 275"/>
                <a:gd name="T45" fmla="*/ 51 h 307"/>
                <a:gd name="T46" fmla="*/ 158 w 275"/>
                <a:gd name="T47" fmla="*/ 33 h 307"/>
                <a:gd name="T48" fmla="*/ 168 w 275"/>
                <a:gd name="T49" fmla="*/ 23 h 307"/>
                <a:gd name="T50" fmla="*/ 175 w 275"/>
                <a:gd name="T51" fmla="*/ 10 h 307"/>
                <a:gd name="T52" fmla="*/ 167 w 275"/>
                <a:gd name="T53" fmla="*/ 15 h 307"/>
                <a:gd name="T54" fmla="*/ 158 w 275"/>
                <a:gd name="T55" fmla="*/ 9 h 307"/>
                <a:gd name="T56" fmla="*/ 149 w 275"/>
                <a:gd name="T57" fmla="*/ 4 h 307"/>
                <a:gd name="T58" fmla="*/ 154 w 275"/>
                <a:gd name="T59" fmla="*/ 13 h 307"/>
                <a:gd name="T60" fmla="*/ 142 w 275"/>
                <a:gd name="T61" fmla="*/ 15 h 307"/>
                <a:gd name="T62" fmla="*/ 130 w 275"/>
                <a:gd name="T63" fmla="*/ 12 h 307"/>
                <a:gd name="T64" fmla="*/ 113 w 275"/>
                <a:gd name="T65" fmla="*/ 14 h 307"/>
                <a:gd name="T66" fmla="*/ 97 w 275"/>
                <a:gd name="T67" fmla="*/ 9 h 307"/>
                <a:gd name="T68" fmla="*/ 70 w 275"/>
                <a:gd name="T69" fmla="*/ 13 h 307"/>
                <a:gd name="T70" fmla="*/ 9 w 275"/>
                <a:gd name="T71" fmla="*/ 11 h 307"/>
                <a:gd name="T72" fmla="*/ 14 w 275"/>
                <a:gd name="T73" fmla="*/ 27 h 307"/>
                <a:gd name="T74" fmla="*/ 21 w 275"/>
                <a:gd name="T75" fmla="*/ 45 h 307"/>
                <a:gd name="T76" fmla="*/ 27 w 275"/>
                <a:gd name="T77" fmla="*/ 51 h 307"/>
                <a:gd name="T78" fmla="*/ 49 w 275"/>
                <a:gd name="T79" fmla="*/ 42 h 307"/>
                <a:gd name="T80" fmla="*/ 78 w 275"/>
                <a:gd name="T81" fmla="*/ 56 h 307"/>
                <a:gd name="T82" fmla="*/ 96 w 275"/>
                <a:gd name="T83" fmla="*/ 77 h 307"/>
                <a:gd name="T84" fmla="*/ 93 w 275"/>
                <a:gd name="T85" fmla="*/ 102 h 307"/>
                <a:gd name="T86" fmla="*/ 114 w 275"/>
                <a:gd name="T87" fmla="*/ 127 h 307"/>
                <a:gd name="T88" fmla="*/ 119 w 275"/>
                <a:gd name="T89" fmla="*/ 127 h 307"/>
                <a:gd name="T90" fmla="*/ 135 w 275"/>
                <a:gd name="T91" fmla="*/ 145 h 307"/>
                <a:gd name="T92" fmla="*/ 149 w 275"/>
                <a:gd name="T93" fmla="*/ 150 h 307"/>
                <a:gd name="T94" fmla="*/ 166 w 275"/>
                <a:gd name="T95" fmla="*/ 156 h 307"/>
                <a:gd name="T96" fmla="*/ 179 w 275"/>
                <a:gd name="T97" fmla="*/ 168 h 307"/>
                <a:gd name="T98" fmla="*/ 187 w 275"/>
                <a:gd name="T99" fmla="*/ 175 h 307"/>
                <a:gd name="T100" fmla="*/ 179 w 275"/>
                <a:gd name="T101" fmla="*/ 185 h 307"/>
                <a:gd name="T102" fmla="*/ 187 w 275"/>
                <a:gd name="T103" fmla="*/ 208 h 307"/>
                <a:gd name="T104" fmla="*/ 199 w 275"/>
                <a:gd name="T105" fmla="*/ 224 h 307"/>
                <a:gd name="T106" fmla="*/ 199 w 275"/>
                <a:gd name="T107" fmla="*/ 239 h 307"/>
                <a:gd name="T108" fmla="*/ 194 w 275"/>
                <a:gd name="T109" fmla="*/ 271 h 307"/>
                <a:gd name="T110" fmla="*/ 199 w 275"/>
                <a:gd name="T111" fmla="*/ 304 h 307"/>
                <a:gd name="T112" fmla="*/ 208 w 275"/>
                <a:gd name="T113" fmla="*/ 295 h 307"/>
                <a:gd name="T114" fmla="*/ 211 w 275"/>
                <a:gd name="T115" fmla="*/ 282 h 307"/>
                <a:gd name="T116" fmla="*/ 216 w 275"/>
                <a:gd name="T117" fmla="*/ 273 h 307"/>
                <a:gd name="T118" fmla="*/ 230 w 275"/>
                <a:gd name="T119" fmla="*/ 258 h 307"/>
                <a:gd name="T120" fmla="*/ 245 w 275"/>
                <a:gd name="T121" fmla="*/ 240 h 307"/>
                <a:gd name="T122" fmla="*/ 272 w 275"/>
                <a:gd name="T123" fmla="*/ 20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" h="307">
                  <a:moveTo>
                    <a:pt x="267" y="193"/>
                  </a:moveTo>
                  <a:cubicBezTo>
                    <a:pt x="261" y="189"/>
                    <a:pt x="259" y="189"/>
                    <a:pt x="253" y="187"/>
                  </a:cubicBezTo>
                  <a:cubicBezTo>
                    <a:pt x="247" y="185"/>
                    <a:pt x="241" y="185"/>
                    <a:pt x="241" y="181"/>
                  </a:cubicBezTo>
                  <a:cubicBezTo>
                    <a:pt x="241" y="177"/>
                    <a:pt x="242" y="172"/>
                    <a:pt x="237" y="172"/>
                  </a:cubicBezTo>
                  <a:cubicBezTo>
                    <a:pt x="235" y="172"/>
                    <a:pt x="233" y="171"/>
                    <a:pt x="230" y="169"/>
                  </a:cubicBezTo>
                  <a:cubicBezTo>
                    <a:pt x="228" y="168"/>
                    <a:pt x="225" y="166"/>
                    <a:pt x="222" y="164"/>
                  </a:cubicBezTo>
                  <a:cubicBezTo>
                    <a:pt x="220" y="163"/>
                    <a:pt x="218" y="162"/>
                    <a:pt x="216" y="162"/>
                  </a:cubicBezTo>
                  <a:cubicBezTo>
                    <a:pt x="214" y="162"/>
                    <a:pt x="213" y="162"/>
                    <a:pt x="211" y="162"/>
                  </a:cubicBezTo>
                  <a:cubicBezTo>
                    <a:pt x="210" y="162"/>
                    <a:pt x="209" y="162"/>
                    <a:pt x="209" y="162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5" y="162"/>
                    <a:pt x="201" y="163"/>
                    <a:pt x="199" y="161"/>
                  </a:cubicBezTo>
                  <a:cubicBezTo>
                    <a:pt x="199" y="161"/>
                    <a:pt x="199" y="160"/>
                    <a:pt x="199" y="160"/>
                  </a:cubicBezTo>
                  <a:cubicBezTo>
                    <a:pt x="197" y="156"/>
                    <a:pt x="194" y="160"/>
                    <a:pt x="192" y="161"/>
                  </a:cubicBezTo>
                  <a:cubicBezTo>
                    <a:pt x="191" y="162"/>
                    <a:pt x="189" y="162"/>
                    <a:pt x="187" y="162"/>
                  </a:cubicBezTo>
                  <a:cubicBezTo>
                    <a:pt x="185" y="162"/>
                    <a:pt x="183" y="162"/>
                    <a:pt x="182" y="162"/>
                  </a:cubicBezTo>
                  <a:cubicBezTo>
                    <a:pt x="181" y="162"/>
                    <a:pt x="180" y="162"/>
                    <a:pt x="179" y="162"/>
                  </a:cubicBezTo>
                  <a:cubicBezTo>
                    <a:pt x="177" y="162"/>
                    <a:pt x="175" y="160"/>
                    <a:pt x="174" y="158"/>
                  </a:cubicBezTo>
                  <a:cubicBezTo>
                    <a:pt x="174" y="157"/>
                    <a:pt x="174" y="157"/>
                    <a:pt x="174" y="157"/>
                  </a:cubicBezTo>
                  <a:cubicBezTo>
                    <a:pt x="172" y="154"/>
                    <a:pt x="175" y="150"/>
                    <a:pt x="170" y="150"/>
                  </a:cubicBezTo>
                  <a:cubicBezTo>
                    <a:pt x="165" y="150"/>
                    <a:pt x="166" y="142"/>
                    <a:pt x="166" y="139"/>
                  </a:cubicBezTo>
                  <a:cubicBezTo>
                    <a:pt x="166" y="137"/>
                    <a:pt x="164" y="137"/>
                    <a:pt x="162" y="139"/>
                  </a:cubicBezTo>
                  <a:cubicBezTo>
                    <a:pt x="160" y="140"/>
                    <a:pt x="159" y="141"/>
                    <a:pt x="158" y="142"/>
                  </a:cubicBezTo>
                  <a:cubicBezTo>
                    <a:pt x="155" y="145"/>
                    <a:pt x="152" y="142"/>
                    <a:pt x="149" y="139"/>
                  </a:cubicBezTo>
                  <a:cubicBezTo>
                    <a:pt x="148" y="139"/>
                    <a:pt x="147" y="138"/>
                    <a:pt x="147" y="137"/>
                  </a:cubicBezTo>
                  <a:cubicBezTo>
                    <a:pt x="144" y="134"/>
                    <a:pt x="147" y="128"/>
                    <a:pt x="149" y="124"/>
                  </a:cubicBezTo>
                  <a:cubicBezTo>
                    <a:pt x="150" y="123"/>
                    <a:pt x="150" y="122"/>
                    <a:pt x="151" y="122"/>
                  </a:cubicBezTo>
                  <a:cubicBezTo>
                    <a:pt x="154" y="119"/>
                    <a:pt x="158" y="121"/>
                    <a:pt x="162" y="120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65" y="119"/>
                    <a:pt x="170" y="118"/>
                    <a:pt x="174" y="121"/>
                  </a:cubicBezTo>
                  <a:cubicBezTo>
                    <a:pt x="174" y="121"/>
                    <a:pt x="175" y="122"/>
                    <a:pt x="175" y="122"/>
                  </a:cubicBezTo>
                  <a:cubicBezTo>
                    <a:pt x="177" y="125"/>
                    <a:pt x="178" y="126"/>
                    <a:pt x="179" y="127"/>
                  </a:cubicBezTo>
                  <a:cubicBezTo>
                    <a:pt x="181" y="127"/>
                    <a:pt x="181" y="126"/>
                    <a:pt x="181" y="124"/>
                  </a:cubicBezTo>
                  <a:cubicBezTo>
                    <a:pt x="181" y="119"/>
                    <a:pt x="180" y="116"/>
                    <a:pt x="181" y="114"/>
                  </a:cubicBezTo>
                  <a:cubicBezTo>
                    <a:pt x="182" y="112"/>
                    <a:pt x="185" y="111"/>
                    <a:pt x="187" y="109"/>
                  </a:cubicBezTo>
                  <a:cubicBezTo>
                    <a:pt x="188" y="108"/>
                    <a:pt x="189" y="107"/>
                    <a:pt x="189" y="106"/>
                  </a:cubicBezTo>
                  <a:cubicBezTo>
                    <a:pt x="189" y="103"/>
                    <a:pt x="191" y="95"/>
                    <a:pt x="195" y="95"/>
                  </a:cubicBezTo>
                  <a:cubicBezTo>
                    <a:pt x="197" y="95"/>
                    <a:pt x="198" y="93"/>
                    <a:pt x="199" y="91"/>
                  </a:cubicBezTo>
                  <a:cubicBezTo>
                    <a:pt x="200" y="90"/>
                    <a:pt x="201" y="89"/>
                    <a:pt x="202" y="88"/>
                  </a:cubicBezTo>
                  <a:cubicBezTo>
                    <a:pt x="203" y="87"/>
                    <a:pt x="205" y="86"/>
                    <a:pt x="208" y="85"/>
                  </a:cubicBezTo>
                  <a:cubicBezTo>
                    <a:pt x="209" y="84"/>
                    <a:pt x="210" y="83"/>
                    <a:pt x="211" y="82"/>
                  </a:cubicBezTo>
                  <a:cubicBezTo>
                    <a:pt x="211" y="81"/>
                    <a:pt x="212" y="81"/>
                    <a:pt x="212" y="81"/>
                  </a:cubicBezTo>
                  <a:cubicBezTo>
                    <a:pt x="214" y="79"/>
                    <a:pt x="213" y="76"/>
                    <a:pt x="211" y="74"/>
                  </a:cubicBezTo>
                  <a:cubicBezTo>
                    <a:pt x="210" y="73"/>
                    <a:pt x="209" y="72"/>
                    <a:pt x="208" y="72"/>
                  </a:cubicBezTo>
                  <a:cubicBezTo>
                    <a:pt x="207" y="72"/>
                    <a:pt x="206" y="71"/>
                    <a:pt x="206" y="71"/>
                  </a:cubicBezTo>
                  <a:cubicBezTo>
                    <a:pt x="204" y="71"/>
                    <a:pt x="205" y="70"/>
                    <a:pt x="208" y="69"/>
                  </a:cubicBezTo>
                  <a:cubicBezTo>
                    <a:pt x="209" y="69"/>
                    <a:pt x="210" y="68"/>
                    <a:pt x="211" y="68"/>
                  </a:cubicBezTo>
                  <a:cubicBezTo>
                    <a:pt x="212" y="68"/>
                    <a:pt x="213" y="68"/>
                    <a:pt x="214" y="69"/>
                  </a:cubicBezTo>
                  <a:cubicBezTo>
                    <a:pt x="214" y="69"/>
                    <a:pt x="215" y="70"/>
                    <a:pt x="216" y="70"/>
                  </a:cubicBezTo>
                  <a:cubicBezTo>
                    <a:pt x="217" y="71"/>
                    <a:pt x="217" y="72"/>
                    <a:pt x="218" y="70"/>
                  </a:cubicBezTo>
                  <a:cubicBezTo>
                    <a:pt x="219" y="68"/>
                    <a:pt x="222" y="66"/>
                    <a:pt x="228" y="66"/>
                  </a:cubicBezTo>
                  <a:cubicBezTo>
                    <a:pt x="233" y="66"/>
                    <a:pt x="225" y="60"/>
                    <a:pt x="226" y="58"/>
                  </a:cubicBezTo>
                  <a:cubicBezTo>
                    <a:pt x="227" y="56"/>
                    <a:pt x="222" y="55"/>
                    <a:pt x="219" y="52"/>
                  </a:cubicBezTo>
                  <a:cubicBezTo>
                    <a:pt x="217" y="50"/>
                    <a:pt x="217" y="45"/>
                    <a:pt x="216" y="43"/>
                  </a:cubicBezTo>
                  <a:cubicBezTo>
                    <a:pt x="215" y="42"/>
                    <a:pt x="214" y="41"/>
                    <a:pt x="213" y="41"/>
                  </a:cubicBezTo>
                  <a:cubicBezTo>
                    <a:pt x="212" y="41"/>
                    <a:pt x="212" y="41"/>
                    <a:pt x="211" y="41"/>
                  </a:cubicBezTo>
                  <a:cubicBezTo>
                    <a:pt x="210" y="42"/>
                    <a:pt x="211" y="44"/>
                    <a:pt x="208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5" y="46"/>
                    <a:pt x="203" y="44"/>
                    <a:pt x="203" y="41"/>
                  </a:cubicBezTo>
                  <a:cubicBezTo>
                    <a:pt x="203" y="40"/>
                    <a:pt x="202" y="38"/>
                    <a:pt x="199" y="36"/>
                  </a:cubicBezTo>
                  <a:cubicBezTo>
                    <a:pt x="196" y="34"/>
                    <a:pt x="192" y="32"/>
                    <a:pt x="189" y="33"/>
                  </a:cubicBezTo>
                  <a:cubicBezTo>
                    <a:pt x="188" y="33"/>
                    <a:pt x="188" y="33"/>
                    <a:pt x="187" y="33"/>
                  </a:cubicBezTo>
                  <a:cubicBezTo>
                    <a:pt x="182" y="35"/>
                    <a:pt x="183" y="41"/>
                    <a:pt x="184" y="45"/>
                  </a:cubicBezTo>
                  <a:cubicBezTo>
                    <a:pt x="185" y="50"/>
                    <a:pt x="187" y="53"/>
                    <a:pt x="185" y="53"/>
                  </a:cubicBezTo>
                  <a:cubicBezTo>
                    <a:pt x="182" y="53"/>
                    <a:pt x="182" y="57"/>
                    <a:pt x="182" y="63"/>
                  </a:cubicBezTo>
                  <a:cubicBezTo>
                    <a:pt x="182" y="67"/>
                    <a:pt x="180" y="66"/>
                    <a:pt x="179" y="64"/>
                  </a:cubicBezTo>
                  <a:cubicBezTo>
                    <a:pt x="178" y="63"/>
                    <a:pt x="177" y="60"/>
                    <a:pt x="177" y="59"/>
                  </a:cubicBezTo>
                  <a:cubicBezTo>
                    <a:pt x="177" y="57"/>
                    <a:pt x="176" y="56"/>
                    <a:pt x="174" y="55"/>
                  </a:cubicBezTo>
                  <a:cubicBezTo>
                    <a:pt x="171" y="54"/>
                    <a:pt x="168" y="53"/>
                    <a:pt x="164" y="52"/>
                  </a:cubicBezTo>
                  <a:cubicBezTo>
                    <a:pt x="163" y="52"/>
                    <a:pt x="162" y="51"/>
                    <a:pt x="162" y="51"/>
                  </a:cubicBezTo>
                  <a:cubicBezTo>
                    <a:pt x="157" y="49"/>
                    <a:pt x="155" y="48"/>
                    <a:pt x="155" y="46"/>
                  </a:cubicBezTo>
                  <a:cubicBezTo>
                    <a:pt x="155" y="43"/>
                    <a:pt x="152" y="41"/>
                    <a:pt x="154" y="40"/>
                  </a:cubicBezTo>
                  <a:cubicBezTo>
                    <a:pt x="156" y="39"/>
                    <a:pt x="155" y="33"/>
                    <a:pt x="158" y="33"/>
                  </a:cubicBezTo>
                  <a:cubicBezTo>
                    <a:pt x="161" y="32"/>
                    <a:pt x="160" y="31"/>
                    <a:pt x="162" y="30"/>
                  </a:cubicBezTo>
                  <a:cubicBezTo>
                    <a:pt x="162" y="30"/>
                    <a:pt x="162" y="29"/>
                    <a:pt x="163" y="29"/>
                  </a:cubicBezTo>
                  <a:cubicBezTo>
                    <a:pt x="167" y="29"/>
                    <a:pt x="168" y="23"/>
                    <a:pt x="168" y="23"/>
                  </a:cubicBezTo>
                  <a:cubicBezTo>
                    <a:pt x="168" y="23"/>
                    <a:pt x="171" y="22"/>
                    <a:pt x="174" y="21"/>
                  </a:cubicBezTo>
                  <a:cubicBezTo>
                    <a:pt x="175" y="21"/>
                    <a:pt x="175" y="21"/>
                    <a:pt x="176" y="21"/>
                  </a:cubicBezTo>
                  <a:cubicBezTo>
                    <a:pt x="180" y="21"/>
                    <a:pt x="178" y="10"/>
                    <a:pt x="175" y="10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171" y="10"/>
                    <a:pt x="169" y="11"/>
                    <a:pt x="169" y="14"/>
                  </a:cubicBezTo>
                  <a:cubicBezTo>
                    <a:pt x="169" y="17"/>
                    <a:pt x="167" y="18"/>
                    <a:pt x="167" y="15"/>
                  </a:cubicBezTo>
                  <a:cubicBezTo>
                    <a:pt x="166" y="13"/>
                    <a:pt x="164" y="11"/>
                    <a:pt x="162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59" y="14"/>
                    <a:pt x="162" y="8"/>
                    <a:pt x="158" y="9"/>
                  </a:cubicBezTo>
                  <a:cubicBezTo>
                    <a:pt x="154" y="9"/>
                    <a:pt x="157" y="5"/>
                    <a:pt x="155" y="2"/>
                  </a:cubicBezTo>
                  <a:cubicBezTo>
                    <a:pt x="153" y="0"/>
                    <a:pt x="153" y="2"/>
                    <a:pt x="150" y="3"/>
                  </a:cubicBezTo>
                  <a:cubicBezTo>
                    <a:pt x="150" y="4"/>
                    <a:pt x="149" y="4"/>
                    <a:pt x="149" y="4"/>
                  </a:cubicBezTo>
                  <a:cubicBezTo>
                    <a:pt x="148" y="5"/>
                    <a:pt x="148" y="7"/>
                    <a:pt x="149" y="8"/>
                  </a:cubicBezTo>
                  <a:cubicBezTo>
                    <a:pt x="149" y="8"/>
                    <a:pt x="150" y="8"/>
                    <a:pt x="150" y="8"/>
                  </a:cubicBezTo>
                  <a:cubicBezTo>
                    <a:pt x="151" y="9"/>
                    <a:pt x="152" y="11"/>
                    <a:pt x="154" y="13"/>
                  </a:cubicBezTo>
                  <a:cubicBezTo>
                    <a:pt x="155" y="14"/>
                    <a:pt x="153" y="15"/>
                    <a:pt x="149" y="15"/>
                  </a:cubicBezTo>
                  <a:cubicBezTo>
                    <a:pt x="148" y="15"/>
                    <a:pt x="146" y="15"/>
                    <a:pt x="144" y="15"/>
                  </a:cubicBezTo>
                  <a:cubicBezTo>
                    <a:pt x="143" y="15"/>
                    <a:pt x="142" y="15"/>
                    <a:pt x="142" y="15"/>
                  </a:cubicBezTo>
                  <a:cubicBezTo>
                    <a:pt x="140" y="15"/>
                    <a:pt x="138" y="15"/>
                    <a:pt x="137" y="14"/>
                  </a:cubicBezTo>
                  <a:cubicBezTo>
                    <a:pt x="135" y="13"/>
                    <a:pt x="133" y="12"/>
                    <a:pt x="131" y="1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4" y="12"/>
                    <a:pt x="125" y="18"/>
                    <a:pt x="121" y="17"/>
                  </a:cubicBezTo>
                  <a:cubicBezTo>
                    <a:pt x="118" y="16"/>
                    <a:pt x="116" y="17"/>
                    <a:pt x="114" y="16"/>
                  </a:cubicBezTo>
                  <a:cubicBezTo>
                    <a:pt x="113" y="16"/>
                    <a:pt x="113" y="15"/>
                    <a:pt x="113" y="14"/>
                  </a:cubicBezTo>
                  <a:cubicBezTo>
                    <a:pt x="112" y="12"/>
                    <a:pt x="111" y="12"/>
                    <a:pt x="108" y="12"/>
                  </a:cubicBezTo>
                  <a:cubicBezTo>
                    <a:pt x="107" y="12"/>
                    <a:pt x="106" y="13"/>
                    <a:pt x="105" y="13"/>
                  </a:cubicBezTo>
                  <a:cubicBezTo>
                    <a:pt x="100" y="13"/>
                    <a:pt x="102" y="9"/>
                    <a:pt x="97" y="9"/>
                  </a:cubicBezTo>
                  <a:cubicBezTo>
                    <a:pt x="91" y="9"/>
                    <a:pt x="94" y="10"/>
                    <a:pt x="89" y="7"/>
                  </a:cubicBezTo>
                  <a:cubicBezTo>
                    <a:pt x="84" y="3"/>
                    <a:pt x="85" y="8"/>
                    <a:pt x="79" y="8"/>
                  </a:cubicBezTo>
                  <a:cubicBezTo>
                    <a:pt x="72" y="8"/>
                    <a:pt x="70" y="10"/>
                    <a:pt x="70" y="13"/>
                  </a:cubicBezTo>
                  <a:cubicBezTo>
                    <a:pt x="70" y="16"/>
                    <a:pt x="61" y="8"/>
                    <a:pt x="51" y="7"/>
                  </a:cubicBezTo>
                  <a:cubicBezTo>
                    <a:pt x="42" y="7"/>
                    <a:pt x="31" y="3"/>
                    <a:pt x="25" y="3"/>
                  </a:cubicBezTo>
                  <a:cubicBezTo>
                    <a:pt x="19" y="3"/>
                    <a:pt x="16" y="10"/>
                    <a:pt x="9" y="11"/>
                  </a:cubicBezTo>
                  <a:cubicBezTo>
                    <a:pt x="2" y="12"/>
                    <a:pt x="10" y="14"/>
                    <a:pt x="12" y="18"/>
                  </a:cubicBezTo>
                  <a:cubicBezTo>
                    <a:pt x="14" y="21"/>
                    <a:pt x="13" y="21"/>
                    <a:pt x="6" y="22"/>
                  </a:cubicBezTo>
                  <a:cubicBezTo>
                    <a:pt x="0" y="22"/>
                    <a:pt x="10" y="27"/>
                    <a:pt x="14" y="27"/>
                  </a:cubicBezTo>
                  <a:cubicBezTo>
                    <a:pt x="19" y="27"/>
                    <a:pt x="14" y="30"/>
                    <a:pt x="11" y="32"/>
                  </a:cubicBezTo>
                  <a:cubicBezTo>
                    <a:pt x="7" y="34"/>
                    <a:pt x="6" y="41"/>
                    <a:pt x="11" y="41"/>
                  </a:cubicBezTo>
                  <a:cubicBezTo>
                    <a:pt x="17" y="42"/>
                    <a:pt x="14" y="45"/>
                    <a:pt x="21" y="45"/>
                  </a:cubicBezTo>
                  <a:cubicBezTo>
                    <a:pt x="27" y="45"/>
                    <a:pt x="21" y="50"/>
                    <a:pt x="17" y="53"/>
                  </a:cubicBezTo>
                  <a:cubicBezTo>
                    <a:pt x="13" y="57"/>
                    <a:pt x="13" y="61"/>
                    <a:pt x="15" y="59"/>
                  </a:cubicBezTo>
                  <a:cubicBezTo>
                    <a:pt x="18" y="57"/>
                    <a:pt x="24" y="52"/>
                    <a:pt x="27" y="51"/>
                  </a:cubicBezTo>
                  <a:cubicBezTo>
                    <a:pt x="30" y="50"/>
                    <a:pt x="32" y="44"/>
                    <a:pt x="34" y="43"/>
                  </a:cubicBezTo>
                  <a:cubicBezTo>
                    <a:pt x="37" y="41"/>
                    <a:pt x="39" y="46"/>
                    <a:pt x="41" y="43"/>
                  </a:cubicBezTo>
                  <a:cubicBezTo>
                    <a:pt x="43" y="41"/>
                    <a:pt x="46" y="43"/>
                    <a:pt x="49" y="42"/>
                  </a:cubicBezTo>
                  <a:cubicBezTo>
                    <a:pt x="52" y="42"/>
                    <a:pt x="58" y="43"/>
                    <a:pt x="61" y="44"/>
                  </a:cubicBezTo>
                  <a:cubicBezTo>
                    <a:pt x="64" y="44"/>
                    <a:pt x="67" y="47"/>
                    <a:pt x="71" y="47"/>
                  </a:cubicBezTo>
                  <a:cubicBezTo>
                    <a:pt x="75" y="47"/>
                    <a:pt x="75" y="53"/>
                    <a:pt x="78" y="56"/>
                  </a:cubicBezTo>
                  <a:cubicBezTo>
                    <a:pt x="81" y="58"/>
                    <a:pt x="84" y="58"/>
                    <a:pt x="83" y="61"/>
                  </a:cubicBezTo>
                  <a:cubicBezTo>
                    <a:pt x="82" y="64"/>
                    <a:pt x="88" y="69"/>
                    <a:pt x="93" y="71"/>
                  </a:cubicBezTo>
                  <a:cubicBezTo>
                    <a:pt x="98" y="73"/>
                    <a:pt x="100" y="79"/>
                    <a:pt x="96" y="77"/>
                  </a:cubicBezTo>
                  <a:cubicBezTo>
                    <a:pt x="92" y="75"/>
                    <a:pt x="91" y="76"/>
                    <a:pt x="93" y="79"/>
                  </a:cubicBezTo>
                  <a:cubicBezTo>
                    <a:pt x="94" y="83"/>
                    <a:pt x="95" y="86"/>
                    <a:pt x="93" y="87"/>
                  </a:cubicBezTo>
                  <a:cubicBezTo>
                    <a:pt x="91" y="88"/>
                    <a:pt x="91" y="97"/>
                    <a:pt x="93" y="102"/>
                  </a:cubicBezTo>
                  <a:cubicBezTo>
                    <a:pt x="96" y="107"/>
                    <a:pt x="105" y="111"/>
                    <a:pt x="107" y="116"/>
                  </a:cubicBezTo>
                  <a:cubicBezTo>
                    <a:pt x="107" y="117"/>
                    <a:pt x="108" y="118"/>
                    <a:pt x="108" y="119"/>
                  </a:cubicBezTo>
                  <a:cubicBezTo>
                    <a:pt x="110" y="122"/>
                    <a:pt x="112" y="124"/>
                    <a:pt x="114" y="127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7" y="131"/>
                    <a:pt x="119" y="135"/>
                    <a:pt x="121" y="134"/>
                  </a:cubicBezTo>
                  <a:cubicBezTo>
                    <a:pt x="123" y="134"/>
                    <a:pt x="121" y="130"/>
                    <a:pt x="119" y="127"/>
                  </a:cubicBezTo>
                  <a:cubicBezTo>
                    <a:pt x="117" y="124"/>
                    <a:pt x="126" y="132"/>
                    <a:pt x="129" y="134"/>
                  </a:cubicBezTo>
                  <a:cubicBezTo>
                    <a:pt x="130" y="135"/>
                    <a:pt x="130" y="136"/>
                    <a:pt x="131" y="138"/>
                  </a:cubicBezTo>
                  <a:cubicBezTo>
                    <a:pt x="132" y="141"/>
                    <a:pt x="133" y="145"/>
                    <a:pt x="135" y="145"/>
                  </a:cubicBezTo>
                  <a:cubicBezTo>
                    <a:pt x="136" y="145"/>
                    <a:pt x="137" y="146"/>
                    <a:pt x="137" y="146"/>
                  </a:cubicBezTo>
                  <a:cubicBezTo>
                    <a:pt x="139" y="146"/>
                    <a:pt x="140" y="147"/>
                    <a:pt x="142" y="147"/>
                  </a:cubicBezTo>
                  <a:cubicBezTo>
                    <a:pt x="144" y="148"/>
                    <a:pt x="146" y="149"/>
                    <a:pt x="149" y="150"/>
                  </a:cubicBezTo>
                  <a:cubicBezTo>
                    <a:pt x="150" y="150"/>
                    <a:pt x="150" y="150"/>
                    <a:pt x="151" y="150"/>
                  </a:cubicBezTo>
                  <a:cubicBezTo>
                    <a:pt x="156" y="150"/>
                    <a:pt x="158" y="153"/>
                    <a:pt x="162" y="155"/>
                  </a:cubicBezTo>
                  <a:cubicBezTo>
                    <a:pt x="163" y="155"/>
                    <a:pt x="164" y="156"/>
                    <a:pt x="166" y="156"/>
                  </a:cubicBezTo>
                  <a:cubicBezTo>
                    <a:pt x="172" y="156"/>
                    <a:pt x="172" y="163"/>
                    <a:pt x="174" y="166"/>
                  </a:cubicBezTo>
                  <a:cubicBezTo>
                    <a:pt x="174" y="166"/>
                    <a:pt x="174" y="166"/>
                    <a:pt x="174" y="166"/>
                  </a:cubicBezTo>
                  <a:cubicBezTo>
                    <a:pt x="175" y="167"/>
                    <a:pt x="177" y="168"/>
                    <a:pt x="179" y="168"/>
                  </a:cubicBezTo>
                  <a:cubicBezTo>
                    <a:pt x="182" y="168"/>
                    <a:pt x="185" y="167"/>
                    <a:pt x="185" y="169"/>
                  </a:cubicBezTo>
                  <a:cubicBezTo>
                    <a:pt x="186" y="170"/>
                    <a:pt x="187" y="172"/>
                    <a:pt x="187" y="173"/>
                  </a:cubicBezTo>
                  <a:cubicBezTo>
                    <a:pt x="187" y="174"/>
                    <a:pt x="187" y="175"/>
                    <a:pt x="187" y="175"/>
                  </a:cubicBezTo>
                  <a:cubicBezTo>
                    <a:pt x="187" y="176"/>
                    <a:pt x="186" y="176"/>
                    <a:pt x="185" y="177"/>
                  </a:cubicBezTo>
                  <a:cubicBezTo>
                    <a:pt x="182" y="178"/>
                    <a:pt x="183" y="183"/>
                    <a:pt x="180" y="184"/>
                  </a:cubicBezTo>
                  <a:cubicBezTo>
                    <a:pt x="180" y="184"/>
                    <a:pt x="179" y="184"/>
                    <a:pt x="179" y="185"/>
                  </a:cubicBezTo>
                  <a:cubicBezTo>
                    <a:pt x="176" y="186"/>
                    <a:pt x="176" y="193"/>
                    <a:pt x="178" y="197"/>
                  </a:cubicBezTo>
                  <a:cubicBezTo>
                    <a:pt x="179" y="198"/>
                    <a:pt x="179" y="198"/>
                    <a:pt x="179" y="199"/>
                  </a:cubicBezTo>
                  <a:cubicBezTo>
                    <a:pt x="182" y="202"/>
                    <a:pt x="186" y="205"/>
                    <a:pt x="187" y="208"/>
                  </a:cubicBezTo>
                  <a:cubicBezTo>
                    <a:pt x="188" y="208"/>
                    <a:pt x="188" y="209"/>
                    <a:pt x="188" y="210"/>
                  </a:cubicBezTo>
                  <a:cubicBezTo>
                    <a:pt x="188" y="213"/>
                    <a:pt x="187" y="216"/>
                    <a:pt x="191" y="216"/>
                  </a:cubicBezTo>
                  <a:cubicBezTo>
                    <a:pt x="194" y="216"/>
                    <a:pt x="197" y="221"/>
                    <a:pt x="199" y="224"/>
                  </a:cubicBezTo>
                  <a:cubicBezTo>
                    <a:pt x="200" y="224"/>
                    <a:pt x="200" y="224"/>
                    <a:pt x="200" y="224"/>
                  </a:cubicBezTo>
                  <a:cubicBezTo>
                    <a:pt x="202" y="226"/>
                    <a:pt x="200" y="230"/>
                    <a:pt x="202" y="234"/>
                  </a:cubicBezTo>
                  <a:cubicBezTo>
                    <a:pt x="203" y="236"/>
                    <a:pt x="201" y="238"/>
                    <a:pt x="199" y="239"/>
                  </a:cubicBezTo>
                  <a:cubicBezTo>
                    <a:pt x="198" y="240"/>
                    <a:pt x="198" y="242"/>
                    <a:pt x="198" y="243"/>
                  </a:cubicBezTo>
                  <a:cubicBezTo>
                    <a:pt x="198" y="248"/>
                    <a:pt x="199" y="255"/>
                    <a:pt x="196" y="258"/>
                  </a:cubicBezTo>
                  <a:cubicBezTo>
                    <a:pt x="193" y="260"/>
                    <a:pt x="192" y="265"/>
                    <a:pt x="194" y="271"/>
                  </a:cubicBezTo>
                  <a:cubicBezTo>
                    <a:pt x="197" y="277"/>
                    <a:pt x="197" y="279"/>
                    <a:pt x="195" y="283"/>
                  </a:cubicBezTo>
                  <a:cubicBezTo>
                    <a:pt x="193" y="286"/>
                    <a:pt x="191" y="287"/>
                    <a:pt x="192" y="289"/>
                  </a:cubicBezTo>
                  <a:cubicBezTo>
                    <a:pt x="194" y="292"/>
                    <a:pt x="196" y="300"/>
                    <a:pt x="199" y="304"/>
                  </a:cubicBezTo>
                  <a:cubicBezTo>
                    <a:pt x="200" y="304"/>
                    <a:pt x="200" y="304"/>
                    <a:pt x="200" y="304"/>
                  </a:cubicBezTo>
                  <a:cubicBezTo>
                    <a:pt x="204" y="307"/>
                    <a:pt x="204" y="303"/>
                    <a:pt x="204" y="303"/>
                  </a:cubicBezTo>
                  <a:cubicBezTo>
                    <a:pt x="204" y="303"/>
                    <a:pt x="206" y="298"/>
                    <a:pt x="208" y="295"/>
                  </a:cubicBezTo>
                  <a:cubicBezTo>
                    <a:pt x="209" y="294"/>
                    <a:pt x="210" y="293"/>
                    <a:pt x="210" y="292"/>
                  </a:cubicBezTo>
                  <a:cubicBezTo>
                    <a:pt x="212" y="291"/>
                    <a:pt x="206" y="283"/>
                    <a:pt x="209" y="283"/>
                  </a:cubicBezTo>
                  <a:cubicBezTo>
                    <a:pt x="210" y="283"/>
                    <a:pt x="211" y="283"/>
                    <a:pt x="211" y="282"/>
                  </a:cubicBezTo>
                  <a:cubicBezTo>
                    <a:pt x="213" y="280"/>
                    <a:pt x="213" y="278"/>
                    <a:pt x="213" y="276"/>
                  </a:cubicBezTo>
                  <a:cubicBezTo>
                    <a:pt x="213" y="273"/>
                    <a:pt x="213" y="271"/>
                    <a:pt x="215" y="273"/>
                  </a:cubicBezTo>
                  <a:cubicBezTo>
                    <a:pt x="215" y="273"/>
                    <a:pt x="215" y="273"/>
                    <a:pt x="216" y="273"/>
                  </a:cubicBezTo>
                  <a:cubicBezTo>
                    <a:pt x="218" y="274"/>
                    <a:pt x="222" y="268"/>
                    <a:pt x="226" y="267"/>
                  </a:cubicBezTo>
                  <a:cubicBezTo>
                    <a:pt x="229" y="265"/>
                    <a:pt x="229" y="263"/>
                    <a:pt x="225" y="258"/>
                  </a:cubicBezTo>
                  <a:cubicBezTo>
                    <a:pt x="223" y="254"/>
                    <a:pt x="227" y="256"/>
                    <a:pt x="230" y="258"/>
                  </a:cubicBezTo>
                  <a:cubicBezTo>
                    <a:pt x="231" y="258"/>
                    <a:pt x="232" y="259"/>
                    <a:pt x="233" y="259"/>
                  </a:cubicBezTo>
                  <a:cubicBezTo>
                    <a:pt x="235" y="260"/>
                    <a:pt x="240" y="254"/>
                    <a:pt x="241" y="248"/>
                  </a:cubicBezTo>
                  <a:cubicBezTo>
                    <a:pt x="241" y="242"/>
                    <a:pt x="245" y="243"/>
                    <a:pt x="245" y="240"/>
                  </a:cubicBezTo>
                  <a:cubicBezTo>
                    <a:pt x="245" y="237"/>
                    <a:pt x="249" y="234"/>
                    <a:pt x="253" y="233"/>
                  </a:cubicBezTo>
                  <a:cubicBezTo>
                    <a:pt x="258" y="233"/>
                    <a:pt x="262" y="227"/>
                    <a:pt x="262" y="220"/>
                  </a:cubicBezTo>
                  <a:cubicBezTo>
                    <a:pt x="262" y="214"/>
                    <a:pt x="269" y="207"/>
                    <a:pt x="272" y="203"/>
                  </a:cubicBezTo>
                  <a:cubicBezTo>
                    <a:pt x="275" y="198"/>
                    <a:pt x="273" y="196"/>
                    <a:pt x="267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2555876" y="3667125"/>
              <a:ext cx="123825" cy="123825"/>
            </a:xfrm>
            <a:custGeom>
              <a:avLst/>
              <a:gdLst>
                <a:gd name="T0" fmla="*/ 2 w 14"/>
                <a:gd name="T1" fmla="*/ 5 h 14"/>
                <a:gd name="T2" fmla="*/ 7 w 14"/>
                <a:gd name="T3" fmla="*/ 12 h 14"/>
                <a:gd name="T4" fmla="*/ 8 w 14"/>
                <a:gd name="T5" fmla="*/ 12 h 14"/>
                <a:gd name="T6" fmla="*/ 12 w 14"/>
                <a:gd name="T7" fmla="*/ 8 h 14"/>
                <a:gd name="T8" fmla="*/ 7 w 14"/>
                <a:gd name="T9" fmla="*/ 1 h 14"/>
                <a:gd name="T10" fmla="*/ 5 w 14"/>
                <a:gd name="T11" fmla="*/ 1 h 14"/>
                <a:gd name="T12" fmla="*/ 2 w 1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2" y="5"/>
                  </a:moveTo>
                  <a:cubicBezTo>
                    <a:pt x="0" y="9"/>
                    <a:pt x="3" y="10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3" y="14"/>
                    <a:pt x="14" y="11"/>
                    <a:pt x="12" y="8"/>
                  </a:cubicBezTo>
                  <a:cubicBezTo>
                    <a:pt x="11" y="5"/>
                    <a:pt x="10" y="2"/>
                    <a:pt x="7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2" y="0"/>
                    <a:pt x="4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1884363" y="2708275"/>
              <a:ext cx="185738" cy="150813"/>
            </a:xfrm>
            <a:custGeom>
              <a:avLst/>
              <a:gdLst>
                <a:gd name="T0" fmla="*/ 7 w 21"/>
                <a:gd name="T1" fmla="*/ 11 h 17"/>
                <a:gd name="T2" fmla="*/ 15 w 21"/>
                <a:gd name="T3" fmla="*/ 15 h 17"/>
                <a:gd name="T4" fmla="*/ 16 w 21"/>
                <a:gd name="T5" fmla="*/ 14 h 17"/>
                <a:gd name="T6" fmla="*/ 15 w 21"/>
                <a:gd name="T7" fmla="*/ 5 h 17"/>
                <a:gd name="T8" fmla="*/ 14 w 21"/>
                <a:gd name="T9" fmla="*/ 5 h 17"/>
                <a:gd name="T10" fmla="*/ 5 w 21"/>
                <a:gd name="T11" fmla="*/ 0 h 17"/>
                <a:gd name="T12" fmla="*/ 7 w 21"/>
                <a:gd name="T1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7">
                  <a:moveTo>
                    <a:pt x="7" y="11"/>
                  </a:moveTo>
                  <a:cubicBezTo>
                    <a:pt x="6" y="15"/>
                    <a:pt x="10" y="17"/>
                    <a:pt x="15" y="15"/>
                  </a:cubicBezTo>
                  <a:cubicBezTo>
                    <a:pt x="15" y="15"/>
                    <a:pt x="15" y="14"/>
                    <a:pt x="16" y="14"/>
                  </a:cubicBezTo>
                  <a:cubicBezTo>
                    <a:pt x="21" y="11"/>
                    <a:pt x="17" y="6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1" y="5"/>
                    <a:pt x="12" y="0"/>
                    <a:pt x="5" y="0"/>
                  </a:cubicBezTo>
                  <a:cubicBezTo>
                    <a:pt x="0" y="0"/>
                    <a:pt x="7" y="7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2459038" y="3790950"/>
              <a:ext cx="61913" cy="44450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4 w 7"/>
                <a:gd name="T5" fmla="*/ 5 h 5"/>
                <a:gd name="T6" fmla="*/ 4 w 7"/>
                <a:gd name="T7" fmla="*/ 5 h 5"/>
                <a:gd name="T8" fmla="*/ 4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1"/>
                    <a:pt x="1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7" y="5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1973263" y="2859088"/>
              <a:ext cx="52388" cy="36513"/>
            </a:xfrm>
            <a:custGeom>
              <a:avLst/>
              <a:gdLst>
                <a:gd name="T0" fmla="*/ 5 w 6"/>
                <a:gd name="T1" fmla="*/ 4 h 4"/>
                <a:gd name="T2" fmla="*/ 5 w 6"/>
                <a:gd name="T3" fmla="*/ 1 h 4"/>
                <a:gd name="T4" fmla="*/ 3 w 6"/>
                <a:gd name="T5" fmla="*/ 0 h 4"/>
                <a:gd name="T6" fmla="*/ 3 w 6"/>
                <a:gd name="T7" fmla="*/ 4 h 4"/>
                <a:gd name="T8" fmla="*/ 5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6" y="3"/>
                    <a:pt x="6" y="1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0" y="0"/>
                    <a:pt x="0" y="3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1938338" y="2913063"/>
              <a:ext cx="273050" cy="79375"/>
            </a:xfrm>
            <a:custGeom>
              <a:avLst/>
              <a:gdLst>
                <a:gd name="T0" fmla="*/ 12 w 31"/>
                <a:gd name="T1" fmla="*/ 8 h 9"/>
                <a:gd name="T2" fmla="*/ 21 w 31"/>
                <a:gd name="T3" fmla="*/ 9 h 9"/>
                <a:gd name="T4" fmla="*/ 26 w 31"/>
                <a:gd name="T5" fmla="*/ 8 h 9"/>
                <a:gd name="T6" fmla="*/ 29 w 31"/>
                <a:gd name="T7" fmla="*/ 7 h 9"/>
                <a:gd name="T8" fmla="*/ 26 w 31"/>
                <a:gd name="T9" fmla="*/ 5 h 9"/>
                <a:gd name="T10" fmla="*/ 21 w 31"/>
                <a:gd name="T11" fmla="*/ 4 h 9"/>
                <a:gd name="T12" fmla="*/ 13 w 31"/>
                <a:gd name="T13" fmla="*/ 3 h 9"/>
                <a:gd name="T14" fmla="*/ 9 w 31"/>
                <a:gd name="T15" fmla="*/ 2 h 9"/>
                <a:gd name="T16" fmla="*/ 4 w 31"/>
                <a:gd name="T17" fmla="*/ 1 h 9"/>
                <a:gd name="T18" fmla="*/ 5 w 31"/>
                <a:gd name="T19" fmla="*/ 7 h 9"/>
                <a:gd name="T20" fmla="*/ 9 w 31"/>
                <a:gd name="T21" fmla="*/ 8 h 9"/>
                <a:gd name="T22" fmla="*/ 12 w 31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9">
                  <a:moveTo>
                    <a:pt x="12" y="8"/>
                  </a:moveTo>
                  <a:cubicBezTo>
                    <a:pt x="15" y="8"/>
                    <a:pt x="18" y="8"/>
                    <a:pt x="21" y="9"/>
                  </a:cubicBezTo>
                  <a:cubicBezTo>
                    <a:pt x="23" y="9"/>
                    <a:pt x="25" y="9"/>
                    <a:pt x="26" y="8"/>
                  </a:cubicBezTo>
                  <a:cubicBezTo>
                    <a:pt x="28" y="8"/>
                    <a:pt x="29" y="8"/>
                    <a:pt x="29" y="7"/>
                  </a:cubicBezTo>
                  <a:cubicBezTo>
                    <a:pt x="31" y="6"/>
                    <a:pt x="29" y="5"/>
                    <a:pt x="26" y="5"/>
                  </a:cubicBezTo>
                  <a:cubicBezTo>
                    <a:pt x="25" y="4"/>
                    <a:pt x="23" y="4"/>
                    <a:pt x="21" y="4"/>
                  </a:cubicBezTo>
                  <a:cubicBezTo>
                    <a:pt x="18" y="3"/>
                    <a:pt x="15" y="3"/>
                    <a:pt x="13" y="3"/>
                  </a:cubicBezTo>
                  <a:cubicBezTo>
                    <a:pt x="11" y="3"/>
                    <a:pt x="10" y="3"/>
                    <a:pt x="9" y="2"/>
                  </a:cubicBezTo>
                  <a:cubicBezTo>
                    <a:pt x="7" y="1"/>
                    <a:pt x="6" y="0"/>
                    <a:pt x="4" y="1"/>
                  </a:cubicBezTo>
                  <a:cubicBezTo>
                    <a:pt x="0" y="0"/>
                    <a:pt x="2" y="5"/>
                    <a:pt x="5" y="7"/>
                  </a:cubicBezTo>
                  <a:cubicBezTo>
                    <a:pt x="6" y="9"/>
                    <a:pt x="7" y="9"/>
                    <a:pt x="9" y="8"/>
                  </a:cubicBezTo>
                  <a:cubicBezTo>
                    <a:pt x="9" y="8"/>
                    <a:pt x="11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1708151" y="2797175"/>
              <a:ext cx="203200" cy="80963"/>
            </a:xfrm>
            <a:custGeom>
              <a:avLst/>
              <a:gdLst>
                <a:gd name="T0" fmla="*/ 7 w 23"/>
                <a:gd name="T1" fmla="*/ 8 h 9"/>
                <a:gd name="T2" fmla="*/ 10 w 23"/>
                <a:gd name="T3" fmla="*/ 8 h 9"/>
                <a:gd name="T4" fmla="*/ 15 w 23"/>
                <a:gd name="T5" fmla="*/ 8 h 9"/>
                <a:gd name="T6" fmla="*/ 20 w 23"/>
                <a:gd name="T7" fmla="*/ 9 h 9"/>
                <a:gd name="T8" fmla="*/ 22 w 23"/>
                <a:gd name="T9" fmla="*/ 8 h 9"/>
                <a:gd name="T10" fmla="*/ 22 w 23"/>
                <a:gd name="T11" fmla="*/ 4 h 9"/>
                <a:gd name="T12" fmla="*/ 18 w 23"/>
                <a:gd name="T13" fmla="*/ 3 h 9"/>
                <a:gd name="T14" fmla="*/ 15 w 23"/>
                <a:gd name="T15" fmla="*/ 3 h 9"/>
                <a:gd name="T16" fmla="*/ 10 w 23"/>
                <a:gd name="T17" fmla="*/ 2 h 9"/>
                <a:gd name="T18" fmla="*/ 4 w 23"/>
                <a:gd name="T19" fmla="*/ 1 h 9"/>
                <a:gd name="T20" fmla="*/ 3 w 23"/>
                <a:gd name="T21" fmla="*/ 1 h 9"/>
                <a:gd name="T22" fmla="*/ 4 w 23"/>
                <a:gd name="T23" fmla="*/ 6 h 9"/>
                <a:gd name="T24" fmla="*/ 7 w 23"/>
                <a:gd name="T2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9">
                  <a:moveTo>
                    <a:pt x="7" y="8"/>
                  </a:moveTo>
                  <a:cubicBezTo>
                    <a:pt x="8" y="8"/>
                    <a:pt x="9" y="8"/>
                    <a:pt x="10" y="8"/>
                  </a:cubicBezTo>
                  <a:cubicBezTo>
                    <a:pt x="12" y="8"/>
                    <a:pt x="13" y="8"/>
                    <a:pt x="15" y="8"/>
                  </a:cubicBezTo>
                  <a:cubicBezTo>
                    <a:pt x="16" y="8"/>
                    <a:pt x="18" y="8"/>
                    <a:pt x="20" y="9"/>
                  </a:cubicBezTo>
                  <a:cubicBezTo>
                    <a:pt x="21" y="9"/>
                    <a:pt x="22" y="9"/>
                    <a:pt x="22" y="8"/>
                  </a:cubicBezTo>
                  <a:cubicBezTo>
                    <a:pt x="23" y="8"/>
                    <a:pt x="23" y="6"/>
                    <a:pt x="22" y="4"/>
                  </a:cubicBezTo>
                  <a:cubicBezTo>
                    <a:pt x="21" y="4"/>
                    <a:pt x="20" y="3"/>
                    <a:pt x="18" y="3"/>
                  </a:cubicBezTo>
                  <a:cubicBezTo>
                    <a:pt x="17" y="3"/>
                    <a:pt x="16" y="3"/>
                    <a:pt x="15" y="3"/>
                  </a:cubicBezTo>
                  <a:cubicBezTo>
                    <a:pt x="13" y="2"/>
                    <a:pt x="12" y="2"/>
                    <a:pt x="10" y="2"/>
                  </a:cubicBez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1" y="3"/>
                    <a:pt x="4" y="6"/>
                  </a:cubicBezTo>
                  <a:cubicBezTo>
                    <a:pt x="5" y="7"/>
                    <a:pt x="6" y="8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1592263" y="2824163"/>
              <a:ext cx="88900" cy="53975"/>
            </a:xfrm>
            <a:custGeom>
              <a:avLst/>
              <a:gdLst>
                <a:gd name="T0" fmla="*/ 5 w 10"/>
                <a:gd name="T1" fmla="*/ 6 h 6"/>
                <a:gd name="T2" fmla="*/ 3 w 10"/>
                <a:gd name="T3" fmla="*/ 0 h 6"/>
                <a:gd name="T4" fmla="*/ 0 w 10"/>
                <a:gd name="T5" fmla="*/ 1 h 6"/>
                <a:gd name="T6" fmla="*/ 0 w 10"/>
                <a:gd name="T7" fmla="*/ 3 h 6"/>
                <a:gd name="T8" fmla="*/ 5 w 1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5" y="6"/>
                  </a:moveTo>
                  <a:cubicBezTo>
                    <a:pt x="10" y="6"/>
                    <a:pt x="7" y="0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3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1708151" y="2903538"/>
              <a:ext cx="79375" cy="26988"/>
            </a:xfrm>
            <a:custGeom>
              <a:avLst/>
              <a:gdLst>
                <a:gd name="T0" fmla="*/ 4 w 9"/>
                <a:gd name="T1" fmla="*/ 0 h 3"/>
                <a:gd name="T2" fmla="*/ 4 w 9"/>
                <a:gd name="T3" fmla="*/ 0 h 3"/>
                <a:gd name="T4" fmla="*/ 4 w 9"/>
                <a:gd name="T5" fmla="*/ 3 h 3"/>
                <a:gd name="T6" fmla="*/ 5 w 9"/>
                <a:gd name="T7" fmla="*/ 3 h 3"/>
                <a:gd name="T8" fmla="*/ 4 w 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9" y="3"/>
                    <a:pt x="8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1831976" y="2744788"/>
              <a:ext cx="69850" cy="44450"/>
            </a:xfrm>
            <a:custGeom>
              <a:avLst/>
              <a:gdLst>
                <a:gd name="T0" fmla="*/ 5 w 8"/>
                <a:gd name="T1" fmla="*/ 5 h 5"/>
                <a:gd name="T2" fmla="*/ 2 w 8"/>
                <a:gd name="T3" fmla="*/ 1 h 5"/>
                <a:gd name="T4" fmla="*/ 1 w 8"/>
                <a:gd name="T5" fmla="*/ 1 h 5"/>
                <a:gd name="T6" fmla="*/ 1 w 8"/>
                <a:gd name="T7" fmla="*/ 3 h 5"/>
                <a:gd name="T8" fmla="*/ 5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5" y="5"/>
                  </a:moveTo>
                  <a:cubicBezTo>
                    <a:pt x="8" y="5"/>
                    <a:pt x="6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" y="4"/>
                    <a:pt x="3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3175001" y="3232150"/>
              <a:ext cx="195263" cy="123825"/>
            </a:xfrm>
            <a:custGeom>
              <a:avLst/>
              <a:gdLst>
                <a:gd name="T0" fmla="*/ 15 w 22"/>
                <a:gd name="T1" fmla="*/ 13 h 14"/>
                <a:gd name="T2" fmla="*/ 17 w 22"/>
                <a:gd name="T3" fmla="*/ 12 h 14"/>
                <a:gd name="T4" fmla="*/ 20 w 22"/>
                <a:gd name="T5" fmla="*/ 9 h 14"/>
                <a:gd name="T6" fmla="*/ 17 w 22"/>
                <a:gd name="T7" fmla="*/ 3 h 14"/>
                <a:gd name="T8" fmla="*/ 15 w 22"/>
                <a:gd name="T9" fmla="*/ 4 h 14"/>
                <a:gd name="T10" fmla="*/ 15 w 22"/>
                <a:gd name="T11" fmla="*/ 4 h 14"/>
                <a:gd name="T12" fmla="*/ 7 w 22"/>
                <a:gd name="T13" fmla="*/ 2 h 14"/>
                <a:gd name="T14" fmla="*/ 6 w 22"/>
                <a:gd name="T15" fmla="*/ 12 h 14"/>
                <a:gd name="T16" fmla="*/ 15 w 22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4">
                  <a:moveTo>
                    <a:pt x="15" y="13"/>
                  </a:moveTo>
                  <a:cubicBezTo>
                    <a:pt x="16" y="13"/>
                    <a:pt x="17" y="12"/>
                    <a:pt x="17" y="12"/>
                  </a:cubicBezTo>
                  <a:cubicBezTo>
                    <a:pt x="18" y="11"/>
                    <a:pt x="19" y="10"/>
                    <a:pt x="20" y="9"/>
                  </a:cubicBezTo>
                  <a:cubicBezTo>
                    <a:pt x="22" y="7"/>
                    <a:pt x="21" y="3"/>
                    <a:pt x="17" y="3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2" y="3"/>
                    <a:pt x="11" y="4"/>
                    <a:pt x="7" y="2"/>
                  </a:cubicBezTo>
                  <a:cubicBezTo>
                    <a:pt x="4" y="0"/>
                    <a:pt x="0" y="7"/>
                    <a:pt x="6" y="12"/>
                  </a:cubicBezTo>
                  <a:cubicBezTo>
                    <a:pt x="9" y="14"/>
                    <a:pt x="12" y="14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3308351" y="4049713"/>
              <a:ext cx="34925" cy="34925"/>
            </a:xfrm>
            <a:custGeom>
              <a:avLst/>
              <a:gdLst>
                <a:gd name="T0" fmla="*/ 2 w 4"/>
                <a:gd name="T1" fmla="*/ 1 h 4"/>
                <a:gd name="T2" fmla="*/ 2 w 4"/>
                <a:gd name="T3" fmla="*/ 1 h 4"/>
                <a:gd name="T4" fmla="*/ 1 w 4"/>
                <a:gd name="T5" fmla="*/ 3 h 4"/>
                <a:gd name="T6" fmla="*/ 2 w 4"/>
                <a:gd name="T7" fmla="*/ 4 h 4"/>
                <a:gd name="T8" fmla="*/ 4 w 4"/>
                <a:gd name="T9" fmla="*/ 2 h 4"/>
                <a:gd name="T10" fmla="*/ 2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3" y="4"/>
                    <a:pt x="3" y="3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2327276" y="2584450"/>
              <a:ext cx="1104900" cy="887413"/>
            </a:xfrm>
            <a:custGeom>
              <a:avLst/>
              <a:gdLst>
                <a:gd name="T0" fmla="*/ 94 w 125"/>
                <a:gd name="T1" fmla="*/ 62 h 100"/>
                <a:gd name="T2" fmla="*/ 96 w 125"/>
                <a:gd name="T3" fmla="*/ 55 h 100"/>
                <a:gd name="T4" fmla="*/ 96 w 125"/>
                <a:gd name="T5" fmla="*/ 48 h 100"/>
                <a:gd name="T6" fmla="*/ 103 w 125"/>
                <a:gd name="T7" fmla="*/ 42 h 100"/>
                <a:gd name="T8" fmla="*/ 106 w 125"/>
                <a:gd name="T9" fmla="*/ 36 h 100"/>
                <a:gd name="T10" fmla="*/ 107 w 125"/>
                <a:gd name="T11" fmla="*/ 28 h 100"/>
                <a:gd name="T12" fmla="*/ 108 w 125"/>
                <a:gd name="T13" fmla="*/ 21 h 100"/>
                <a:gd name="T14" fmla="*/ 111 w 125"/>
                <a:gd name="T15" fmla="*/ 18 h 100"/>
                <a:gd name="T16" fmla="*/ 113 w 125"/>
                <a:gd name="T17" fmla="*/ 18 h 100"/>
                <a:gd name="T18" fmla="*/ 120 w 125"/>
                <a:gd name="T19" fmla="*/ 17 h 100"/>
                <a:gd name="T20" fmla="*/ 113 w 125"/>
                <a:gd name="T21" fmla="*/ 12 h 100"/>
                <a:gd name="T22" fmla="*/ 112 w 125"/>
                <a:gd name="T23" fmla="*/ 13 h 100"/>
                <a:gd name="T24" fmla="*/ 111 w 125"/>
                <a:gd name="T25" fmla="*/ 13 h 100"/>
                <a:gd name="T26" fmla="*/ 102 w 125"/>
                <a:gd name="T27" fmla="*/ 13 h 100"/>
                <a:gd name="T28" fmla="*/ 93 w 125"/>
                <a:gd name="T29" fmla="*/ 10 h 100"/>
                <a:gd name="T30" fmla="*/ 83 w 125"/>
                <a:gd name="T31" fmla="*/ 10 h 100"/>
                <a:gd name="T32" fmla="*/ 101 w 125"/>
                <a:gd name="T33" fmla="*/ 8 h 100"/>
                <a:gd name="T34" fmla="*/ 79 w 125"/>
                <a:gd name="T35" fmla="*/ 0 h 100"/>
                <a:gd name="T36" fmla="*/ 61 w 125"/>
                <a:gd name="T37" fmla="*/ 4 h 100"/>
                <a:gd name="T38" fmla="*/ 57 w 125"/>
                <a:gd name="T39" fmla="*/ 10 h 100"/>
                <a:gd name="T40" fmla="*/ 50 w 125"/>
                <a:gd name="T41" fmla="*/ 11 h 100"/>
                <a:gd name="T42" fmla="*/ 44 w 125"/>
                <a:gd name="T43" fmla="*/ 14 h 100"/>
                <a:gd name="T44" fmla="*/ 33 w 125"/>
                <a:gd name="T45" fmla="*/ 10 h 100"/>
                <a:gd name="T46" fmla="*/ 32 w 125"/>
                <a:gd name="T47" fmla="*/ 10 h 100"/>
                <a:gd name="T48" fmla="*/ 19 w 125"/>
                <a:gd name="T49" fmla="*/ 15 h 100"/>
                <a:gd name="T50" fmla="*/ 17 w 125"/>
                <a:gd name="T51" fmla="*/ 15 h 100"/>
                <a:gd name="T52" fmla="*/ 14 w 125"/>
                <a:gd name="T53" fmla="*/ 15 h 100"/>
                <a:gd name="T54" fmla="*/ 13 w 125"/>
                <a:gd name="T55" fmla="*/ 20 h 100"/>
                <a:gd name="T56" fmla="*/ 14 w 125"/>
                <a:gd name="T57" fmla="*/ 21 h 100"/>
                <a:gd name="T58" fmla="*/ 14 w 125"/>
                <a:gd name="T59" fmla="*/ 26 h 100"/>
                <a:gd name="T60" fmla="*/ 11 w 125"/>
                <a:gd name="T61" fmla="*/ 27 h 100"/>
                <a:gd name="T62" fmla="*/ 10 w 125"/>
                <a:gd name="T63" fmla="*/ 27 h 100"/>
                <a:gd name="T64" fmla="*/ 2 w 125"/>
                <a:gd name="T65" fmla="*/ 28 h 100"/>
                <a:gd name="T66" fmla="*/ 1 w 125"/>
                <a:gd name="T67" fmla="*/ 31 h 100"/>
                <a:gd name="T68" fmla="*/ 2 w 125"/>
                <a:gd name="T69" fmla="*/ 33 h 100"/>
                <a:gd name="T70" fmla="*/ 11 w 125"/>
                <a:gd name="T71" fmla="*/ 33 h 100"/>
                <a:gd name="T72" fmla="*/ 13 w 125"/>
                <a:gd name="T73" fmla="*/ 33 h 100"/>
                <a:gd name="T74" fmla="*/ 11 w 125"/>
                <a:gd name="T75" fmla="*/ 36 h 100"/>
                <a:gd name="T76" fmla="*/ 11 w 125"/>
                <a:gd name="T77" fmla="*/ 39 h 100"/>
                <a:gd name="T78" fmla="*/ 11 w 125"/>
                <a:gd name="T79" fmla="*/ 39 h 100"/>
                <a:gd name="T80" fmla="*/ 14 w 125"/>
                <a:gd name="T81" fmla="*/ 40 h 100"/>
                <a:gd name="T82" fmla="*/ 19 w 125"/>
                <a:gd name="T83" fmla="*/ 40 h 100"/>
                <a:gd name="T84" fmla="*/ 28 w 125"/>
                <a:gd name="T85" fmla="*/ 41 h 100"/>
                <a:gd name="T86" fmla="*/ 33 w 125"/>
                <a:gd name="T87" fmla="*/ 45 h 100"/>
                <a:gd name="T88" fmla="*/ 36 w 125"/>
                <a:gd name="T89" fmla="*/ 49 h 100"/>
                <a:gd name="T90" fmla="*/ 36 w 125"/>
                <a:gd name="T91" fmla="*/ 53 h 100"/>
                <a:gd name="T92" fmla="*/ 39 w 125"/>
                <a:gd name="T93" fmla="*/ 57 h 100"/>
                <a:gd name="T94" fmla="*/ 40 w 125"/>
                <a:gd name="T95" fmla="*/ 62 h 100"/>
                <a:gd name="T96" fmla="*/ 44 w 125"/>
                <a:gd name="T97" fmla="*/ 64 h 100"/>
                <a:gd name="T98" fmla="*/ 40 w 125"/>
                <a:gd name="T99" fmla="*/ 71 h 100"/>
                <a:gd name="T100" fmla="*/ 42 w 125"/>
                <a:gd name="T101" fmla="*/ 82 h 100"/>
                <a:gd name="T102" fmla="*/ 54 w 125"/>
                <a:gd name="T103" fmla="*/ 97 h 100"/>
                <a:gd name="T104" fmla="*/ 63 w 125"/>
                <a:gd name="T105" fmla="*/ 81 h 100"/>
                <a:gd name="T106" fmla="*/ 76 w 125"/>
                <a:gd name="T107" fmla="*/ 73 h 100"/>
                <a:gd name="T108" fmla="*/ 94 w 125"/>
                <a:gd name="T109" fmla="*/ 66 h 100"/>
                <a:gd name="T110" fmla="*/ 94 w 125"/>
                <a:gd name="T111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100">
                  <a:moveTo>
                    <a:pt x="94" y="62"/>
                  </a:moveTo>
                  <a:cubicBezTo>
                    <a:pt x="89" y="62"/>
                    <a:pt x="91" y="55"/>
                    <a:pt x="96" y="55"/>
                  </a:cubicBezTo>
                  <a:cubicBezTo>
                    <a:pt x="101" y="55"/>
                    <a:pt x="91" y="48"/>
                    <a:pt x="96" y="48"/>
                  </a:cubicBezTo>
                  <a:cubicBezTo>
                    <a:pt x="100" y="48"/>
                    <a:pt x="99" y="46"/>
                    <a:pt x="103" y="42"/>
                  </a:cubicBezTo>
                  <a:cubicBezTo>
                    <a:pt x="106" y="39"/>
                    <a:pt x="101" y="36"/>
                    <a:pt x="106" y="36"/>
                  </a:cubicBezTo>
                  <a:cubicBezTo>
                    <a:pt x="110" y="36"/>
                    <a:pt x="111" y="31"/>
                    <a:pt x="107" y="28"/>
                  </a:cubicBezTo>
                  <a:cubicBezTo>
                    <a:pt x="103" y="26"/>
                    <a:pt x="111" y="24"/>
                    <a:pt x="108" y="21"/>
                  </a:cubicBezTo>
                  <a:cubicBezTo>
                    <a:pt x="106" y="19"/>
                    <a:pt x="108" y="19"/>
                    <a:pt x="111" y="18"/>
                  </a:cubicBezTo>
                  <a:cubicBezTo>
                    <a:pt x="112" y="18"/>
                    <a:pt x="112" y="18"/>
                    <a:pt x="113" y="18"/>
                  </a:cubicBezTo>
                  <a:cubicBezTo>
                    <a:pt x="115" y="18"/>
                    <a:pt x="118" y="18"/>
                    <a:pt x="120" y="17"/>
                  </a:cubicBezTo>
                  <a:cubicBezTo>
                    <a:pt x="125" y="17"/>
                    <a:pt x="117" y="12"/>
                    <a:pt x="113" y="12"/>
                  </a:cubicBezTo>
                  <a:cubicBezTo>
                    <a:pt x="113" y="12"/>
                    <a:pt x="112" y="13"/>
                    <a:pt x="112" y="13"/>
                  </a:cubicBezTo>
                  <a:cubicBezTo>
                    <a:pt x="112" y="13"/>
                    <a:pt x="111" y="13"/>
                    <a:pt x="111" y="13"/>
                  </a:cubicBezTo>
                  <a:cubicBezTo>
                    <a:pt x="108" y="15"/>
                    <a:pt x="105" y="15"/>
                    <a:pt x="102" y="13"/>
                  </a:cubicBezTo>
                  <a:cubicBezTo>
                    <a:pt x="99" y="10"/>
                    <a:pt x="95" y="14"/>
                    <a:pt x="93" y="10"/>
                  </a:cubicBezTo>
                  <a:cubicBezTo>
                    <a:pt x="91" y="7"/>
                    <a:pt x="89" y="14"/>
                    <a:pt x="83" y="10"/>
                  </a:cubicBezTo>
                  <a:cubicBezTo>
                    <a:pt x="76" y="6"/>
                    <a:pt x="90" y="7"/>
                    <a:pt x="101" y="8"/>
                  </a:cubicBezTo>
                  <a:cubicBezTo>
                    <a:pt x="112" y="9"/>
                    <a:pt x="91" y="0"/>
                    <a:pt x="79" y="0"/>
                  </a:cubicBezTo>
                  <a:cubicBezTo>
                    <a:pt x="69" y="0"/>
                    <a:pt x="69" y="4"/>
                    <a:pt x="61" y="4"/>
                  </a:cubicBezTo>
                  <a:cubicBezTo>
                    <a:pt x="54" y="4"/>
                    <a:pt x="61" y="10"/>
                    <a:pt x="57" y="10"/>
                  </a:cubicBezTo>
                  <a:cubicBezTo>
                    <a:pt x="52" y="10"/>
                    <a:pt x="60" y="17"/>
                    <a:pt x="50" y="11"/>
                  </a:cubicBezTo>
                  <a:cubicBezTo>
                    <a:pt x="40" y="5"/>
                    <a:pt x="48" y="13"/>
                    <a:pt x="44" y="14"/>
                  </a:cubicBezTo>
                  <a:cubicBezTo>
                    <a:pt x="40" y="15"/>
                    <a:pt x="40" y="11"/>
                    <a:pt x="33" y="10"/>
                  </a:cubicBezTo>
                  <a:cubicBezTo>
                    <a:pt x="33" y="10"/>
                    <a:pt x="32" y="10"/>
                    <a:pt x="32" y="10"/>
                  </a:cubicBezTo>
                  <a:cubicBezTo>
                    <a:pt x="25" y="9"/>
                    <a:pt x="26" y="14"/>
                    <a:pt x="19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  <a:cubicBezTo>
                    <a:pt x="9" y="16"/>
                    <a:pt x="11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22"/>
                    <a:pt x="16" y="24"/>
                    <a:pt x="14" y="26"/>
                  </a:cubicBezTo>
                  <a:cubicBezTo>
                    <a:pt x="13" y="26"/>
                    <a:pt x="12" y="26"/>
                    <a:pt x="11" y="27"/>
                  </a:cubicBezTo>
                  <a:cubicBezTo>
                    <a:pt x="11" y="27"/>
                    <a:pt x="10" y="27"/>
                    <a:pt x="10" y="27"/>
                  </a:cubicBezTo>
                  <a:cubicBezTo>
                    <a:pt x="5" y="27"/>
                    <a:pt x="4" y="27"/>
                    <a:pt x="2" y="28"/>
                  </a:cubicBezTo>
                  <a:cubicBezTo>
                    <a:pt x="2" y="29"/>
                    <a:pt x="1" y="30"/>
                    <a:pt x="1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4" y="34"/>
                    <a:pt x="8" y="33"/>
                    <a:pt x="11" y="33"/>
                  </a:cubicBezTo>
                  <a:cubicBezTo>
                    <a:pt x="11" y="33"/>
                    <a:pt x="12" y="33"/>
                    <a:pt x="13" y="33"/>
                  </a:cubicBezTo>
                  <a:cubicBezTo>
                    <a:pt x="15" y="33"/>
                    <a:pt x="13" y="34"/>
                    <a:pt x="11" y="36"/>
                  </a:cubicBezTo>
                  <a:cubicBezTo>
                    <a:pt x="10" y="37"/>
                    <a:pt x="9" y="38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40"/>
                    <a:pt x="13" y="40"/>
                    <a:pt x="14" y="40"/>
                  </a:cubicBezTo>
                  <a:cubicBezTo>
                    <a:pt x="16" y="40"/>
                    <a:pt x="17" y="40"/>
                    <a:pt x="19" y="40"/>
                  </a:cubicBezTo>
                  <a:cubicBezTo>
                    <a:pt x="22" y="40"/>
                    <a:pt x="25" y="40"/>
                    <a:pt x="28" y="41"/>
                  </a:cubicBezTo>
                  <a:cubicBezTo>
                    <a:pt x="31" y="41"/>
                    <a:pt x="32" y="43"/>
                    <a:pt x="33" y="45"/>
                  </a:cubicBezTo>
                  <a:cubicBezTo>
                    <a:pt x="34" y="47"/>
                    <a:pt x="34" y="49"/>
                    <a:pt x="36" y="49"/>
                  </a:cubicBezTo>
                  <a:cubicBezTo>
                    <a:pt x="39" y="50"/>
                    <a:pt x="41" y="49"/>
                    <a:pt x="36" y="53"/>
                  </a:cubicBezTo>
                  <a:cubicBezTo>
                    <a:pt x="32" y="56"/>
                    <a:pt x="36" y="58"/>
                    <a:pt x="39" y="57"/>
                  </a:cubicBezTo>
                  <a:cubicBezTo>
                    <a:pt x="43" y="56"/>
                    <a:pt x="44" y="60"/>
                    <a:pt x="40" y="62"/>
                  </a:cubicBezTo>
                  <a:cubicBezTo>
                    <a:pt x="35" y="63"/>
                    <a:pt x="40" y="66"/>
                    <a:pt x="44" y="64"/>
                  </a:cubicBezTo>
                  <a:cubicBezTo>
                    <a:pt x="47" y="61"/>
                    <a:pt x="37" y="69"/>
                    <a:pt x="40" y="71"/>
                  </a:cubicBezTo>
                  <a:cubicBezTo>
                    <a:pt x="43" y="72"/>
                    <a:pt x="39" y="77"/>
                    <a:pt x="42" y="82"/>
                  </a:cubicBezTo>
                  <a:cubicBezTo>
                    <a:pt x="45" y="87"/>
                    <a:pt x="46" y="94"/>
                    <a:pt x="54" y="97"/>
                  </a:cubicBezTo>
                  <a:cubicBezTo>
                    <a:pt x="62" y="100"/>
                    <a:pt x="63" y="85"/>
                    <a:pt x="63" y="81"/>
                  </a:cubicBezTo>
                  <a:cubicBezTo>
                    <a:pt x="63" y="77"/>
                    <a:pt x="73" y="77"/>
                    <a:pt x="76" y="73"/>
                  </a:cubicBezTo>
                  <a:cubicBezTo>
                    <a:pt x="79" y="69"/>
                    <a:pt x="88" y="69"/>
                    <a:pt x="94" y="66"/>
                  </a:cubicBezTo>
                  <a:cubicBezTo>
                    <a:pt x="99" y="63"/>
                    <a:pt x="100" y="61"/>
                    <a:pt x="9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2432051" y="3817938"/>
              <a:ext cx="44450" cy="26988"/>
            </a:xfrm>
            <a:custGeom>
              <a:avLst/>
              <a:gdLst>
                <a:gd name="T0" fmla="*/ 2 w 5"/>
                <a:gd name="T1" fmla="*/ 0 h 3"/>
                <a:gd name="T2" fmla="*/ 2 w 5"/>
                <a:gd name="T3" fmla="*/ 0 h 3"/>
                <a:gd name="T4" fmla="*/ 2 w 5"/>
                <a:gd name="T5" fmla="*/ 3 h 3"/>
                <a:gd name="T6" fmla="*/ 3 w 5"/>
                <a:gd name="T7" fmla="*/ 3 h 3"/>
                <a:gd name="T8" fmla="*/ 2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5" y="3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3254376" y="4067175"/>
              <a:ext cx="26988" cy="34925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3 h 4"/>
                <a:gd name="T4" fmla="*/ 3 w 3"/>
                <a:gd name="T5" fmla="*/ 1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1" y="3"/>
                  </a:cubicBezTo>
                  <a:cubicBezTo>
                    <a:pt x="2" y="4"/>
                    <a:pt x="3" y="3"/>
                    <a:pt x="3" y="1"/>
                  </a:cubicBezTo>
                  <a:cubicBezTo>
                    <a:pt x="3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290888" y="4129088"/>
              <a:ext cx="25400" cy="26988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2 h 3"/>
                <a:gd name="T4" fmla="*/ 2 w 3"/>
                <a:gd name="T5" fmla="*/ 0 h 3"/>
                <a:gd name="T6" fmla="*/ 1 w 3"/>
                <a:gd name="T7" fmla="*/ 0 h 3"/>
                <a:gd name="T8" fmla="*/ 1 w 3"/>
                <a:gd name="T9" fmla="*/ 3 h 3"/>
                <a:gd name="T10" fmla="*/ 2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2300288" y="4333875"/>
              <a:ext cx="79375" cy="44450"/>
            </a:xfrm>
            <a:custGeom>
              <a:avLst/>
              <a:gdLst>
                <a:gd name="T0" fmla="*/ 5 w 9"/>
                <a:gd name="T1" fmla="*/ 0 h 5"/>
                <a:gd name="T2" fmla="*/ 5 w 9"/>
                <a:gd name="T3" fmla="*/ 5 h 5"/>
                <a:gd name="T4" fmla="*/ 6 w 9"/>
                <a:gd name="T5" fmla="*/ 5 h 5"/>
                <a:gd name="T6" fmla="*/ 6 w 9"/>
                <a:gd name="T7" fmla="*/ 0 h 5"/>
                <a:gd name="T8" fmla="*/ 5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5" y="0"/>
                  </a:moveTo>
                  <a:cubicBezTo>
                    <a:pt x="0" y="1"/>
                    <a:pt x="3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5"/>
                    <a:pt x="9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2132013" y="4252913"/>
              <a:ext cx="79375" cy="44450"/>
            </a:xfrm>
            <a:custGeom>
              <a:avLst/>
              <a:gdLst>
                <a:gd name="T0" fmla="*/ 3 w 9"/>
                <a:gd name="T1" fmla="*/ 1 h 5"/>
                <a:gd name="T2" fmla="*/ 4 w 9"/>
                <a:gd name="T3" fmla="*/ 4 h 5"/>
                <a:gd name="T4" fmla="*/ 6 w 9"/>
                <a:gd name="T5" fmla="*/ 5 h 5"/>
                <a:gd name="T6" fmla="*/ 4 w 9"/>
                <a:gd name="T7" fmla="*/ 1 h 5"/>
                <a:gd name="T8" fmla="*/ 3 w 9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3" y="1"/>
                  </a:moveTo>
                  <a:cubicBezTo>
                    <a:pt x="0" y="0"/>
                    <a:pt x="1" y="3"/>
                    <a:pt x="4" y="4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9" y="5"/>
                    <a:pt x="7" y="2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2389188" y="4359275"/>
              <a:ext cx="69850" cy="19050"/>
            </a:xfrm>
            <a:custGeom>
              <a:avLst/>
              <a:gdLst>
                <a:gd name="T0" fmla="*/ 4 w 8"/>
                <a:gd name="T1" fmla="*/ 0 h 2"/>
                <a:gd name="T2" fmla="*/ 4 w 8"/>
                <a:gd name="T3" fmla="*/ 0 h 2"/>
                <a:gd name="T4" fmla="*/ 4 w 8"/>
                <a:gd name="T5" fmla="*/ 2 h 2"/>
                <a:gd name="T6" fmla="*/ 6 w 8"/>
                <a:gd name="T7" fmla="*/ 2 h 2"/>
                <a:gd name="T8" fmla="*/ 7 w 8"/>
                <a:gd name="T9" fmla="*/ 2 h 2"/>
                <a:gd name="T10" fmla="*/ 7 w 8"/>
                <a:gd name="T11" fmla="*/ 1 h 2"/>
                <a:gd name="T12" fmla="*/ 4 w 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" y="2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2211388" y="4297363"/>
              <a:ext cx="79375" cy="26988"/>
            </a:xfrm>
            <a:custGeom>
              <a:avLst/>
              <a:gdLst>
                <a:gd name="T0" fmla="*/ 3 w 9"/>
                <a:gd name="T1" fmla="*/ 0 h 3"/>
                <a:gd name="T2" fmla="*/ 3 w 9"/>
                <a:gd name="T3" fmla="*/ 3 h 3"/>
                <a:gd name="T4" fmla="*/ 5 w 9"/>
                <a:gd name="T5" fmla="*/ 3 h 3"/>
                <a:gd name="T6" fmla="*/ 3 w 9"/>
                <a:gd name="T7" fmla="*/ 0 h 3"/>
                <a:gd name="T8" fmla="*/ 3 w 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3" y="0"/>
                  </a:moveTo>
                  <a:cubicBezTo>
                    <a:pt x="0" y="0"/>
                    <a:pt x="1" y="2"/>
                    <a:pt x="3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9" y="3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2193926" y="4208463"/>
              <a:ext cx="96838" cy="61913"/>
            </a:xfrm>
            <a:custGeom>
              <a:avLst/>
              <a:gdLst>
                <a:gd name="T0" fmla="*/ 5 w 11"/>
                <a:gd name="T1" fmla="*/ 1 h 7"/>
                <a:gd name="T2" fmla="*/ 4 w 11"/>
                <a:gd name="T3" fmla="*/ 0 h 7"/>
                <a:gd name="T4" fmla="*/ 2 w 11"/>
                <a:gd name="T5" fmla="*/ 5 h 7"/>
                <a:gd name="T6" fmla="*/ 5 w 11"/>
                <a:gd name="T7" fmla="*/ 5 h 7"/>
                <a:gd name="T8" fmla="*/ 9 w 11"/>
                <a:gd name="T9" fmla="*/ 5 h 7"/>
                <a:gd name="T10" fmla="*/ 5 w 11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5" y="1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4"/>
                    <a:pt x="9" y="5"/>
                  </a:cubicBezTo>
                  <a:cubicBezTo>
                    <a:pt x="11" y="7"/>
                    <a:pt x="9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2052638" y="3286125"/>
              <a:ext cx="123825" cy="79375"/>
            </a:xfrm>
            <a:custGeom>
              <a:avLst/>
              <a:gdLst>
                <a:gd name="T0" fmla="*/ 13 w 14"/>
                <a:gd name="T1" fmla="*/ 4 h 9"/>
                <a:gd name="T2" fmla="*/ 8 w 14"/>
                <a:gd name="T3" fmla="*/ 0 h 9"/>
                <a:gd name="T4" fmla="*/ 6 w 14"/>
                <a:gd name="T5" fmla="*/ 0 h 9"/>
                <a:gd name="T6" fmla="*/ 2 w 14"/>
                <a:gd name="T7" fmla="*/ 6 h 9"/>
                <a:gd name="T8" fmla="*/ 8 w 14"/>
                <a:gd name="T9" fmla="*/ 7 h 9"/>
                <a:gd name="T10" fmla="*/ 12 w 14"/>
                <a:gd name="T11" fmla="*/ 6 h 9"/>
                <a:gd name="T12" fmla="*/ 13 w 14"/>
                <a:gd name="T13" fmla="*/ 6 h 9"/>
                <a:gd name="T14" fmla="*/ 13 w 14"/>
                <a:gd name="T1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13" y="4"/>
                  </a:moveTo>
                  <a:cubicBezTo>
                    <a:pt x="12" y="3"/>
                    <a:pt x="10" y="1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3" y="0"/>
                    <a:pt x="0" y="2"/>
                    <a:pt x="2" y="6"/>
                  </a:cubicBezTo>
                  <a:cubicBezTo>
                    <a:pt x="4" y="9"/>
                    <a:pt x="5" y="8"/>
                    <a:pt x="8" y="7"/>
                  </a:cubicBezTo>
                  <a:cubicBezTo>
                    <a:pt x="9" y="6"/>
                    <a:pt x="11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5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4546601" y="2868613"/>
              <a:ext cx="307975" cy="257175"/>
            </a:xfrm>
            <a:custGeom>
              <a:avLst/>
              <a:gdLst>
                <a:gd name="T0" fmla="*/ 5 w 35"/>
                <a:gd name="T1" fmla="*/ 28 h 29"/>
                <a:gd name="T2" fmla="*/ 7 w 35"/>
                <a:gd name="T3" fmla="*/ 29 h 29"/>
                <a:gd name="T4" fmla="*/ 10 w 35"/>
                <a:gd name="T5" fmla="*/ 21 h 29"/>
                <a:gd name="T6" fmla="*/ 26 w 35"/>
                <a:gd name="T7" fmla="*/ 8 h 29"/>
                <a:gd name="T8" fmla="*/ 29 w 35"/>
                <a:gd name="T9" fmla="*/ 2 h 29"/>
                <a:gd name="T10" fmla="*/ 17 w 35"/>
                <a:gd name="T11" fmla="*/ 4 h 29"/>
                <a:gd name="T12" fmla="*/ 7 w 35"/>
                <a:gd name="T13" fmla="*/ 14 h 29"/>
                <a:gd name="T14" fmla="*/ 6 w 35"/>
                <a:gd name="T15" fmla="*/ 14 h 29"/>
                <a:gd name="T16" fmla="*/ 5 w 35"/>
                <a:gd name="T17" fmla="*/ 14 h 29"/>
                <a:gd name="T18" fmla="*/ 4 w 35"/>
                <a:gd name="T19" fmla="*/ 28 h 29"/>
                <a:gd name="T20" fmla="*/ 5 w 35"/>
                <a:gd name="T2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29">
                  <a:moveTo>
                    <a:pt x="5" y="28"/>
                  </a:moveTo>
                  <a:cubicBezTo>
                    <a:pt x="6" y="29"/>
                    <a:pt x="7" y="29"/>
                    <a:pt x="7" y="29"/>
                  </a:cubicBezTo>
                  <a:cubicBezTo>
                    <a:pt x="9" y="28"/>
                    <a:pt x="9" y="25"/>
                    <a:pt x="10" y="21"/>
                  </a:cubicBezTo>
                  <a:cubicBezTo>
                    <a:pt x="11" y="17"/>
                    <a:pt x="21" y="8"/>
                    <a:pt x="26" y="8"/>
                  </a:cubicBezTo>
                  <a:cubicBezTo>
                    <a:pt x="30" y="8"/>
                    <a:pt x="35" y="2"/>
                    <a:pt x="29" y="2"/>
                  </a:cubicBezTo>
                  <a:cubicBezTo>
                    <a:pt x="20" y="0"/>
                    <a:pt x="25" y="4"/>
                    <a:pt x="17" y="4"/>
                  </a:cubicBezTo>
                  <a:cubicBezTo>
                    <a:pt x="10" y="4"/>
                    <a:pt x="11" y="11"/>
                    <a:pt x="7" y="14"/>
                  </a:cubicBezTo>
                  <a:cubicBezTo>
                    <a:pt x="7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0" y="16"/>
                    <a:pt x="0" y="24"/>
                    <a:pt x="4" y="28"/>
                  </a:cubicBezTo>
                  <a:cubicBezTo>
                    <a:pt x="5" y="28"/>
                    <a:pt x="5" y="28"/>
                    <a:pt x="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5280026" y="2725738"/>
              <a:ext cx="131763" cy="63500"/>
            </a:xfrm>
            <a:custGeom>
              <a:avLst/>
              <a:gdLst>
                <a:gd name="T0" fmla="*/ 2 w 15"/>
                <a:gd name="T1" fmla="*/ 7 h 7"/>
                <a:gd name="T2" fmla="*/ 4 w 15"/>
                <a:gd name="T3" fmla="*/ 7 h 7"/>
                <a:gd name="T4" fmla="*/ 11 w 15"/>
                <a:gd name="T5" fmla="*/ 1 h 7"/>
                <a:gd name="T6" fmla="*/ 3 w 15"/>
                <a:gd name="T7" fmla="*/ 1 h 7"/>
                <a:gd name="T8" fmla="*/ 2 w 15"/>
                <a:gd name="T9" fmla="*/ 1 h 7"/>
                <a:gd name="T10" fmla="*/ 2 w 15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">
                  <a:moveTo>
                    <a:pt x="2" y="7"/>
                  </a:moveTo>
                  <a:cubicBezTo>
                    <a:pt x="3" y="7"/>
                    <a:pt x="3" y="7"/>
                    <a:pt x="4" y="7"/>
                  </a:cubicBezTo>
                  <a:cubicBezTo>
                    <a:pt x="7" y="7"/>
                    <a:pt x="8" y="1"/>
                    <a:pt x="11" y="1"/>
                  </a:cubicBezTo>
                  <a:cubicBezTo>
                    <a:pt x="15" y="0"/>
                    <a:pt x="5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2"/>
                    <a:pt x="0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5810251" y="2984500"/>
              <a:ext cx="158750" cy="69850"/>
            </a:xfrm>
            <a:custGeom>
              <a:avLst/>
              <a:gdLst>
                <a:gd name="T0" fmla="*/ 4 w 18"/>
                <a:gd name="T1" fmla="*/ 5 h 8"/>
                <a:gd name="T2" fmla="*/ 5 w 18"/>
                <a:gd name="T3" fmla="*/ 6 h 8"/>
                <a:gd name="T4" fmla="*/ 8 w 18"/>
                <a:gd name="T5" fmla="*/ 7 h 8"/>
                <a:gd name="T6" fmla="*/ 11 w 18"/>
                <a:gd name="T7" fmla="*/ 8 h 8"/>
                <a:gd name="T8" fmla="*/ 14 w 18"/>
                <a:gd name="T9" fmla="*/ 8 h 8"/>
                <a:gd name="T10" fmla="*/ 12 w 18"/>
                <a:gd name="T11" fmla="*/ 4 h 8"/>
                <a:gd name="T12" fmla="*/ 11 w 18"/>
                <a:gd name="T13" fmla="*/ 4 h 8"/>
                <a:gd name="T14" fmla="*/ 8 w 18"/>
                <a:gd name="T15" fmla="*/ 3 h 8"/>
                <a:gd name="T16" fmla="*/ 5 w 18"/>
                <a:gd name="T17" fmla="*/ 1 h 8"/>
                <a:gd name="T18" fmla="*/ 2 w 18"/>
                <a:gd name="T19" fmla="*/ 1 h 8"/>
                <a:gd name="T20" fmla="*/ 4 w 18"/>
                <a:gd name="T2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4" y="5"/>
                    <a:pt x="4" y="5"/>
                    <a:pt x="5" y="6"/>
                  </a:cubicBezTo>
                  <a:cubicBezTo>
                    <a:pt x="6" y="6"/>
                    <a:pt x="7" y="7"/>
                    <a:pt x="8" y="7"/>
                  </a:cubicBezTo>
                  <a:cubicBezTo>
                    <a:pt x="9" y="7"/>
                    <a:pt x="10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8" y="8"/>
                    <a:pt x="16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10" y="4"/>
                    <a:pt x="10" y="4"/>
                    <a:pt x="8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1"/>
                    <a:pt x="1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3625851" y="3614738"/>
              <a:ext cx="36513" cy="25400"/>
            </a:xfrm>
            <a:custGeom>
              <a:avLst/>
              <a:gdLst>
                <a:gd name="T0" fmla="*/ 1 w 4"/>
                <a:gd name="T1" fmla="*/ 3 h 3"/>
                <a:gd name="T2" fmla="*/ 2 w 4"/>
                <a:gd name="T3" fmla="*/ 3 h 3"/>
                <a:gd name="T4" fmla="*/ 4 w 4"/>
                <a:gd name="T5" fmla="*/ 2 h 3"/>
                <a:gd name="T6" fmla="*/ 2 w 4"/>
                <a:gd name="T7" fmla="*/ 0 h 3"/>
                <a:gd name="T8" fmla="*/ 2 w 4"/>
                <a:gd name="T9" fmla="*/ 1 h 3"/>
                <a:gd name="T10" fmla="*/ 1 w 4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3608388" y="3508375"/>
              <a:ext cx="26988" cy="25400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2 h 3"/>
                <a:gd name="T4" fmla="*/ 2 w 3"/>
                <a:gd name="T5" fmla="*/ 0 h 3"/>
                <a:gd name="T6" fmla="*/ 1 w 3"/>
                <a:gd name="T7" fmla="*/ 1 h 3"/>
                <a:gd name="T8" fmla="*/ 1 w 3"/>
                <a:gd name="T9" fmla="*/ 3 h 3"/>
                <a:gd name="T10" fmla="*/ 2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6216651" y="2930525"/>
              <a:ext cx="79375" cy="26988"/>
            </a:xfrm>
            <a:custGeom>
              <a:avLst/>
              <a:gdLst>
                <a:gd name="T0" fmla="*/ 4 w 9"/>
                <a:gd name="T1" fmla="*/ 3 h 3"/>
                <a:gd name="T2" fmla="*/ 5 w 9"/>
                <a:gd name="T3" fmla="*/ 3 h 3"/>
                <a:gd name="T4" fmla="*/ 4 w 9"/>
                <a:gd name="T5" fmla="*/ 0 h 3"/>
                <a:gd name="T6" fmla="*/ 4 w 9"/>
                <a:gd name="T7" fmla="*/ 0 h 3"/>
                <a:gd name="T8" fmla="*/ 4 w 9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4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9" y="3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6808788" y="3081338"/>
              <a:ext cx="79375" cy="36513"/>
            </a:xfrm>
            <a:custGeom>
              <a:avLst/>
              <a:gdLst>
                <a:gd name="T0" fmla="*/ 4 w 9"/>
                <a:gd name="T1" fmla="*/ 4 h 4"/>
                <a:gd name="T2" fmla="*/ 5 w 9"/>
                <a:gd name="T3" fmla="*/ 4 h 4"/>
                <a:gd name="T4" fmla="*/ 4 w 9"/>
                <a:gd name="T5" fmla="*/ 0 h 4"/>
                <a:gd name="T6" fmla="*/ 4 w 9"/>
                <a:gd name="T7" fmla="*/ 0 h 4"/>
                <a:gd name="T8" fmla="*/ 4 w 9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4" y="4"/>
                  </a:moveTo>
                  <a:cubicBezTo>
                    <a:pt x="4" y="4"/>
                    <a:pt x="4" y="4"/>
                    <a:pt x="5" y="4"/>
                  </a:cubicBezTo>
                  <a:cubicBezTo>
                    <a:pt x="9" y="4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1" y="3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6491288" y="3108325"/>
              <a:ext cx="52388" cy="26988"/>
            </a:xfrm>
            <a:custGeom>
              <a:avLst/>
              <a:gdLst>
                <a:gd name="T0" fmla="*/ 3 w 6"/>
                <a:gd name="T1" fmla="*/ 3 h 3"/>
                <a:gd name="T2" fmla="*/ 4 w 6"/>
                <a:gd name="T3" fmla="*/ 3 h 3"/>
                <a:gd name="T4" fmla="*/ 3 w 6"/>
                <a:gd name="T5" fmla="*/ 0 h 3"/>
                <a:gd name="T6" fmla="*/ 3 w 6"/>
                <a:gd name="T7" fmla="*/ 0 h 3"/>
                <a:gd name="T8" fmla="*/ 3 w 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2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6119813" y="2992438"/>
              <a:ext cx="69850" cy="36513"/>
            </a:xfrm>
            <a:custGeom>
              <a:avLst/>
              <a:gdLst>
                <a:gd name="T0" fmla="*/ 4 w 8"/>
                <a:gd name="T1" fmla="*/ 0 h 4"/>
                <a:gd name="T2" fmla="*/ 5 w 8"/>
                <a:gd name="T3" fmla="*/ 3 h 4"/>
                <a:gd name="T4" fmla="*/ 7 w 8"/>
                <a:gd name="T5" fmla="*/ 3 h 4"/>
                <a:gd name="T6" fmla="*/ 7 w 8"/>
                <a:gd name="T7" fmla="*/ 1 h 4"/>
                <a:gd name="T8" fmla="*/ 4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4" y="0"/>
                  </a:moveTo>
                  <a:cubicBezTo>
                    <a:pt x="0" y="0"/>
                    <a:pt x="1" y="4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1901826" y="3001963"/>
              <a:ext cx="106363" cy="79375"/>
            </a:xfrm>
            <a:custGeom>
              <a:avLst/>
              <a:gdLst>
                <a:gd name="T0" fmla="*/ 5 w 12"/>
                <a:gd name="T1" fmla="*/ 7 h 9"/>
                <a:gd name="T2" fmla="*/ 11 w 12"/>
                <a:gd name="T3" fmla="*/ 3 h 9"/>
                <a:gd name="T4" fmla="*/ 5 w 12"/>
                <a:gd name="T5" fmla="*/ 1 h 9"/>
                <a:gd name="T6" fmla="*/ 2 w 12"/>
                <a:gd name="T7" fmla="*/ 6 h 9"/>
                <a:gd name="T8" fmla="*/ 5 w 12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5" y="7"/>
                  </a:moveTo>
                  <a:cubicBezTo>
                    <a:pt x="6" y="6"/>
                    <a:pt x="10" y="5"/>
                    <a:pt x="11" y="3"/>
                  </a:cubicBezTo>
                  <a:cubicBezTo>
                    <a:pt x="12" y="0"/>
                    <a:pt x="8" y="1"/>
                    <a:pt x="5" y="1"/>
                  </a:cubicBezTo>
                  <a:cubicBezTo>
                    <a:pt x="0" y="1"/>
                    <a:pt x="1" y="4"/>
                    <a:pt x="2" y="6"/>
                  </a:cubicBezTo>
                  <a:cubicBezTo>
                    <a:pt x="3" y="9"/>
                    <a:pt x="4" y="9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6084888" y="2895600"/>
              <a:ext cx="104775" cy="52388"/>
            </a:xfrm>
            <a:custGeom>
              <a:avLst/>
              <a:gdLst>
                <a:gd name="T0" fmla="*/ 4 w 12"/>
                <a:gd name="T1" fmla="*/ 6 h 6"/>
                <a:gd name="T2" fmla="*/ 11 w 12"/>
                <a:gd name="T3" fmla="*/ 5 h 6"/>
                <a:gd name="T4" fmla="*/ 12 w 12"/>
                <a:gd name="T5" fmla="*/ 2 h 6"/>
                <a:gd name="T6" fmla="*/ 11 w 12"/>
                <a:gd name="T7" fmla="*/ 0 h 6"/>
                <a:gd name="T8" fmla="*/ 4 w 12"/>
                <a:gd name="T9" fmla="*/ 0 h 6"/>
                <a:gd name="T10" fmla="*/ 1 w 12"/>
                <a:gd name="T11" fmla="*/ 1 h 6"/>
                <a:gd name="T12" fmla="*/ 1 w 12"/>
                <a:gd name="T13" fmla="*/ 4 h 6"/>
                <a:gd name="T14" fmla="*/ 4 w 12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2" y="4"/>
                    <a:pt x="12" y="3"/>
                    <a:pt x="12" y="2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9" y="0"/>
                    <a:pt x="7" y="0"/>
                    <a:pt x="4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3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3494088" y="3481388"/>
              <a:ext cx="141288" cy="222250"/>
            </a:xfrm>
            <a:custGeom>
              <a:avLst/>
              <a:gdLst>
                <a:gd name="T0" fmla="*/ 4 w 16"/>
                <a:gd name="T1" fmla="*/ 15 h 25"/>
                <a:gd name="T2" fmla="*/ 1 w 16"/>
                <a:gd name="T3" fmla="*/ 21 h 25"/>
                <a:gd name="T4" fmla="*/ 7 w 16"/>
                <a:gd name="T5" fmla="*/ 22 h 25"/>
                <a:gd name="T6" fmla="*/ 11 w 16"/>
                <a:gd name="T7" fmla="*/ 21 h 25"/>
                <a:gd name="T8" fmla="*/ 11 w 16"/>
                <a:gd name="T9" fmla="*/ 9 h 25"/>
                <a:gd name="T10" fmla="*/ 7 w 16"/>
                <a:gd name="T11" fmla="*/ 0 h 25"/>
                <a:gd name="T12" fmla="*/ 6 w 16"/>
                <a:gd name="T13" fmla="*/ 0 h 25"/>
                <a:gd name="T14" fmla="*/ 4 w 16"/>
                <a:gd name="T15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5">
                  <a:moveTo>
                    <a:pt x="4" y="15"/>
                  </a:moveTo>
                  <a:cubicBezTo>
                    <a:pt x="0" y="17"/>
                    <a:pt x="0" y="16"/>
                    <a:pt x="1" y="21"/>
                  </a:cubicBezTo>
                  <a:cubicBezTo>
                    <a:pt x="1" y="25"/>
                    <a:pt x="4" y="23"/>
                    <a:pt x="7" y="22"/>
                  </a:cubicBezTo>
                  <a:cubicBezTo>
                    <a:pt x="8" y="21"/>
                    <a:pt x="9" y="21"/>
                    <a:pt x="11" y="21"/>
                  </a:cubicBezTo>
                  <a:cubicBezTo>
                    <a:pt x="16" y="21"/>
                    <a:pt x="11" y="12"/>
                    <a:pt x="11" y="9"/>
                  </a:cubicBezTo>
                  <a:cubicBezTo>
                    <a:pt x="12" y="7"/>
                    <a:pt x="12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2" y="0"/>
                    <a:pt x="9" y="13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1778001" y="3001963"/>
              <a:ext cx="123825" cy="106363"/>
            </a:xfrm>
            <a:custGeom>
              <a:avLst/>
              <a:gdLst>
                <a:gd name="T0" fmla="*/ 12 w 14"/>
                <a:gd name="T1" fmla="*/ 7 h 12"/>
                <a:gd name="T2" fmla="*/ 8 w 14"/>
                <a:gd name="T3" fmla="*/ 0 h 12"/>
                <a:gd name="T4" fmla="*/ 7 w 14"/>
                <a:gd name="T5" fmla="*/ 1 h 12"/>
                <a:gd name="T6" fmla="*/ 5 w 14"/>
                <a:gd name="T7" fmla="*/ 4 h 12"/>
                <a:gd name="T8" fmla="*/ 2 w 14"/>
                <a:gd name="T9" fmla="*/ 6 h 12"/>
                <a:gd name="T10" fmla="*/ 2 w 14"/>
                <a:gd name="T11" fmla="*/ 6 h 12"/>
                <a:gd name="T12" fmla="*/ 2 w 14"/>
                <a:gd name="T13" fmla="*/ 10 h 12"/>
                <a:gd name="T14" fmla="*/ 7 w 14"/>
                <a:gd name="T15" fmla="*/ 12 h 12"/>
                <a:gd name="T16" fmla="*/ 7 w 14"/>
                <a:gd name="T17" fmla="*/ 12 h 12"/>
                <a:gd name="T18" fmla="*/ 12 w 14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2">
                  <a:moveTo>
                    <a:pt x="12" y="7"/>
                  </a:moveTo>
                  <a:cubicBezTo>
                    <a:pt x="10" y="7"/>
                    <a:pt x="12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5" y="1"/>
                    <a:pt x="4" y="3"/>
                    <a:pt x="5" y="4"/>
                  </a:cubicBezTo>
                  <a:cubicBezTo>
                    <a:pt x="7" y="5"/>
                    <a:pt x="5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8"/>
                    <a:pt x="2" y="10"/>
                  </a:cubicBezTo>
                  <a:cubicBezTo>
                    <a:pt x="3" y="11"/>
                    <a:pt x="5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2"/>
                    <a:pt x="14" y="7"/>
                    <a:pt x="1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2124076" y="3348038"/>
              <a:ext cx="52388" cy="44450"/>
            </a:xfrm>
            <a:custGeom>
              <a:avLst/>
              <a:gdLst>
                <a:gd name="T0" fmla="*/ 2 w 6"/>
                <a:gd name="T1" fmla="*/ 1 h 5"/>
                <a:gd name="T2" fmla="*/ 0 w 6"/>
                <a:gd name="T3" fmla="*/ 2 h 5"/>
                <a:gd name="T4" fmla="*/ 0 w 6"/>
                <a:gd name="T5" fmla="*/ 3 h 5"/>
                <a:gd name="T6" fmla="*/ 4 w 6"/>
                <a:gd name="T7" fmla="*/ 4 h 5"/>
                <a:gd name="T8" fmla="*/ 2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1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2" y="5"/>
                    <a:pt x="4" y="4"/>
                  </a:cubicBezTo>
                  <a:cubicBezTo>
                    <a:pt x="6" y="3"/>
                    <a:pt x="6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1822451" y="3152775"/>
              <a:ext cx="96838" cy="34925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3 h 4"/>
                <a:gd name="T4" fmla="*/ 7 w 11"/>
                <a:gd name="T5" fmla="*/ 4 h 4"/>
                <a:gd name="T6" fmla="*/ 9 w 11"/>
                <a:gd name="T7" fmla="*/ 4 h 4"/>
                <a:gd name="T8" fmla="*/ 9 w 11"/>
                <a:gd name="T9" fmla="*/ 2 h 4"/>
                <a:gd name="T10" fmla="*/ 4 w 11"/>
                <a:gd name="T11" fmla="*/ 0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1"/>
                    <a:pt x="1" y="2"/>
                    <a:pt x="2" y="3"/>
                  </a:cubicBezTo>
                  <a:cubicBezTo>
                    <a:pt x="3" y="3"/>
                    <a:pt x="5" y="4"/>
                    <a:pt x="7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1" y="4"/>
                    <a:pt x="10" y="3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1893888" y="2859088"/>
              <a:ext cx="69850" cy="71438"/>
            </a:xfrm>
            <a:custGeom>
              <a:avLst/>
              <a:gdLst>
                <a:gd name="T0" fmla="*/ 4 w 8"/>
                <a:gd name="T1" fmla="*/ 0 h 8"/>
                <a:gd name="T2" fmla="*/ 1 w 8"/>
                <a:gd name="T3" fmla="*/ 2 h 8"/>
                <a:gd name="T4" fmla="*/ 0 w 8"/>
                <a:gd name="T5" fmla="*/ 6 h 8"/>
                <a:gd name="T6" fmla="*/ 1 w 8"/>
                <a:gd name="T7" fmla="*/ 7 h 8"/>
                <a:gd name="T8" fmla="*/ 6 w 8"/>
                <a:gd name="T9" fmla="*/ 5 h 8"/>
                <a:gd name="T10" fmla="*/ 4 w 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8" y="5"/>
                    <a:pt x="6" y="5"/>
                  </a:cubicBezTo>
                  <a:cubicBezTo>
                    <a:pt x="3" y="5"/>
                    <a:pt x="7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3440113" y="3081338"/>
              <a:ext cx="79375" cy="44450"/>
            </a:xfrm>
            <a:custGeom>
              <a:avLst/>
              <a:gdLst>
                <a:gd name="T0" fmla="*/ 3 w 9"/>
                <a:gd name="T1" fmla="*/ 4 h 5"/>
                <a:gd name="T2" fmla="*/ 5 w 9"/>
                <a:gd name="T3" fmla="*/ 5 h 5"/>
                <a:gd name="T4" fmla="*/ 4 w 9"/>
                <a:gd name="T5" fmla="*/ 0 h 5"/>
                <a:gd name="T6" fmla="*/ 3 w 9"/>
                <a:gd name="T7" fmla="*/ 0 h 5"/>
                <a:gd name="T8" fmla="*/ 3 w 9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3" y="4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9" y="5"/>
                    <a:pt x="7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1" y="3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1795463" y="2913063"/>
              <a:ext cx="177800" cy="71438"/>
            </a:xfrm>
            <a:custGeom>
              <a:avLst/>
              <a:gdLst>
                <a:gd name="T0" fmla="*/ 16 w 20"/>
                <a:gd name="T1" fmla="*/ 8 h 8"/>
                <a:gd name="T2" fmla="*/ 12 w 20"/>
                <a:gd name="T3" fmla="*/ 4 h 8"/>
                <a:gd name="T4" fmla="*/ 11 w 20"/>
                <a:gd name="T5" fmla="*/ 4 h 8"/>
                <a:gd name="T6" fmla="*/ 5 w 20"/>
                <a:gd name="T7" fmla="*/ 0 h 8"/>
                <a:gd name="T8" fmla="*/ 5 w 20"/>
                <a:gd name="T9" fmla="*/ 0 h 8"/>
                <a:gd name="T10" fmla="*/ 4 w 20"/>
                <a:gd name="T11" fmla="*/ 6 h 8"/>
                <a:gd name="T12" fmla="*/ 5 w 20"/>
                <a:gd name="T13" fmla="*/ 6 h 8"/>
                <a:gd name="T14" fmla="*/ 12 w 20"/>
                <a:gd name="T15" fmla="*/ 7 h 8"/>
                <a:gd name="T16" fmla="*/ 16 w 20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8">
                  <a:moveTo>
                    <a:pt x="16" y="8"/>
                  </a:moveTo>
                  <a:cubicBezTo>
                    <a:pt x="20" y="8"/>
                    <a:pt x="15" y="5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9" y="4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7" y="6"/>
                    <a:pt x="10" y="7"/>
                    <a:pt x="12" y="7"/>
                  </a:cubicBezTo>
                  <a:cubicBezTo>
                    <a:pt x="13" y="8"/>
                    <a:pt x="15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4378326" y="4927600"/>
              <a:ext cx="158750" cy="284163"/>
            </a:xfrm>
            <a:custGeom>
              <a:avLst/>
              <a:gdLst>
                <a:gd name="T0" fmla="*/ 14 w 18"/>
                <a:gd name="T1" fmla="*/ 0 h 32"/>
                <a:gd name="T2" fmla="*/ 9 w 18"/>
                <a:gd name="T3" fmla="*/ 4 h 32"/>
                <a:gd name="T4" fmla="*/ 4 w 18"/>
                <a:gd name="T5" fmla="*/ 11 h 32"/>
                <a:gd name="T6" fmla="*/ 2 w 18"/>
                <a:gd name="T7" fmla="*/ 14 h 32"/>
                <a:gd name="T8" fmla="*/ 2 w 18"/>
                <a:gd name="T9" fmla="*/ 21 h 32"/>
                <a:gd name="T10" fmla="*/ 2 w 18"/>
                <a:gd name="T11" fmla="*/ 21 h 32"/>
                <a:gd name="T12" fmla="*/ 6 w 18"/>
                <a:gd name="T13" fmla="*/ 31 h 32"/>
                <a:gd name="T14" fmla="*/ 9 w 18"/>
                <a:gd name="T15" fmla="*/ 29 h 32"/>
                <a:gd name="T16" fmla="*/ 15 w 18"/>
                <a:gd name="T17" fmla="*/ 22 h 32"/>
                <a:gd name="T18" fmla="*/ 15 w 18"/>
                <a:gd name="T19" fmla="*/ 7 h 32"/>
                <a:gd name="T20" fmla="*/ 14 w 18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2" y="0"/>
                    <a:pt x="11" y="2"/>
                    <a:pt x="9" y="4"/>
                  </a:cubicBezTo>
                  <a:cubicBezTo>
                    <a:pt x="7" y="7"/>
                    <a:pt x="5" y="10"/>
                    <a:pt x="4" y="11"/>
                  </a:cubicBezTo>
                  <a:cubicBezTo>
                    <a:pt x="3" y="11"/>
                    <a:pt x="2" y="12"/>
                    <a:pt x="2" y="14"/>
                  </a:cubicBezTo>
                  <a:cubicBezTo>
                    <a:pt x="1" y="16"/>
                    <a:pt x="0" y="20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4" y="24"/>
                    <a:pt x="2" y="32"/>
                    <a:pt x="6" y="31"/>
                  </a:cubicBezTo>
                  <a:cubicBezTo>
                    <a:pt x="7" y="31"/>
                    <a:pt x="8" y="30"/>
                    <a:pt x="9" y="29"/>
                  </a:cubicBezTo>
                  <a:cubicBezTo>
                    <a:pt x="11" y="27"/>
                    <a:pt x="13" y="23"/>
                    <a:pt x="15" y="22"/>
                  </a:cubicBezTo>
                  <a:cubicBezTo>
                    <a:pt x="18" y="21"/>
                    <a:pt x="12" y="10"/>
                    <a:pt x="15" y="7"/>
                  </a:cubicBezTo>
                  <a:cubicBezTo>
                    <a:pt x="18" y="5"/>
                    <a:pt x="18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3422651" y="3551238"/>
              <a:ext cx="79375" cy="115888"/>
            </a:xfrm>
            <a:custGeom>
              <a:avLst/>
              <a:gdLst>
                <a:gd name="T0" fmla="*/ 5 w 9"/>
                <a:gd name="T1" fmla="*/ 12 h 13"/>
                <a:gd name="T2" fmla="*/ 7 w 9"/>
                <a:gd name="T3" fmla="*/ 10 h 13"/>
                <a:gd name="T4" fmla="*/ 6 w 9"/>
                <a:gd name="T5" fmla="*/ 1 h 13"/>
                <a:gd name="T6" fmla="*/ 5 w 9"/>
                <a:gd name="T7" fmla="*/ 0 h 13"/>
                <a:gd name="T8" fmla="*/ 2 w 9"/>
                <a:gd name="T9" fmla="*/ 9 h 13"/>
                <a:gd name="T10" fmla="*/ 5 w 9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5" y="12"/>
                  </a:moveTo>
                  <a:cubicBezTo>
                    <a:pt x="6" y="12"/>
                    <a:pt x="7" y="11"/>
                    <a:pt x="7" y="10"/>
                  </a:cubicBezTo>
                  <a:cubicBezTo>
                    <a:pt x="9" y="7"/>
                    <a:pt x="9" y="0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3" y="5"/>
                    <a:pt x="2" y="9"/>
                  </a:cubicBezTo>
                  <a:cubicBezTo>
                    <a:pt x="2" y="11"/>
                    <a:pt x="3" y="13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1955801" y="2619375"/>
              <a:ext cx="565150" cy="320675"/>
            </a:xfrm>
            <a:custGeom>
              <a:avLst/>
              <a:gdLst>
                <a:gd name="T0" fmla="*/ 7 w 64"/>
                <a:gd name="T1" fmla="*/ 11 h 36"/>
                <a:gd name="T2" fmla="*/ 8 w 64"/>
                <a:gd name="T3" fmla="*/ 12 h 36"/>
                <a:gd name="T4" fmla="*/ 19 w 64"/>
                <a:gd name="T5" fmla="*/ 12 h 36"/>
                <a:gd name="T6" fmla="*/ 22 w 64"/>
                <a:gd name="T7" fmla="*/ 12 h 36"/>
                <a:gd name="T8" fmla="*/ 24 w 64"/>
                <a:gd name="T9" fmla="*/ 13 h 36"/>
                <a:gd name="T10" fmla="*/ 24 w 64"/>
                <a:gd name="T11" fmla="*/ 16 h 36"/>
                <a:gd name="T12" fmla="*/ 19 w 64"/>
                <a:gd name="T13" fmla="*/ 16 h 36"/>
                <a:gd name="T14" fmla="*/ 19 w 64"/>
                <a:gd name="T15" fmla="*/ 17 h 36"/>
                <a:gd name="T16" fmla="*/ 16 w 64"/>
                <a:gd name="T17" fmla="*/ 25 h 36"/>
                <a:gd name="T18" fmla="*/ 9 w 64"/>
                <a:gd name="T19" fmla="*/ 33 h 36"/>
                <a:gd name="T20" fmla="*/ 19 w 64"/>
                <a:gd name="T21" fmla="*/ 35 h 36"/>
                <a:gd name="T22" fmla="*/ 23 w 64"/>
                <a:gd name="T23" fmla="*/ 34 h 36"/>
                <a:gd name="T24" fmla="*/ 24 w 64"/>
                <a:gd name="T25" fmla="*/ 34 h 36"/>
                <a:gd name="T26" fmla="*/ 32 w 64"/>
                <a:gd name="T27" fmla="*/ 27 h 36"/>
                <a:gd name="T28" fmla="*/ 33 w 64"/>
                <a:gd name="T29" fmla="*/ 27 h 36"/>
                <a:gd name="T30" fmla="*/ 37 w 64"/>
                <a:gd name="T31" fmla="*/ 19 h 36"/>
                <a:gd name="T32" fmla="*/ 44 w 64"/>
                <a:gd name="T33" fmla="*/ 17 h 36"/>
                <a:gd name="T34" fmla="*/ 51 w 64"/>
                <a:gd name="T35" fmla="*/ 12 h 36"/>
                <a:gd name="T36" fmla="*/ 53 w 64"/>
                <a:gd name="T37" fmla="*/ 10 h 36"/>
                <a:gd name="T38" fmla="*/ 56 w 64"/>
                <a:gd name="T39" fmla="*/ 7 h 36"/>
                <a:gd name="T40" fmla="*/ 61 w 64"/>
                <a:gd name="T41" fmla="*/ 5 h 36"/>
                <a:gd name="T42" fmla="*/ 62 w 64"/>
                <a:gd name="T43" fmla="*/ 5 h 36"/>
                <a:gd name="T44" fmla="*/ 61 w 64"/>
                <a:gd name="T45" fmla="*/ 3 h 36"/>
                <a:gd name="T46" fmla="*/ 56 w 64"/>
                <a:gd name="T47" fmla="*/ 2 h 36"/>
                <a:gd name="T48" fmla="*/ 53 w 64"/>
                <a:gd name="T49" fmla="*/ 2 h 36"/>
                <a:gd name="T50" fmla="*/ 46 w 64"/>
                <a:gd name="T51" fmla="*/ 2 h 36"/>
                <a:gd name="T52" fmla="*/ 44 w 64"/>
                <a:gd name="T53" fmla="*/ 2 h 36"/>
                <a:gd name="T54" fmla="*/ 34 w 64"/>
                <a:gd name="T55" fmla="*/ 0 h 36"/>
                <a:gd name="T56" fmla="*/ 32 w 64"/>
                <a:gd name="T57" fmla="*/ 0 h 36"/>
                <a:gd name="T58" fmla="*/ 24 w 64"/>
                <a:gd name="T59" fmla="*/ 2 h 36"/>
                <a:gd name="T60" fmla="*/ 19 w 64"/>
                <a:gd name="T61" fmla="*/ 4 h 36"/>
                <a:gd name="T62" fmla="*/ 7 w 64"/>
                <a:gd name="T63" fmla="*/ 7 h 36"/>
                <a:gd name="T64" fmla="*/ 7 w 64"/>
                <a:gd name="T65" fmla="*/ 7 h 36"/>
                <a:gd name="T66" fmla="*/ 7 w 64"/>
                <a:gd name="T67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36">
                  <a:moveTo>
                    <a:pt x="7" y="11"/>
                  </a:moveTo>
                  <a:cubicBezTo>
                    <a:pt x="7" y="11"/>
                    <a:pt x="8" y="12"/>
                    <a:pt x="8" y="12"/>
                  </a:cubicBezTo>
                  <a:cubicBezTo>
                    <a:pt x="13" y="13"/>
                    <a:pt x="13" y="13"/>
                    <a:pt x="19" y="12"/>
                  </a:cubicBezTo>
                  <a:cubicBezTo>
                    <a:pt x="20" y="12"/>
                    <a:pt x="21" y="12"/>
                    <a:pt x="22" y="12"/>
                  </a:cubicBezTo>
                  <a:cubicBezTo>
                    <a:pt x="23" y="12"/>
                    <a:pt x="24" y="13"/>
                    <a:pt x="24" y="13"/>
                  </a:cubicBezTo>
                  <a:cubicBezTo>
                    <a:pt x="28" y="13"/>
                    <a:pt x="28" y="15"/>
                    <a:pt x="24" y="16"/>
                  </a:cubicBezTo>
                  <a:cubicBezTo>
                    <a:pt x="23" y="16"/>
                    <a:pt x="21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1" y="17"/>
                    <a:pt x="20" y="23"/>
                    <a:pt x="16" y="25"/>
                  </a:cubicBezTo>
                  <a:cubicBezTo>
                    <a:pt x="12" y="26"/>
                    <a:pt x="10" y="29"/>
                    <a:pt x="9" y="33"/>
                  </a:cubicBezTo>
                  <a:cubicBezTo>
                    <a:pt x="9" y="36"/>
                    <a:pt x="14" y="35"/>
                    <a:pt x="19" y="35"/>
                  </a:cubicBezTo>
                  <a:cubicBezTo>
                    <a:pt x="20" y="34"/>
                    <a:pt x="22" y="34"/>
                    <a:pt x="23" y="34"/>
                  </a:cubicBezTo>
                  <a:cubicBezTo>
                    <a:pt x="23" y="34"/>
                    <a:pt x="24" y="34"/>
                    <a:pt x="24" y="34"/>
                  </a:cubicBezTo>
                  <a:cubicBezTo>
                    <a:pt x="28" y="33"/>
                    <a:pt x="30" y="28"/>
                    <a:pt x="32" y="27"/>
                  </a:cubicBezTo>
                  <a:cubicBezTo>
                    <a:pt x="32" y="27"/>
                    <a:pt x="33" y="27"/>
                    <a:pt x="33" y="27"/>
                  </a:cubicBezTo>
                  <a:cubicBezTo>
                    <a:pt x="35" y="27"/>
                    <a:pt x="33" y="18"/>
                    <a:pt x="37" y="19"/>
                  </a:cubicBezTo>
                  <a:cubicBezTo>
                    <a:pt x="39" y="19"/>
                    <a:pt x="42" y="18"/>
                    <a:pt x="44" y="17"/>
                  </a:cubicBezTo>
                  <a:cubicBezTo>
                    <a:pt x="47" y="16"/>
                    <a:pt x="49" y="14"/>
                    <a:pt x="51" y="12"/>
                  </a:cubicBezTo>
                  <a:cubicBezTo>
                    <a:pt x="51" y="11"/>
                    <a:pt x="52" y="11"/>
                    <a:pt x="53" y="10"/>
                  </a:cubicBezTo>
                  <a:cubicBezTo>
                    <a:pt x="54" y="9"/>
                    <a:pt x="55" y="8"/>
                    <a:pt x="56" y="7"/>
                  </a:cubicBezTo>
                  <a:cubicBezTo>
                    <a:pt x="57" y="7"/>
                    <a:pt x="59" y="6"/>
                    <a:pt x="61" y="5"/>
                  </a:cubicBezTo>
                  <a:cubicBezTo>
                    <a:pt x="61" y="5"/>
                    <a:pt x="61" y="5"/>
                    <a:pt x="62" y="5"/>
                  </a:cubicBezTo>
                  <a:cubicBezTo>
                    <a:pt x="64" y="4"/>
                    <a:pt x="63" y="3"/>
                    <a:pt x="61" y="3"/>
                  </a:cubicBezTo>
                  <a:cubicBezTo>
                    <a:pt x="59" y="3"/>
                    <a:pt x="58" y="2"/>
                    <a:pt x="56" y="2"/>
                  </a:cubicBezTo>
                  <a:cubicBezTo>
                    <a:pt x="55" y="2"/>
                    <a:pt x="54" y="2"/>
                    <a:pt x="53" y="2"/>
                  </a:cubicBezTo>
                  <a:cubicBezTo>
                    <a:pt x="50" y="2"/>
                    <a:pt x="48" y="2"/>
                    <a:pt x="46" y="2"/>
                  </a:cubicBezTo>
                  <a:cubicBezTo>
                    <a:pt x="45" y="2"/>
                    <a:pt x="45" y="2"/>
                    <a:pt x="44" y="2"/>
                  </a:cubicBezTo>
                  <a:cubicBezTo>
                    <a:pt x="40" y="2"/>
                    <a:pt x="39" y="0"/>
                    <a:pt x="34" y="0"/>
                  </a:cubicBezTo>
                  <a:cubicBezTo>
                    <a:pt x="34" y="0"/>
                    <a:pt x="33" y="0"/>
                    <a:pt x="32" y="0"/>
                  </a:cubicBezTo>
                  <a:cubicBezTo>
                    <a:pt x="30" y="0"/>
                    <a:pt x="27" y="1"/>
                    <a:pt x="24" y="2"/>
                  </a:cubicBezTo>
                  <a:cubicBezTo>
                    <a:pt x="23" y="3"/>
                    <a:pt x="21" y="3"/>
                    <a:pt x="19" y="4"/>
                  </a:cubicBezTo>
                  <a:cubicBezTo>
                    <a:pt x="15" y="5"/>
                    <a:pt x="11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0" y="7"/>
                    <a:pt x="3" y="9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2035176" y="3001963"/>
              <a:ext cx="468313" cy="381000"/>
            </a:xfrm>
            <a:custGeom>
              <a:avLst/>
              <a:gdLst>
                <a:gd name="T0" fmla="*/ 47 w 53"/>
                <a:gd name="T1" fmla="*/ 30 h 43"/>
                <a:gd name="T2" fmla="*/ 50 w 53"/>
                <a:gd name="T3" fmla="*/ 31 h 43"/>
                <a:gd name="T4" fmla="*/ 52 w 53"/>
                <a:gd name="T5" fmla="*/ 31 h 43"/>
                <a:gd name="T6" fmla="*/ 52 w 53"/>
                <a:gd name="T7" fmla="*/ 27 h 43"/>
                <a:gd name="T8" fmla="*/ 48 w 53"/>
                <a:gd name="T9" fmla="*/ 23 h 43"/>
                <a:gd name="T10" fmla="*/ 47 w 53"/>
                <a:gd name="T11" fmla="*/ 23 h 43"/>
                <a:gd name="T12" fmla="*/ 44 w 53"/>
                <a:gd name="T13" fmla="*/ 17 h 43"/>
                <a:gd name="T14" fmla="*/ 40 w 53"/>
                <a:gd name="T15" fmla="*/ 12 h 43"/>
                <a:gd name="T16" fmla="*/ 35 w 53"/>
                <a:gd name="T17" fmla="*/ 11 h 43"/>
                <a:gd name="T18" fmla="*/ 23 w 53"/>
                <a:gd name="T19" fmla="*/ 7 h 43"/>
                <a:gd name="T20" fmla="*/ 23 w 53"/>
                <a:gd name="T21" fmla="*/ 5 h 43"/>
                <a:gd name="T22" fmla="*/ 23 w 53"/>
                <a:gd name="T23" fmla="*/ 5 h 43"/>
                <a:gd name="T24" fmla="*/ 23 w 53"/>
                <a:gd name="T25" fmla="*/ 3 h 43"/>
                <a:gd name="T26" fmla="*/ 15 w 53"/>
                <a:gd name="T27" fmla="*/ 1 h 43"/>
                <a:gd name="T28" fmla="*/ 11 w 53"/>
                <a:gd name="T29" fmla="*/ 0 h 43"/>
                <a:gd name="T30" fmla="*/ 10 w 53"/>
                <a:gd name="T31" fmla="*/ 0 h 43"/>
                <a:gd name="T32" fmla="*/ 0 w 53"/>
                <a:gd name="T33" fmla="*/ 8 h 43"/>
                <a:gd name="T34" fmla="*/ 10 w 53"/>
                <a:gd name="T35" fmla="*/ 15 h 43"/>
                <a:gd name="T36" fmla="*/ 11 w 53"/>
                <a:gd name="T37" fmla="*/ 16 h 43"/>
                <a:gd name="T38" fmla="*/ 15 w 53"/>
                <a:gd name="T39" fmla="*/ 16 h 43"/>
                <a:gd name="T40" fmla="*/ 23 w 53"/>
                <a:gd name="T41" fmla="*/ 17 h 43"/>
                <a:gd name="T42" fmla="*/ 28 w 53"/>
                <a:gd name="T43" fmla="*/ 19 h 43"/>
                <a:gd name="T44" fmla="*/ 29 w 53"/>
                <a:gd name="T45" fmla="*/ 25 h 43"/>
                <a:gd name="T46" fmla="*/ 23 w 53"/>
                <a:gd name="T47" fmla="*/ 32 h 43"/>
                <a:gd name="T48" fmla="*/ 23 w 53"/>
                <a:gd name="T49" fmla="*/ 32 h 43"/>
                <a:gd name="T50" fmla="*/ 23 w 53"/>
                <a:gd name="T51" fmla="*/ 37 h 43"/>
                <a:gd name="T52" fmla="*/ 25 w 53"/>
                <a:gd name="T53" fmla="*/ 37 h 43"/>
                <a:gd name="T54" fmla="*/ 35 w 53"/>
                <a:gd name="T55" fmla="*/ 39 h 43"/>
                <a:gd name="T56" fmla="*/ 44 w 53"/>
                <a:gd name="T57" fmla="*/ 43 h 43"/>
                <a:gd name="T58" fmla="*/ 44 w 53"/>
                <a:gd name="T59" fmla="*/ 43 h 43"/>
                <a:gd name="T60" fmla="*/ 47 w 53"/>
                <a:gd name="T61" fmla="*/ 42 h 43"/>
                <a:gd name="T62" fmla="*/ 47 w 53"/>
                <a:gd name="T63" fmla="*/ 36 h 43"/>
                <a:gd name="T64" fmla="*/ 46 w 53"/>
                <a:gd name="T65" fmla="*/ 35 h 43"/>
                <a:gd name="T66" fmla="*/ 47 w 5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3" h="43">
                  <a:moveTo>
                    <a:pt x="47" y="30"/>
                  </a:moveTo>
                  <a:cubicBezTo>
                    <a:pt x="48" y="30"/>
                    <a:pt x="49" y="30"/>
                    <a:pt x="50" y="31"/>
                  </a:cubicBezTo>
                  <a:cubicBezTo>
                    <a:pt x="51" y="31"/>
                    <a:pt x="51" y="31"/>
                    <a:pt x="52" y="31"/>
                  </a:cubicBezTo>
                  <a:cubicBezTo>
                    <a:pt x="53" y="30"/>
                    <a:pt x="53" y="28"/>
                    <a:pt x="52" y="27"/>
                  </a:cubicBezTo>
                  <a:cubicBezTo>
                    <a:pt x="51" y="25"/>
                    <a:pt x="49" y="24"/>
                    <a:pt x="48" y="23"/>
                  </a:cubicBezTo>
                  <a:cubicBezTo>
                    <a:pt x="48" y="23"/>
                    <a:pt x="47" y="23"/>
                    <a:pt x="47" y="23"/>
                  </a:cubicBezTo>
                  <a:cubicBezTo>
                    <a:pt x="45" y="22"/>
                    <a:pt x="45" y="20"/>
                    <a:pt x="44" y="17"/>
                  </a:cubicBezTo>
                  <a:cubicBezTo>
                    <a:pt x="43" y="15"/>
                    <a:pt x="42" y="12"/>
                    <a:pt x="40" y="12"/>
                  </a:cubicBezTo>
                  <a:cubicBezTo>
                    <a:pt x="39" y="12"/>
                    <a:pt x="37" y="11"/>
                    <a:pt x="35" y="11"/>
                  </a:cubicBezTo>
                  <a:cubicBezTo>
                    <a:pt x="31" y="10"/>
                    <a:pt x="25" y="8"/>
                    <a:pt x="23" y="7"/>
                  </a:cubicBezTo>
                  <a:cubicBezTo>
                    <a:pt x="22" y="6"/>
                    <a:pt x="22" y="6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6" y="5"/>
                    <a:pt x="25" y="4"/>
                    <a:pt x="23" y="3"/>
                  </a:cubicBezTo>
                  <a:cubicBezTo>
                    <a:pt x="21" y="2"/>
                    <a:pt x="18" y="1"/>
                    <a:pt x="15" y="1"/>
                  </a:cubicBezTo>
                  <a:cubicBezTo>
                    <a:pt x="14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11"/>
                    <a:pt x="5" y="15"/>
                    <a:pt x="10" y="15"/>
                  </a:cubicBezTo>
                  <a:cubicBezTo>
                    <a:pt x="10" y="15"/>
                    <a:pt x="10" y="16"/>
                    <a:pt x="11" y="16"/>
                  </a:cubicBezTo>
                  <a:cubicBezTo>
                    <a:pt x="12" y="16"/>
                    <a:pt x="14" y="16"/>
                    <a:pt x="15" y="16"/>
                  </a:cubicBezTo>
                  <a:cubicBezTo>
                    <a:pt x="18" y="16"/>
                    <a:pt x="21" y="16"/>
                    <a:pt x="23" y="17"/>
                  </a:cubicBezTo>
                  <a:cubicBezTo>
                    <a:pt x="25" y="18"/>
                    <a:pt x="26" y="18"/>
                    <a:pt x="28" y="19"/>
                  </a:cubicBezTo>
                  <a:cubicBezTo>
                    <a:pt x="33" y="23"/>
                    <a:pt x="33" y="23"/>
                    <a:pt x="29" y="25"/>
                  </a:cubicBezTo>
                  <a:cubicBezTo>
                    <a:pt x="27" y="27"/>
                    <a:pt x="28" y="31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8" y="32"/>
                    <a:pt x="19" y="36"/>
                    <a:pt x="23" y="37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8" y="37"/>
                    <a:pt x="32" y="38"/>
                    <a:pt x="35" y="39"/>
                  </a:cubicBezTo>
                  <a:cubicBezTo>
                    <a:pt x="39" y="41"/>
                    <a:pt x="42" y="42"/>
                    <a:pt x="44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5" y="43"/>
                    <a:pt x="46" y="43"/>
                    <a:pt x="47" y="42"/>
                  </a:cubicBezTo>
                  <a:cubicBezTo>
                    <a:pt x="49" y="41"/>
                    <a:pt x="49" y="38"/>
                    <a:pt x="47" y="36"/>
                  </a:cubicBezTo>
                  <a:cubicBezTo>
                    <a:pt x="47" y="36"/>
                    <a:pt x="47" y="35"/>
                    <a:pt x="46" y="35"/>
                  </a:cubicBezTo>
                  <a:cubicBezTo>
                    <a:pt x="43" y="32"/>
                    <a:pt x="44" y="30"/>
                    <a:pt x="4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2203451" y="3187700"/>
              <a:ext cx="79375" cy="44450"/>
            </a:xfrm>
            <a:custGeom>
              <a:avLst/>
              <a:gdLst>
                <a:gd name="T0" fmla="*/ 4 w 9"/>
                <a:gd name="T1" fmla="*/ 5 h 5"/>
                <a:gd name="T2" fmla="*/ 6 w 9"/>
                <a:gd name="T3" fmla="*/ 4 h 5"/>
                <a:gd name="T4" fmla="*/ 4 w 9"/>
                <a:gd name="T5" fmla="*/ 0 h 5"/>
                <a:gd name="T6" fmla="*/ 3 w 9"/>
                <a:gd name="T7" fmla="*/ 0 h 5"/>
                <a:gd name="T8" fmla="*/ 4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4" y="5"/>
                  </a:moveTo>
                  <a:cubicBezTo>
                    <a:pt x="5" y="4"/>
                    <a:pt x="5" y="4"/>
                    <a:pt x="6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2"/>
                    <a:pt x="1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3" name="Freeform 53"/>
            <p:cNvSpPr/>
            <p:nvPr/>
          </p:nvSpPr>
          <p:spPr bwMode="auto">
            <a:xfrm>
              <a:off x="3786188" y="2752725"/>
              <a:ext cx="290513" cy="150813"/>
            </a:xfrm>
            <a:custGeom>
              <a:avLst/>
              <a:gdLst>
                <a:gd name="T0" fmla="*/ 7 w 33"/>
                <a:gd name="T1" fmla="*/ 6 h 17"/>
                <a:gd name="T2" fmla="*/ 14 w 33"/>
                <a:gd name="T3" fmla="*/ 8 h 17"/>
                <a:gd name="T4" fmla="*/ 15 w 33"/>
                <a:gd name="T5" fmla="*/ 15 h 17"/>
                <a:gd name="T6" fmla="*/ 17 w 33"/>
                <a:gd name="T7" fmla="*/ 16 h 17"/>
                <a:gd name="T8" fmla="*/ 22 w 33"/>
                <a:gd name="T9" fmla="*/ 13 h 17"/>
                <a:gd name="T10" fmla="*/ 29 w 33"/>
                <a:gd name="T11" fmla="*/ 7 h 17"/>
                <a:gd name="T12" fmla="*/ 19 w 33"/>
                <a:gd name="T13" fmla="*/ 2 h 17"/>
                <a:gd name="T14" fmla="*/ 17 w 33"/>
                <a:gd name="T15" fmla="*/ 2 h 17"/>
                <a:gd name="T16" fmla="*/ 7 w 33"/>
                <a:gd name="T17" fmla="*/ 0 h 17"/>
                <a:gd name="T18" fmla="*/ 7 w 33"/>
                <a:gd name="T1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17">
                  <a:moveTo>
                    <a:pt x="7" y="6"/>
                  </a:moveTo>
                  <a:cubicBezTo>
                    <a:pt x="10" y="4"/>
                    <a:pt x="20" y="8"/>
                    <a:pt x="14" y="8"/>
                  </a:cubicBezTo>
                  <a:cubicBezTo>
                    <a:pt x="9" y="8"/>
                    <a:pt x="10" y="11"/>
                    <a:pt x="15" y="15"/>
                  </a:cubicBezTo>
                  <a:cubicBezTo>
                    <a:pt x="16" y="15"/>
                    <a:pt x="16" y="16"/>
                    <a:pt x="17" y="16"/>
                  </a:cubicBezTo>
                  <a:cubicBezTo>
                    <a:pt x="19" y="15"/>
                    <a:pt x="17" y="9"/>
                    <a:pt x="22" y="13"/>
                  </a:cubicBezTo>
                  <a:cubicBezTo>
                    <a:pt x="28" y="17"/>
                    <a:pt x="33" y="10"/>
                    <a:pt x="29" y="7"/>
                  </a:cubicBezTo>
                  <a:cubicBezTo>
                    <a:pt x="25" y="4"/>
                    <a:pt x="27" y="2"/>
                    <a:pt x="19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3" y="0"/>
                    <a:pt x="13" y="0"/>
                    <a:pt x="7" y="0"/>
                  </a:cubicBezTo>
                  <a:cubicBezTo>
                    <a:pt x="0" y="0"/>
                    <a:pt x="5" y="9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6394451" y="4838700"/>
              <a:ext cx="114300" cy="36513"/>
            </a:xfrm>
            <a:custGeom>
              <a:avLst/>
              <a:gdLst>
                <a:gd name="T0" fmla="*/ 7 w 13"/>
                <a:gd name="T1" fmla="*/ 0 h 4"/>
                <a:gd name="T2" fmla="*/ 3 w 13"/>
                <a:gd name="T3" fmla="*/ 0 h 4"/>
                <a:gd name="T4" fmla="*/ 7 w 13"/>
                <a:gd name="T5" fmla="*/ 3 h 4"/>
                <a:gd name="T6" fmla="*/ 10 w 13"/>
                <a:gd name="T7" fmla="*/ 4 h 4"/>
                <a:gd name="T8" fmla="*/ 7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7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"/>
                    <a:pt x="3" y="3"/>
                    <a:pt x="7" y="3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3" y="3"/>
                    <a:pt x="10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6030913" y="4005263"/>
              <a:ext cx="44450" cy="61913"/>
            </a:xfrm>
            <a:custGeom>
              <a:avLst/>
              <a:gdLst>
                <a:gd name="T0" fmla="*/ 3 w 5"/>
                <a:gd name="T1" fmla="*/ 4 h 7"/>
                <a:gd name="T2" fmla="*/ 4 w 5"/>
                <a:gd name="T3" fmla="*/ 4 h 7"/>
                <a:gd name="T4" fmla="*/ 4 w 5"/>
                <a:gd name="T5" fmla="*/ 1 h 7"/>
                <a:gd name="T6" fmla="*/ 2 w 5"/>
                <a:gd name="T7" fmla="*/ 0 h 7"/>
                <a:gd name="T8" fmla="*/ 3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3" y="4"/>
                  </a:moveTo>
                  <a:cubicBezTo>
                    <a:pt x="3" y="4"/>
                    <a:pt x="4" y="4"/>
                    <a:pt x="4" y="4"/>
                  </a:cubicBezTo>
                  <a:cubicBezTo>
                    <a:pt x="5" y="3"/>
                    <a:pt x="4" y="1"/>
                    <a:pt x="4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7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057901" y="3889375"/>
              <a:ext cx="123825" cy="123825"/>
            </a:xfrm>
            <a:custGeom>
              <a:avLst/>
              <a:gdLst>
                <a:gd name="T0" fmla="*/ 7 w 14"/>
                <a:gd name="T1" fmla="*/ 7 h 14"/>
                <a:gd name="T2" fmla="*/ 4 w 14"/>
                <a:gd name="T3" fmla="*/ 8 h 14"/>
                <a:gd name="T4" fmla="*/ 2 w 14"/>
                <a:gd name="T5" fmla="*/ 9 h 14"/>
                <a:gd name="T6" fmla="*/ 1 w 14"/>
                <a:gd name="T7" fmla="*/ 9 h 14"/>
                <a:gd name="T8" fmla="*/ 1 w 14"/>
                <a:gd name="T9" fmla="*/ 11 h 14"/>
                <a:gd name="T10" fmla="*/ 2 w 14"/>
                <a:gd name="T11" fmla="*/ 11 h 14"/>
                <a:gd name="T12" fmla="*/ 4 w 14"/>
                <a:gd name="T13" fmla="*/ 11 h 14"/>
                <a:gd name="T14" fmla="*/ 5 w 14"/>
                <a:gd name="T15" fmla="*/ 13 h 14"/>
                <a:gd name="T16" fmla="*/ 7 w 14"/>
                <a:gd name="T17" fmla="*/ 13 h 14"/>
                <a:gd name="T18" fmla="*/ 10 w 14"/>
                <a:gd name="T19" fmla="*/ 12 h 14"/>
                <a:gd name="T20" fmla="*/ 12 w 14"/>
                <a:gd name="T21" fmla="*/ 8 h 14"/>
                <a:gd name="T22" fmla="*/ 14 w 14"/>
                <a:gd name="T23" fmla="*/ 4 h 14"/>
                <a:gd name="T24" fmla="*/ 14 w 14"/>
                <a:gd name="T25" fmla="*/ 4 h 14"/>
                <a:gd name="T26" fmla="*/ 14 w 14"/>
                <a:gd name="T27" fmla="*/ 3 h 14"/>
                <a:gd name="T28" fmla="*/ 12 w 14"/>
                <a:gd name="T29" fmla="*/ 0 h 14"/>
                <a:gd name="T30" fmla="*/ 10 w 14"/>
                <a:gd name="T31" fmla="*/ 4 h 14"/>
                <a:gd name="T32" fmla="*/ 7 w 14"/>
                <a:gd name="T3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7" y="7"/>
                  </a:moveTo>
                  <a:cubicBezTo>
                    <a:pt x="6" y="9"/>
                    <a:pt x="5" y="8"/>
                    <a:pt x="4" y="8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5" y="11"/>
                    <a:pt x="5" y="12"/>
                    <a:pt x="5" y="13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2"/>
                    <a:pt x="10" y="12"/>
                  </a:cubicBezTo>
                  <a:cubicBezTo>
                    <a:pt x="11" y="12"/>
                    <a:pt x="12" y="10"/>
                    <a:pt x="12" y="8"/>
                  </a:cubicBezTo>
                  <a:cubicBezTo>
                    <a:pt x="13" y="7"/>
                    <a:pt x="13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3" y="0"/>
                    <a:pt x="12" y="0"/>
                  </a:cubicBezTo>
                  <a:cubicBezTo>
                    <a:pt x="10" y="0"/>
                    <a:pt x="11" y="2"/>
                    <a:pt x="10" y="4"/>
                  </a:cubicBezTo>
                  <a:cubicBezTo>
                    <a:pt x="9" y="6"/>
                    <a:pt x="8" y="5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6394451" y="3444875"/>
              <a:ext cx="166688" cy="204788"/>
            </a:xfrm>
            <a:custGeom>
              <a:avLst/>
              <a:gdLst>
                <a:gd name="T0" fmla="*/ 7 w 19"/>
                <a:gd name="T1" fmla="*/ 22 h 23"/>
                <a:gd name="T2" fmla="*/ 10 w 19"/>
                <a:gd name="T3" fmla="*/ 20 h 23"/>
                <a:gd name="T4" fmla="*/ 14 w 19"/>
                <a:gd name="T5" fmla="*/ 17 h 23"/>
                <a:gd name="T6" fmla="*/ 14 w 19"/>
                <a:gd name="T7" fmla="*/ 17 h 23"/>
                <a:gd name="T8" fmla="*/ 17 w 19"/>
                <a:gd name="T9" fmla="*/ 10 h 23"/>
                <a:gd name="T10" fmla="*/ 14 w 19"/>
                <a:gd name="T11" fmla="*/ 1 h 23"/>
                <a:gd name="T12" fmla="*/ 13 w 19"/>
                <a:gd name="T13" fmla="*/ 0 h 23"/>
                <a:gd name="T14" fmla="*/ 7 w 19"/>
                <a:gd name="T15" fmla="*/ 5 h 23"/>
                <a:gd name="T16" fmla="*/ 4 w 19"/>
                <a:gd name="T17" fmla="*/ 7 h 23"/>
                <a:gd name="T18" fmla="*/ 2 w 19"/>
                <a:gd name="T19" fmla="*/ 13 h 23"/>
                <a:gd name="T20" fmla="*/ 2 w 19"/>
                <a:gd name="T21" fmla="*/ 21 h 23"/>
                <a:gd name="T22" fmla="*/ 7 w 19"/>
                <a:gd name="T23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3">
                  <a:moveTo>
                    <a:pt x="7" y="22"/>
                  </a:moveTo>
                  <a:cubicBezTo>
                    <a:pt x="8" y="22"/>
                    <a:pt x="9" y="21"/>
                    <a:pt x="10" y="20"/>
                  </a:cubicBezTo>
                  <a:cubicBezTo>
                    <a:pt x="11" y="18"/>
                    <a:pt x="10" y="15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7" y="18"/>
                    <a:pt x="15" y="10"/>
                    <a:pt x="17" y="10"/>
                  </a:cubicBezTo>
                  <a:cubicBezTo>
                    <a:pt x="19" y="10"/>
                    <a:pt x="17" y="4"/>
                    <a:pt x="14" y="1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0" y="0"/>
                    <a:pt x="9" y="2"/>
                    <a:pt x="7" y="5"/>
                  </a:cubicBezTo>
                  <a:cubicBezTo>
                    <a:pt x="6" y="6"/>
                    <a:pt x="5" y="6"/>
                    <a:pt x="4" y="7"/>
                  </a:cubicBezTo>
                  <a:cubicBezTo>
                    <a:pt x="0" y="11"/>
                    <a:pt x="1" y="11"/>
                    <a:pt x="2" y="13"/>
                  </a:cubicBezTo>
                  <a:cubicBezTo>
                    <a:pt x="3" y="15"/>
                    <a:pt x="1" y="18"/>
                    <a:pt x="2" y="21"/>
                  </a:cubicBezTo>
                  <a:cubicBezTo>
                    <a:pt x="2" y="22"/>
                    <a:pt x="4" y="23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6367463" y="5184775"/>
              <a:ext cx="34925" cy="26988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0 h 3"/>
                <a:gd name="T4" fmla="*/ 1 w 4"/>
                <a:gd name="T5" fmla="*/ 3 h 3"/>
                <a:gd name="T6" fmla="*/ 2 w 4"/>
                <a:gd name="T7" fmla="*/ 3 h 3"/>
                <a:gd name="T8" fmla="*/ 4 w 4"/>
                <a:gd name="T9" fmla="*/ 1 h 3"/>
                <a:gd name="T10" fmla="*/ 2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1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6075363" y="4005263"/>
              <a:ext cx="26988" cy="25400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2 w 3"/>
                <a:gd name="T5" fmla="*/ 0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6313488" y="4749800"/>
              <a:ext cx="80963" cy="53975"/>
            </a:xfrm>
            <a:custGeom>
              <a:avLst/>
              <a:gdLst>
                <a:gd name="T0" fmla="*/ 7 w 9"/>
                <a:gd name="T1" fmla="*/ 6 h 6"/>
                <a:gd name="T2" fmla="*/ 8 w 9"/>
                <a:gd name="T3" fmla="*/ 6 h 6"/>
                <a:gd name="T4" fmla="*/ 8 w 9"/>
                <a:gd name="T5" fmla="*/ 5 h 6"/>
                <a:gd name="T6" fmla="*/ 5 w 9"/>
                <a:gd name="T7" fmla="*/ 2 h 6"/>
                <a:gd name="T8" fmla="*/ 2 w 9"/>
                <a:gd name="T9" fmla="*/ 1 h 6"/>
                <a:gd name="T10" fmla="*/ 5 w 9"/>
                <a:gd name="T11" fmla="*/ 5 h 6"/>
                <a:gd name="T12" fmla="*/ 7 w 9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7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8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0"/>
                    <a:pt x="2" y="4"/>
                    <a:pt x="5" y="5"/>
                  </a:cubicBezTo>
                  <a:cubicBezTo>
                    <a:pt x="6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6164263" y="3676650"/>
              <a:ext cx="44450" cy="71438"/>
            </a:xfrm>
            <a:custGeom>
              <a:avLst/>
              <a:gdLst>
                <a:gd name="T0" fmla="*/ 4 w 5"/>
                <a:gd name="T1" fmla="*/ 4 h 8"/>
                <a:gd name="T2" fmla="*/ 2 w 5"/>
                <a:gd name="T3" fmla="*/ 0 h 8"/>
                <a:gd name="T4" fmla="*/ 2 w 5"/>
                <a:gd name="T5" fmla="*/ 0 h 8"/>
                <a:gd name="T6" fmla="*/ 2 w 5"/>
                <a:gd name="T7" fmla="*/ 6 h 8"/>
                <a:gd name="T8" fmla="*/ 2 w 5"/>
                <a:gd name="T9" fmla="*/ 6 h 8"/>
                <a:gd name="T10" fmla="*/ 4 w 5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8">
                  <a:moveTo>
                    <a:pt x="4" y="4"/>
                  </a:moveTo>
                  <a:cubicBezTo>
                    <a:pt x="5" y="4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8"/>
                    <a:pt x="2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6154738" y="3587750"/>
              <a:ext cx="44450" cy="26988"/>
            </a:xfrm>
            <a:custGeom>
              <a:avLst/>
              <a:gdLst>
                <a:gd name="T0" fmla="*/ 3 w 5"/>
                <a:gd name="T1" fmla="*/ 1 h 3"/>
                <a:gd name="T2" fmla="*/ 2 w 5"/>
                <a:gd name="T3" fmla="*/ 1 h 3"/>
                <a:gd name="T4" fmla="*/ 3 w 5"/>
                <a:gd name="T5" fmla="*/ 3 h 3"/>
                <a:gd name="T6" fmla="*/ 4 w 5"/>
                <a:gd name="T7" fmla="*/ 3 h 3"/>
                <a:gd name="T8" fmla="*/ 3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0" y="0"/>
                    <a:pt x="1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5" y="3"/>
                    <a:pt x="5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5969001" y="4741863"/>
              <a:ext cx="79375" cy="34925"/>
            </a:xfrm>
            <a:custGeom>
              <a:avLst/>
              <a:gdLst>
                <a:gd name="T0" fmla="*/ 4 w 9"/>
                <a:gd name="T1" fmla="*/ 4 h 4"/>
                <a:gd name="T2" fmla="*/ 6 w 9"/>
                <a:gd name="T3" fmla="*/ 4 h 4"/>
                <a:gd name="T4" fmla="*/ 4 w 9"/>
                <a:gd name="T5" fmla="*/ 0 h 4"/>
                <a:gd name="T6" fmla="*/ 3 w 9"/>
                <a:gd name="T7" fmla="*/ 0 h 4"/>
                <a:gd name="T8" fmla="*/ 4 w 9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4" y="4"/>
                  </a:moveTo>
                  <a:cubicBezTo>
                    <a:pt x="5" y="4"/>
                    <a:pt x="5" y="4"/>
                    <a:pt x="6" y="4"/>
                  </a:cubicBezTo>
                  <a:cubicBezTo>
                    <a:pt x="9" y="4"/>
                    <a:pt x="6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0"/>
                    <a:pt x="2" y="3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6057901" y="4741863"/>
              <a:ext cx="230188" cy="133350"/>
            </a:xfrm>
            <a:custGeom>
              <a:avLst/>
              <a:gdLst>
                <a:gd name="T0" fmla="*/ 4 w 26"/>
                <a:gd name="T1" fmla="*/ 7 h 15"/>
                <a:gd name="T2" fmla="*/ 8 w 26"/>
                <a:gd name="T3" fmla="*/ 13 h 15"/>
                <a:gd name="T4" fmla="*/ 14 w 26"/>
                <a:gd name="T5" fmla="*/ 12 h 15"/>
                <a:gd name="T6" fmla="*/ 15 w 26"/>
                <a:gd name="T7" fmla="*/ 12 h 15"/>
                <a:gd name="T8" fmla="*/ 22 w 26"/>
                <a:gd name="T9" fmla="*/ 14 h 15"/>
                <a:gd name="T10" fmla="*/ 23 w 26"/>
                <a:gd name="T11" fmla="*/ 14 h 15"/>
                <a:gd name="T12" fmla="*/ 22 w 26"/>
                <a:gd name="T13" fmla="*/ 9 h 15"/>
                <a:gd name="T14" fmla="*/ 21 w 26"/>
                <a:gd name="T15" fmla="*/ 5 h 15"/>
                <a:gd name="T16" fmla="*/ 14 w 26"/>
                <a:gd name="T17" fmla="*/ 1 h 15"/>
                <a:gd name="T18" fmla="*/ 13 w 26"/>
                <a:gd name="T19" fmla="*/ 1 h 15"/>
                <a:gd name="T20" fmla="*/ 4 w 26"/>
                <a:gd name="T21" fmla="*/ 0 h 15"/>
                <a:gd name="T22" fmla="*/ 2 w 26"/>
                <a:gd name="T23" fmla="*/ 0 h 15"/>
                <a:gd name="T24" fmla="*/ 4 w 26"/>
                <a:gd name="T2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4" y="7"/>
                  </a:moveTo>
                  <a:cubicBezTo>
                    <a:pt x="5" y="10"/>
                    <a:pt x="7" y="11"/>
                    <a:pt x="8" y="13"/>
                  </a:cubicBezTo>
                  <a:cubicBezTo>
                    <a:pt x="10" y="15"/>
                    <a:pt x="12" y="14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7" y="11"/>
                    <a:pt x="18" y="13"/>
                    <a:pt x="22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14"/>
                    <a:pt x="24" y="12"/>
                    <a:pt x="22" y="9"/>
                  </a:cubicBezTo>
                  <a:cubicBezTo>
                    <a:pt x="22" y="8"/>
                    <a:pt x="21" y="6"/>
                    <a:pt x="21" y="5"/>
                  </a:cubicBezTo>
                  <a:cubicBezTo>
                    <a:pt x="21" y="3"/>
                    <a:pt x="17" y="1"/>
                    <a:pt x="14" y="1"/>
                  </a:cubicBezTo>
                  <a:cubicBezTo>
                    <a:pt x="14" y="1"/>
                    <a:pt x="14" y="1"/>
                    <a:pt x="13" y="1"/>
                  </a:cubicBezTo>
                  <a:cubicBezTo>
                    <a:pt x="11" y="2"/>
                    <a:pt x="7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4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6137276" y="3756025"/>
              <a:ext cx="61913" cy="44450"/>
            </a:xfrm>
            <a:custGeom>
              <a:avLst/>
              <a:gdLst>
                <a:gd name="T0" fmla="*/ 5 w 7"/>
                <a:gd name="T1" fmla="*/ 4 h 5"/>
                <a:gd name="T2" fmla="*/ 6 w 7"/>
                <a:gd name="T3" fmla="*/ 5 h 5"/>
                <a:gd name="T4" fmla="*/ 5 w 7"/>
                <a:gd name="T5" fmla="*/ 2 h 5"/>
                <a:gd name="T6" fmla="*/ 2 w 7"/>
                <a:gd name="T7" fmla="*/ 0 h 5"/>
                <a:gd name="T8" fmla="*/ 5 w 7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6" y="3"/>
                    <a:pt x="5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3" y="3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6137276" y="3790950"/>
              <a:ext cx="88900" cy="98425"/>
            </a:xfrm>
            <a:custGeom>
              <a:avLst/>
              <a:gdLst>
                <a:gd name="T0" fmla="*/ 1 w 10"/>
                <a:gd name="T1" fmla="*/ 7 h 11"/>
                <a:gd name="T2" fmla="*/ 3 w 10"/>
                <a:gd name="T3" fmla="*/ 11 h 11"/>
                <a:gd name="T4" fmla="*/ 3 w 10"/>
                <a:gd name="T5" fmla="*/ 8 h 11"/>
                <a:gd name="T6" fmla="*/ 5 w 10"/>
                <a:gd name="T7" fmla="*/ 9 h 11"/>
                <a:gd name="T8" fmla="*/ 5 w 10"/>
                <a:gd name="T9" fmla="*/ 9 h 11"/>
                <a:gd name="T10" fmla="*/ 8 w 10"/>
                <a:gd name="T11" fmla="*/ 6 h 11"/>
                <a:gd name="T12" fmla="*/ 7 w 10"/>
                <a:gd name="T13" fmla="*/ 4 h 11"/>
                <a:gd name="T14" fmla="*/ 5 w 10"/>
                <a:gd name="T15" fmla="*/ 2 h 11"/>
                <a:gd name="T16" fmla="*/ 4 w 10"/>
                <a:gd name="T17" fmla="*/ 1 h 11"/>
                <a:gd name="T18" fmla="*/ 3 w 10"/>
                <a:gd name="T19" fmla="*/ 6 h 11"/>
                <a:gd name="T20" fmla="*/ 1 w 10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1">
                  <a:moveTo>
                    <a:pt x="1" y="7"/>
                  </a:moveTo>
                  <a:cubicBezTo>
                    <a:pt x="1" y="8"/>
                    <a:pt x="2" y="10"/>
                    <a:pt x="3" y="11"/>
                  </a:cubicBezTo>
                  <a:cubicBezTo>
                    <a:pt x="4" y="11"/>
                    <a:pt x="4" y="10"/>
                    <a:pt x="3" y="8"/>
                  </a:cubicBezTo>
                  <a:cubicBezTo>
                    <a:pt x="2" y="6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7" y="7"/>
                    <a:pt x="8" y="6"/>
                  </a:cubicBezTo>
                  <a:cubicBezTo>
                    <a:pt x="10" y="5"/>
                    <a:pt x="8" y="4"/>
                    <a:pt x="7" y="4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2" y="0"/>
                    <a:pt x="4" y="4"/>
                    <a:pt x="3" y="6"/>
                  </a:cubicBezTo>
                  <a:cubicBezTo>
                    <a:pt x="2" y="7"/>
                    <a:pt x="0" y="5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6667501" y="5354638"/>
              <a:ext cx="106363" cy="150813"/>
            </a:xfrm>
            <a:custGeom>
              <a:avLst/>
              <a:gdLst>
                <a:gd name="T0" fmla="*/ 10 w 12"/>
                <a:gd name="T1" fmla="*/ 8 h 17"/>
                <a:gd name="T2" fmla="*/ 7 w 12"/>
                <a:gd name="T3" fmla="*/ 4 h 17"/>
                <a:gd name="T4" fmla="*/ 3 w 12"/>
                <a:gd name="T5" fmla="*/ 0 h 17"/>
                <a:gd name="T6" fmla="*/ 3 w 12"/>
                <a:gd name="T7" fmla="*/ 0 h 17"/>
                <a:gd name="T8" fmla="*/ 3 w 12"/>
                <a:gd name="T9" fmla="*/ 7 h 17"/>
                <a:gd name="T10" fmla="*/ 4 w 12"/>
                <a:gd name="T11" fmla="*/ 11 h 17"/>
                <a:gd name="T12" fmla="*/ 7 w 12"/>
                <a:gd name="T13" fmla="*/ 16 h 17"/>
                <a:gd name="T14" fmla="*/ 9 w 12"/>
                <a:gd name="T15" fmla="*/ 17 h 17"/>
                <a:gd name="T16" fmla="*/ 12 w 12"/>
                <a:gd name="T17" fmla="*/ 14 h 17"/>
                <a:gd name="T18" fmla="*/ 12 w 12"/>
                <a:gd name="T19" fmla="*/ 10 h 17"/>
                <a:gd name="T20" fmla="*/ 10 w 12"/>
                <a:gd name="T2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7">
                  <a:moveTo>
                    <a:pt x="10" y="8"/>
                  </a:moveTo>
                  <a:cubicBezTo>
                    <a:pt x="8" y="7"/>
                    <a:pt x="7" y="6"/>
                    <a:pt x="7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4"/>
                    <a:pt x="3" y="7"/>
                  </a:cubicBezTo>
                  <a:cubicBezTo>
                    <a:pt x="4" y="8"/>
                    <a:pt x="4" y="9"/>
                    <a:pt x="4" y="11"/>
                  </a:cubicBezTo>
                  <a:cubicBezTo>
                    <a:pt x="5" y="13"/>
                    <a:pt x="5" y="15"/>
                    <a:pt x="7" y="16"/>
                  </a:cubicBezTo>
                  <a:cubicBezTo>
                    <a:pt x="7" y="16"/>
                    <a:pt x="8" y="16"/>
                    <a:pt x="9" y="17"/>
                  </a:cubicBezTo>
                  <a:cubicBezTo>
                    <a:pt x="10" y="17"/>
                    <a:pt x="11" y="16"/>
                    <a:pt x="12" y="14"/>
                  </a:cubicBezTo>
                  <a:cubicBezTo>
                    <a:pt x="12" y="13"/>
                    <a:pt x="12" y="11"/>
                    <a:pt x="12" y="10"/>
                  </a:cubicBezTo>
                  <a:cubicBezTo>
                    <a:pt x="11" y="9"/>
                    <a:pt x="11" y="9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6756401" y="5008563"/>
              <a:ext cx="26988" cy="25400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1 w 3"/>
                <a:gd name="T5" fmla="*/ 2 h 3"/>
                <a:gd name="T6" fmla="*/ 2 w 3"/>
                <a:gd name="T7" fmla="*/ 3 h 3"/>
                <a:gd name="T8" fmla="*/ 3 w 3"/>
                <a:gd name="T9" fmla="*/ 1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3290888" y="2851150"/>
              <a:ext cx="3721100" cy="2520950"/>
            </a:xfrm>
            <a:custGeom>
              <a:avLst/>
              <a:gdLst>
                <a:gd name="T0" fmla="*/ 390 w 421"/>
                <a:gd name="T1" fmla="*/ 32 h 284"/>
                <a:gd name="T2" fmla="*/ 377 w 421"/>
                <a:gd name="T3" fmla="*/ 34 h 284"/>
                <a:gd name="T4" fmla="*/ 354 w 421"/>
                <a:gd name="T5" fmla="*/ 29 h 284"/>
                <a:gd name="T6" fmla="*/ 332 w 421"/>
                <a:gd name="T7" fmla="*/ 23 h 284"/>
                <a:gd name="T8" fmla="*/ 307 w 421"/>
                <a:gd name="T9" fmla="*/ 27 h 284"/>
                <a:gd name="T10" fmla="*/ 284 w 421"/>
                <a:gd name="T11" fmla="*/ 21 h 284"/>
                <a:gd name="T12" fmla="*/ 260 w 421"/>
                <a:gd name="T13" fmla="*/ 13 h 284"/>
                <a:gd name="T14" fmla="*/ 243 w 421"/>
                <a:gd name="T15" fmla="*/ 7 h 284"/>
                <a:gd name="T16" fmla="*/ 204 w 421"/>
                <a:gd name="T17" fmla="*/ 18 h 284"/>
                <a:gd name="T18" fmla="*/ 201 w 421"/>
                <a:gd name="T19" fmla="*/ 26 h 284"/>
                <a:gd name="T20" fmla="*/ 186 w 421"/>
                <a:gd name="T21" fmla="*/ 25 h 284"/>
                <a:gd name="T22" fmla="*/ 198 w 421"/>
                <a:gd name="T23" fmla="*/ 44 h 284"/>
                <a:gd name="T24" fmla="*/ 180 w 421"/>
                <a:gd name="T25" fmla="*/ 42 h 284"/>
                <a:gd name="T26" fmla="*/ 159 w 421"/>
                <a:gd name="T27" fmla="*/ 37 h 284"/>
                <a:gd name="T28" fmla="*/ 132 w 421"/>
                <a:gd name="T29" fmla="*/ 43 h 284"/>
                <a:gd name="T30" fmla="*/ 114 w 421"/>
                <a:gd name="T31" fmla="*/ 50 h 284"/>
                <a:gd name="T32" fmla="*/ 105 w 421"/>
                <a:gd name="T33" fmla="*/ 33 h 284"/>
                <a:gd name="T34" fmla="*/ 52 w 421"/>
                <a:gd name="T35" fmla="*/ 74 h 284"/>
                <a:gd name="T36" fmla="*/ 74 w 421"/>
                <a:gd name="T37" fmla="*/ 59 h 284"/>
                <a:gd name="T38" fmla="*/ 86 w 421"/>
                <a:gd name="T39" fmla="*/ 71 h 284"/>
                <a:gd name="T40" fmla="*/ 54 w 421"/>
                <a:gd name="T41" fmla="*/ 78 h 284"/>
                <a:gd name="T42" fmla="*/ 32 w 421"/>
                <a:gd name="T43" fmla="*/ 105 h 284"/>
                <a:gd name="T44" fmla="*/ 17 w 421"/>
                <a:gd name="T45" fmla="*/ 126 h 284"/>
                <a:gd name="T46" fmla="*/ 38 w 421"/>
                <a:gd name="T47" fmla="*/ 121 h 284"/>
                <a:gd name="T48" fmla="*/ 67 w 421"/>
                <a:gd name="T49" fmla="*/ 126 h 284"/>
                <a:gd name="T50" fmla="*/ 67 w 421"/>
                <a:gd name="T51" fmla="*/ 110 h 284"/>
                <a:gd name="T52" fmla="*/ 94 w 421"/>
                <a:gd name="T53" fmla="*/ 118 h 284"/>
                <a:gd name="T54" fmla="*/ 118 w 421"/>
                <a:gd name="T55" fmla="*/ 117 h 284"/>
                <a:gd name="T56" fmla="*/ 102 w 421"/>
                <a:gd name="T57" fmla="*/ 141 h 284"/>
                <a:gd name="T58" fmla="*/ 48 w 421"/>
                <a:gd name="T59" fmla="*/ 127 h 284"/>
                <a:gd name="T60" fmla="*/ 20 w 421"/>
                <a:gd name="T61" fmla="*/ 134 h 284"/>
                <a:gd name="T62" fmla="*/ 1 w 421"/>
                <a:gd name="T63" fmla="*/ 169 h 284"/>
                <a:gd name="T64" fmla="*/ 11 w 421"/>
                <a:gd name="T65" fmla="*/ 190 h 284"/>
                <a:gd name="T66" fmla="*/ 40 w 421"/>
                <a:gd name="T67" fmla="*/ 196 h 284"/>
                <a:gd name="T68" fmla="*/ 64 w 421"/>
                <a:gd name="T69" fmla="*/ 254 h 284"/>
                <a:gd name="T70" fmla="*/ 105 w 421"/>
                <a:gd name="T71" fmla="*/ 262 h 284"/>
                <a:gd name="T72" fmla="*/ 124 w 421"/>
                <a:gd name="T73" fmla="*/ 209 h 284"/>
                <a:gd name="T74" fmla="*/ 125 w 421"/>
                <a:gd name="T75" fmla="*/ 183 h 284"/>
                <a:gd name="T76" fmla="*/ 125 w 421"/>
                <a:gd name="T77" fmla="*/ 179 h 284"/>
                <a:gd name="T78" fmla="*/ 150 w 421"/>
                <a:gd name="T79" fmla="*/ 172 h 284"/>
                <a:gd name="T80" fmla="*/ 137 w 421"/>
                <a:gd name="T81" fmla="*/ 147 h 284"/>
                <a:gd name="T82" fmla="*/ 161 w 421"/>
                <a:gd name="T83" fmla="*/ 154 h 284"/>
                <a:gd name="T84" fmla="*/ 188 w 421"/>
                <a:gd name="T85" fmla="*/ 183 h 284"/>
                <a:gd name="T86" fmla="*/ 226 w 421"/>
                <a:gd name="T87" fmla="*/ 168 h 284"/>
                <a:gd name="T88" fmla="*/ 243 w 421"/>
                <a:gd name="T89" fmla="*/ 203 h 284"/>
                <a:gd name="T90" fmla="*/ 245 w 421"/>
                <a:gd name="T91" fmla="*/ 187 h 284"/>
                <a:gd name="T92" fmla="*/ 276 w 421"/>
                <a:gd name="T93" fmla="*/ 156 h 284"/>
                <a:gd name="T94" fmla="*/ 288 w 421"/>
                <a:gd name="T95" fmla="*/ 124 h 284"/>
                <a:gd name="T96" fmla="*/ 297 w 421"/>
                <a:gd name="T97" fmla="*/ 126 h 284"/>
                <a:gd name="T98" fmla="*/ 307 w 421"/>
                <a:gd name="T99" fmla="*/ 113 h 284"/>
                <a:gd name="T100" fmla="*/ 317 w 421"/>
                <a:gd name="T101" fmla="*/ 83 h 284"/>
                <a:gd name="T102" fmla="*/ 323 w 421"/>
                <a:gd name="T103" fmla="*/ 69 h 284"/>
                <a:gd name="T104" fmla="*/ 350 w 421"/>
                <a:gd name="T105" fmla="*/ 66 h 284"/>
                <a:gd name="T106" fmla="*/ 370 w 421"/>
                <a:gd name="T107" fmla="*/ 58 h 284"/>
                <a:gd name="T108" fmla="*/ 379 w 421"/>
                <a:gd name="T109" fmla="*/ 64 h 284"/>
                <a:gd name="T110" fmla="*/ 396 w 421"/>
                <a:gd name="T111" fmla="*/ 58 h 284"/>
                <a:gd name="T112" fmla="*/ 394 w 421"/>
                <a:gd name="T113" fmla="*/ 50 h 284"/>
                <a:gd name="T114" fmla="*/ 416 w 421"/>
                <a:gd name="T115" fmla="*/ 4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1" h="284">
                  <a:moveTo>
                    <a:pt x="416" y="43"/>
                  </a:moveTo>
                  <a:cubicBezTo>
                    <a:pt x="410" y="43"/>
                    <a:pt x="407" y="40"/>
                    <a:pt x="403" y="37"/>
                  </a:cubicBezTo>
                  <a:cubicBezTo>
                    <a:pt x="403" y="37"/>
                    <a:pt x="402" y="36"/>
                    <a:pt x="402" y="36"/>
                  </a:cubicBezTo>
                  <a:cubicBezTo>
                    <a:pt x="401" y="36"/>
                    <a:pt x="400" y="35"/>
                    <a:pt x="398" y="35"/>
                  </a:cubicBezTo>
                  <a:cubicBezTo>
                    <a:pt x="397" y="34"/>
                    <a:pt x="395" y="34"/>
                    <a:pt x="394" y="34"/>
                  </a:cubicBezTo>
                  <a:cubicBezTo>
                    <a:pt x="392" y="33"/>
                    <a:pt x="391" y="33"/>
                    <a:pt x="390" y="32"/>
                  </a:cubicBezTo>
                  <a:cubicBezTo>
                    <a:pt x="389" y="32"/>
                    <a:pt x="389" y="32"/>
                    <a:pt x="389" y="32"/>
                  </a:cubicBezTo>
                  <a:cubicBezTo>
                    <a:pt x="388" y="31"/>
                    <a:pt x="386" y="31"/>
                    <a:pt x="385" y="30"/>
                  </a:cubicBezTo>
                  <a:cubicBezTo>
                    <a:pt x="383" y="30"/>
                    <a:pt x="381" y="30"/>
                    <a:pt x="383" y="32"/>
                  </a:cubicBezTo>
                  <a:cubicBezTo>
                    <a:pt x="386" y="36"/>
                    <a:pt x="386" y="37"/>
                    <a:pt x="380" y="35"/>
                  </a:cubicBezTo>
                  <a:cubicBezTo>
                    <a:pt x="380" y="35"/>
                    <a:pt x="380" y="35"/>
                    <a:pt x="380" y="35"/>
                  </a:cubicBezTo>
                  <a:cubicBezTo>
                    <a:pt x="379" y="35"/>
                    <a:pt x="378" y="34"/>
                    <a:pt x="377" y="34"/>
                  </a:cubicBezTo>
                  <a:cubicBezTo>
                    <a:pt x="373" y="33"/>
                    <a:pt x="375" y="35"/>
                    <a:pt x="371" y="35"/>
                  </a:cubicBezTo>
                  <a:cubicBezTo>
                    <a:pt x="371" y="35"/>
                    <a:pt x="371" y="34"/>
                    <a:pt x="370" y="34"/>
                  </a:cubicBezTo>
                  <a:cubicBezTo>
                    <a:pt x="369" y="34"/>
                    <a:pt x="367" y="35"/>
                    <a:pt x="365" y="35"/>
                  </a:cubicBezTo>
                  <a:cubicBezTo>
                    <a:pt x="364" y="35"/>
                    <a:pt x="363" y="36"/>
                    <a:pt x="362" y="36"/>
                  </a:cubicBezTo>
                  <a:cubicBezTo>
                    <a:pt x="360" y="36"/>
                    <a:pt x="359" y="34"/>
                    <a:pt x="358" y="32"/>
                  </a:cubicBezTo>
                  <a:cubicBezTo>
                    <a:pt x="356" y="30"/>
                    <a:pt x="355" y="29"/>
                    <a:pt x="354" y="29"/>
                  </a:cubicBezTo>
                  <a:cubicBezTo>
                    <a:pt x="353" y="29"/>
                    <a:pt x="352" y="29"/>
                    <a:pt x="350" y="29"/>
                  </a:cubicBezTo>
                  <a:cubicBezTo>
                    <a:pt x="349" y="28"/>
                    <a:pt x="348" y="28"/>
                    <a:pt x="347" y="28"/>
                  </a:cubicBezTo>
                  <a:cubicBezTo>
                    <a:pt x="345" y="28"/>
                    <a:pt x="342" y="27"/>
                    <a:pt x="341" y="26"/>
                  </a:cubicBezTo>
                  <a:cubicBezTo>
                    <a:pt x="338" y="23"/>
                    <a:pt x="337" y="24"/>
                    <a:pt x="335" y="25"/>
                  </a:cubicBezTo>
                  <a:cubicBezTo>
                    <a:pt x="335" y="26"/>
                    <a:pt x="335" y="26"/>
                    <a:pt x="334" y="27"/>
                  </a:cubicBezTo>
                  <a:cubicBezTo>
                    <a:pt x="333" y="29"/>
                    <a:pt x="330" y="26"/>
                    <a:pt x="332" y="23"/>
                  </a:cubicBezTo>
                  <a:cubicBezTo>
                    <a:pt x="333" y="21"/>
                    <a:pt x="330" y="21"/>
                    <a:pt x="327" y="22"/>
                  </a:cubicBezTo>
                  <a:cubicBezTo>
                    <a:pt x="325" y="23"/>
                    <a:pt x="322" y="24"/>
                    <a:pt x="320" y="25"/>
                  </a:cubicBezTo>
                  <a:cubicBezTo>
                    <a:pt x="319" y="25"/>
                    <a:pt x="318" y="26"/>
                    <a:pt x="317" y="26"/>
                  </a:cubicBezTo>
                  <a:cubicBezTo>
                    <a:pt x="316" y="26"/>
                    <a:pt x="315" y="26"/>
                    <a:pt x="314" y="26"/>
                  </a:cubicBezTo>
                  <a:cubicBezTo>
                    <a:pt x="313" y="26"/>
                    <a:pt x="312" y="26"/>
                    <a:pt x="310" y="26"/>
                  </a:cubicBezTo>
                  <a:cubicBezTo>
                    <a:pt x="309" y="26"/>
                    <a:pt x="308" y="27"/>
                    <a:pt x="307" y="27"/>
                  </a:cubicBezTo>
                  <a:cubicBezTo>
                    <a:pt x="306" y="28"/>
                    <a:pt x="304" y="29"/>
                    <a:pt x="303" y="29"/>
                  </a:cubicBezTo>
                  <a:cubicBezTo>
                    <a:pt x="302" y="29"/>
                    <a:pt x="301" y="29"/>
                    <a:pt x="300" y="27"/>
                  </a:cubicBezTo>
                  <a:cubicBezTo>
                    <a:pt x="299" y="25"/>
                    <a:pt x="298" y="24"/>
                    <a:pt x="296" y="23"/>
                  </a:cubicBezTo>
                  <a:cubicBezTo>
                    <a:pt x="296" y="23"/>
                    <a:pt x="295" y="23"/>
                    <a:pt x="293" y="23"/>
                  </a:cubicBezTo>
                  <a:cubicBezTo>
                    <a:pt x="292" y="22"/>
                    <a:pt x="291" y="22"/>
                    <a:pt x="290" y="22"/>
                  </a:cubicBezTo>
                  <a:cubicBezTo>
                    <a:pt x="288" y="22"/>
                    <a:pt x="286" y="21"/>
                    <a:pt x="284" y="21"/>
                  </a:cubicBezTo>
                  <a:cubicBezTo>
                    <a:pt x="284" y="21"/>
                    <a:pt x="284" y="21"/>
                    <a:pt x="284" y="21"/>
                  </a:cubicBezTo>
                  <a:cubicBezTo>
                    <a:pt x="278" y="18"/>
                    <a:pt x="273" y="19"/>
                    <a:pt x="266" y="18"/>
                  </a:cubicBezTo>
                  <a:cubicBezTo>
                    <a:pt x="263" y="17"/>
                    <a:pt x="262" y="17"/>
                    <a:pt x="260" y="18"/>
                  </a:cubicBezTo>
                  <a:cubicBezTo>
                    <a:pt x="257" y="18"/>
                    <a:pt x="256" y="20"/>
                    <a:pt x="254" y="22"/>
                  </a:cubicBezTo>
                  <a:cubicBezTo>
                    <a:pt x="251" y="25"/>
                    <a:pt x="247" y="24"/>
                    <a:pt x="249" y="20"/>
                  </a:cubicBezTo>
                  <a:cubicBezTo>
                    <a:pt x="251" y="17"/>
                    <a:pt x="256" y="14"/>
                    <a:pt x="260" y="13"/>
                  </a:cubicBezTo>
                  <a:cubicBezTo>
                    <a:pt x="260" y="13"/>
                    <a:pt x="260" y="13"/>
                    <a:pt x="260" y="13"/>
                  </a:cubicBezTo>
                  <a:cubicBezTo>
                    <a:pt x="265" y="12"/>
                    <a:pt x="269" y="7"/>
                    <a:pt x="264" y="7"/>
                  </a:cubicBezTo>
                  <a:cubicBezTo>
                    <a:pt x="263" y="7"/>
                    <a:pt x="262" y="7"/>
                    <a:pt x="260" y="7"/>
                  </a:cubicBezTo>
                  <a:cubicBezTo>
                    <a:pt x="257" y="6"/>
                    <a:pt x="254" y="5"/>
                    <a:pt x="251" y="5"/>
                  </a:cubicBezTo>
                  <a:cubicBezTo>
                    <a:pt x="247" y="6"/>
                    <a:pt x="254" y="0"/>
                    <a:pt x="247" y="0"/>
                  </a:cubicBezTo>
                  <a:cubicBezTo>
                    <a:pt x="243" y="0"/>
                    <a:pt x="244" y="4"/>
                    <a:pt x="243" y="7"/>
                  </a:cubicBezTo>
                  <a:cubicBezTo>
                    <a:pt x="243" y="7"/>
                    <a:pt x="243" y="8"/>
                    <a:pt x="243" y="8"/>
                  </a:cubicBezTo>
                  <a:cubicBezTo>
                    <a:pt x="241" y="11"/>
                    <a:pt x="237" y="8"/>
                    <a:pt x="235" y="9"/>
                  </a:cubicBezTo>
                  <a:cubicBezTo>
                    <a:pt x="233" y="10"/>
                    <a:pt x="232" y="8"/>
                    <a:pt x="227" y="9"/>
                  </a:cubicBezTo>
                  <a:cubicBezTo>
                    <a:pt x="227" y="9"/>
                    <a:pt x="226" y="9"/>
                    <a:pt x="226" y="9"/>
                  </a:cubicBezTo>
                  <a:cubicBezTo>
                    <a:pt x="220" y="10"/>
                    <a:pt x="214" y="13"/>
                    <a:pt x="212" y="15"/>
                  </a:cubicBezTo>
                  <a:cubicBezTo>
                    <a:pt x="210" y="17"/>
                    <a:pt x="209" y="17"/>
                    <a:pt x="204" y="18"/>
                  </a:cubicBezTo>
                  <a:cubicBezTo>
                    <a:pt x="200" y="18"/>
                    <a:pt x="202" y="23"/>
                    <a:pt x="206" y="24"/>
                  </a:cubicBezTo>
                  <a:cubicBezTo>
                    <a:pt x="209" y="25"/>
                    <a:pt x="207" y="31"/>
                    <a:pt x="209" y="32"/>
                  </a:cubicBezTo>
                  <a:cubicBezTo>
                    <a:pt x="210" y="33"/>
                    <a:pt x="212" y="37"/>
                    <a:pt x="212" y="39"/>
                  </a:cubicBezTo>
                  <a:cubicBezTo>
                    <a:pt x="212" y="42"/>
                    <a:pt x="211" y="41"/>
                    <a:pt x="209" y="38"/>
                  </a:cubicBezTo>
                  <a:cubicBezTo>
                    <a:pt x="208" y="35"/>
                    <a:pt x="203" y="31"/>
                    <a:pt x="202" y="29"/>
                  </a:cubicBezTo>
                  <a:cubicBezTo>
                    <a:pt x="202" y="28"/>
                    <a:pt x="202" y="27"/>
                    <a:pt x="201" y="26"/>
                  </a:cubicBezTo>
                  <a:cubicBezTo>
                    <a:pt x="200" y="25"/>
                    <a:pt x="199" y="24"/>
                    <a:pt x="197" y="25"/>
                  </a:cubicBezTo>
                  <a:cubicBezTo>
                    <a:pt x="193" y="25"/>
                    <a:pt x="199" y="25"/>
                    <a:pt x="192" y="28"/>
                  </a:cubicBezTo>
                  <a:cubicBezTo>
                    <a:pt x="186" y="31"/>
                    <a:pt x="191" y="23"/>
                    <a:pt x="188" y="23"/>
                  </a:cubicBezTo>
                  <a:cubicBezTo>
                    <a:pt x="188" y="23"/>
                    <a:pt x="188" y="23"/>
                    <a:pt x="187" y="24"/>
                  </a:cubicBezTo>
                  <a:cubicBezTo>
                    <a:pt x="187" y="24"/>
                    <a:pt x="187" y="24"/>
                    <a:pt x="187" y="24"/>
                  </a:cubicBezTo>
                  <a:cubicBezTo>
                    <a:pt x="187" y="24"/>
                    <a:pt x="186" y="25"/>
                    <a:pt x="186" y="25"/>
                  </a:cubicBezTo>
                  <a:cubicBezTo>
                    <a:pt x="185" y="26"/>
                    <a:pt x="186" y="27"/>
                    <a:pt x="186" y="29"/>
                  </a:cubicBezTo>
                  <a:cubicBezTo>
                    <a:pt x="186" y="31"/>
                    <a:pt x="187" y="32"/>
                    <a:pt x="186" y="34"/>
                  </a:cubicBezTo>
                  <a:cubicBezTo>
                    <a:pt x="186" y="35"/>
                    <a:pt x="186" y="35"/>
                    <a:pt x="187" y="36"/>
                  </a:cubicBezTo>
                  <a:cubicBezTo>
                    <a:pt x="188" y="36"/>
                    <a:pt x="188" y="36"/>
                    <a:pt x="188" y="36"/>
                  </a:cubicBezTo>
                  <a:cubicBezTo>
                    <a:pt x="190" y="36"/>
                    <a:pt x="192" y="36"/>
                    <a:pt x="194" y="37"/>
                  </a:cubicBezTo>
                  <a:cubicBezTo>
                    <a:pt x="198" y="39"/>
                    <a:pt x="201" y="44"/>
                    <a:pt x="198" y="44"/>
                  </a:cubicBezTo>
                  <a:cubicBezTo>
                    <a:pt x="194" y="44"/>
                    <a:pt x="192" y="40"/>
                    <a:pt x="189" y="40"/>
                  </a:cubicBezTo>
                  <a:cubicBezTo>
                    <a:pt x="189" y="40"/>
                    <a:pt x="189" y="40"/>
                    <a:pt x="188" y="40"/>
                  </a:cubicBezTo>
                  <a:cubicBezTo>
                    <a:pt x="188" y="41"/>
                    <a:pt x="188" y="42"/>
                    <a:pt x="187" y="43"/>
                  </a:cubicBezTo>
                  <a:cubicBezTo>
                    <a:pt x="187" y="44"/>
                    <a:pt x="186" y="44"/>
                    <a:pt x="186" y="45"/>
                  </a:cubicBezTo>
                  <a:cubicBezTo>
                    <a:pt x="185" y="45"/>
                    <a:pt x="185" y="45"/>
                    <a:pt x="184" y="46"/>
                  </a:cubicBezTo>
                  <a:cubicBezTo>
                    <a:pt x="179" y="48"/>
                    <a:pt x="178" y="45"/>
                    <a:pt x="180" y="42"/>
                  </a:cubicBezTo>
                  <a:cubicBezTo>
                    <a:pt x="183" y="39"/>
                    <a:pt x="184" y="37"/>
                    <a:pt x="183" y="31"/>
                  </a:cubicBezTo>
                  <a:cubicBezTo>
                    <a:pt x="182" y="25"/>
                    <a:pt x="183" y="20"/>
                    <a:pt x="179" y="21"/>
                  </a:cubicBezTo>
                  <a:cubicBezTo>
                    <a:pt x="176" y="21"/>
                    <a:pt x="173" y="30"/>
                    <a:pt x="173" y="33"/>
                  </a:cubicBezTo>
                  <a:cubicBezTo>
                    <a:pt x="173" y="37"/>
                    <a:pt x="176" y="38"/>
                    <a:pt x="172" y="38"/>
                  </a:cubicBezTo>
                  <a:cubicBezTo>
                    <a:pt x="167" y="38"/>
                    <a:pt x="166" y="33"/>
                    <a:pt x="163" y="33"/>
                  </a:cubicBezTo>
                  <a:cubicBezTo>
                    <a:pt x="159" y="33"/>
                    <a:pt x="162" y="37"/>
                    <a:pt x="159" y="37"/>
                  </a:cubicBezTo>
                  <a:cubicBezTo>
                    <a:pt x="156" y="37"/>
                    <a:pt x="153" y="38"/>
                    <a:pt x="149" y="39"/>
                  </a:cubicBezTo>
                  <a:cubicBezTo>
                    <a:pt x="149" y="39"/>
                    <a:pt x="148" y="39"/>
                    <a:pt x="147" y="40"/>
                  </a:cubicBezTo>
                  <a:cubicBezTo>
                    <a:pt x="147" y="40"/>
                    <a:pt x="146" y="40"/>
                    <a:pt x="146" y="40"/>
                  </a:cubicBezTo>
                  <a:cubicBezTo>
                    <a:pt x="141" y="42"/>
                    <a:pt x="146" y="38"/>
                    <a:pt x="143" y="38"/>
                  </a:cubicBezTo>
                  <a:cubicBezTo>
                    <a:pt x="143" y="38"/>
                    <a:pt x="142" y="38"/>
                    <a:pt x="142" y="38"/>
                  </a:cubicBezTo>
                  <a:cubicBezTo>
                    <a:pt x="138" y="39"/>
                    <a:pt x="135" y="41"/>
                    <a:pt x="132" y="43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28" y="47"/>
                    <a:pt x="131" y="38"/>
                    <a:pt x="127" y="38"/>
                  </a:cubicBezTo>
                  <a:cubicBezTo>
                    <a:pt x="123" y="38"/>
                    <a:pt x="129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1" y="46"/>
                    <a:pt x="117" y="47"/>
                    <a:pt x="120" y="49"/>
                  </a:cubicBezTo>
                  <a:cubicBezTo>
                    <a:pt x="122" y="51"/>
                    <a:pt x="118" y="51"/>
                    <a:pt x="114" y="50"/>
                  </a:cubicBezTo>
                  <a:cubicBezTo>
                    <a:pt x="111" y="49"/>
                    <a:pt x="116" y="52"/>
                    <a:pt x="114" y="53"/>
                  </a:cubicBezTo>
                  <a:cubicBezTo>
                    <a:pt x="112" y="54"/>
                    <a:pt x="108" y="53"/>
                    <a:pt x="106" y="50"/>
                  </a:cubicBezTo>
                  <a:cubicBezTo>
                    <a:pt x="104" y="48"/>
                    <a:pt x="100" y="46"/>
                    <a:pt x="102" y="44"/>
                  </a:cubicBezTo>
                  <a:cubicBezTo>
                    <a:pt x="104" y="42"/>
                    <a:pt x="108" y="46"/>
                    <a:pt x="113" y="46"/>
                  </a:cubicBezTo>
                  <a:cubicBezTo>
                    <a:pt x="119" y="46"/>
                    <a:pt x="118" y="40"/>
                    <a:pt x="113" y="39"/>
                  </a:cubicBezTo>
                  <a:cubicBezTo>
                    <a:pt x="109" y="38"/>
                    <a:pt x="109" y="36"/>
                    <a:pt x="105" y="33"/>
                  </a:cubicBezTo>
                  <a:cubicBezTo>
                    <a:pt x="101" y="30"/>
                    <a:pt x="98" y="31"/>
                    <a:pt x="93" y="28"/>
                  </a:cubicBezTo>
                  <a:cubicBezTo>
                    <a:pt x="87" y="26"/>
                    <a:pt x="80" y="32"/>
                    <a:pt x="75" y="33"/>
                  </a:cubicBezTo>
                  <a:cubicBezTo>
                    <a:pt x="74" y="33"/>
                    <a:pt x="73" y="34"/>
                    <a:pt x="73" y="34"/>
                  </a:cubicBezTo>
                  <a:cubicBezTo>
                    <a:pt x="68" y="37"/>
                    <a:pt x="63" y="44"/>
                    <a:pt x="61" y="47"/>
                  </a:cubicBezTo>
                  <a:cubicBezTo>
                    <a:pt x="58" y="51"/>
                    <a:pt x="53" y="54"/>
                    <a:pt x="49" y="58"/>
                  </a:cubicBezTo>
                  <a:cubicBezTo>
                    <a:pt x="46" y="62"/>
                    <a:pt x="49" y="69"/>
                    <a:pt x="52" y="74"/>
                  </a:cubicBezTo>
                  <a:cubicBezTo>
                    <a:pt x="55" y="79"/>
                    <a:pt x="55" y="73"/>
                    <a:pt x="57" y="71"/>
                  </a:cubicBezTo>
                  <a:cubicBezTo>
                    <a:pt x="59" y="70"/>
                    <a:pt x="62" y="74"/>
                    <a:pt x="63" y="77"/>
                  </a:cubicBezTo>
                  <a:cubicBezTo>
                    <a:pt x="64" y="81"/>
                    <a:pt x="66" y="75"/>
                    <a:pt x="68" y="75"/>
                  </a:cubicBezTo>
                  <a:cubicBezTo>
                    <a:pt x="70" y="75"/>
                    <a:pt x="71" y="74"/>
                    <a:pt x="73" y="72"/>
                  </a:cubicBezTo>
                  <a:cubicBezTo>
                    <a:pt x="73" y="71"/>
                    <a:pt x="74" y="70"/>
                    <a:pt x="75" y="69"/>
                  </a:cubicBezTo>
                  <a:cubicBezTo>
                    <a:pt x="78" y="66"/>
                    <a:pt x="72" y="63"/>
                    <a:pt x="74" y="59"/>
                  </a:cubicBezTo>
                  <a:cubicBezTo>
                    <a:pt x="75" y="55"/>
                    <a:pt x="79" y="53"/>
                    <a:pt x="80" y="49"/>
                  </a:cubicBezTo>
                  <a:cubicBezTo>
                    <a:pt x="81" y="46"/>
                    <a:pt x="89" y="47"/>
                    <a:pt x="86" y="50"/>
                  </a:cubicBezTo>
                  <a:cubicBezTo>
                    <a:pt x="83" y="53"/>
                    <a:pt x="78" y="58"/>
                    <a:pt x="80" y="63"/>
                  </a:cubicBezTo>
                  <a:cubicBezTo>
                    <a:pt x="81" y="67"/>
                    <a:pt x="85" y="64"/>
                    <a:pt x="89" y="64"/>
                  </a:cubicBezTo>
                  <a:cubicBezTo>
                    <a:pt x="94" y="63"/>
                    <a:pt x="94" y="66"/>
                    <a:pt x="90" y="68"/>
                  </a:cubicBezTo>
                  <a:cubicBezTo>
                    <a:pt x="87" y="69"/>
                    <a:pt x="83" y="68"/>
                    <a:pt x="86" y="71"/>
                  </a:cubicBezTo>
                  <a:cubicBezTo>
                    <a:pt x="89" y="74"/>
                    <a:pt x="85" y="74"/>
                    <a:pt x="81" y="74"/>
                  </a:cubicBezTo>
                  <a:cubicBezTo>
                    <a:pt x="77" y="74"/>
                    <a:pt x="82" y="78"/>
                    <a:pt x="79" y="80"/>
                  </a:cubicBezTo>
                  <a:cubicBezTo>
                    <a:pt x="77" y="82"/>
                    <a:pt x="75" y="81"/>
                    <a:pt x="73" y="80"/>
                  </a:cubicBezTo>
                  <a:cubicBezTo>
                    <a:pt x="72" y="80"/>
                    <a:pt x="71" y="80"/>
                    <a:pt x="69" y="80"/>
                  </a:cubicBezTo>
                  <a:cubicBezTo>
                    <a:pt x="66" y="80"/>
                    <a:pt x="64" y="81"/>
                    <a:pt x="60" y="81"/>
                  </a:cubicBezTo>
                  <a:cubicBezTo>
                    <a:pt x="55" y="81"/>
                    <a:pt x="57" y="78"/>
                    <a:pt x="54" y="78"/>
                  </a:cubicBezTo>
                  <a:cubicBezTo>
                    <a:pt x="51" y="78"/>
                    <a:pt x="52" y="83"/>
                    <a:pt x="50" y="86"/>
                  </a:cubicBezTo>
                  <a:cubicBezTo>
                    <a:pt x="47" y="88"/>
                    <a:pt x="44" y="91"/>
                    <a:pt x="40" y="92"/>
                  </a:cubicBezTo>
                  <a:cubicBezTo>
                    <a:pt x="40" y="92"/>
                    <a:pt x="39" y="93"/>
                    <a:pt x="39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4" y="94"/>
                    <a:pt x="33" y="93"/>
                    <a:pt x="31" y="96"/>
                  </a:cubicBezTo>
                  <a:cubicBezTo>
                    <a:pt x="30" y="99"/>
                    <a:pt x="29" y="103"/>
                    <a:pt x="32" y="105"/>
                  </a:cubicBezTo>
                  <a:cubicBezTo>
                    <a:pt x="35" y="108"/>
                    <a:pt x="33" y="111"/>
                    <a:pt x="30" y="112"/>
                  </a:cubicBezTo>
                  <a:cubicBezTo>
                    <a:pt x="29" y="112"/>
                    <a:pt x="29" y="112"/>
                    <a:pt x="28" y="112"/>
                  </a:cubicBezTo>
                  <a:cubicBezTo>
                    <a:pt x="24" y="112"/>
                    <a:pt x="23" y="112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16" y="111"/>
                    <a:pt x="18" y="115"/>
                    <a:pt x="16" y="118"/>
                  </a:cubicBezTo>
                  <a:cubicBezTo>
                    <a:pt x="14" y="121"/>
                    <a:pt x="17" y="122"/>
                    <a:pt x="17" y="126"/>
                  </a:cubicBezTo>
                  <a:cubicBezTo>
                    <a:pt x="17" y="128"/>
                    <a:pt x="18" y="128"/>
                    <a:pt x="20" y="128"/>
                  </a:cubicBezTo>
                  <a:cubicBezTo>
                    <a:pt x="22" y="128"/>
                    <a:pt x="24" y="128"/>
                    <a:pt x="25" y="128"/>
                  </a:cubicBezTo>
                  <a:cubicBezTo>
                    <a:pt x="27" y="129"/>
                    <a:pt x="28" y="129"/>
                    <a:pt x="30" y="129"/>
                  </a:cubicBezTo>
                  <a:cubicBezTo>
                    <a:pt x="31" y="128"/>
                    <a:pt x="32" y="128"/>
                    <a:pt x="33" y="127"/>
                  </a:cubicBezTo>
                  <a:cubicBezTo>
                    <a:pt x="35" y="126"/>
                    <a:pt x="36" y="126"/>
                    <a:pt x="35" y="124"/>
                  </a:cubicBezTo>
                  <a:cubicBezTo>
                    <a:pt x="35" y="122"/>
                    <a:pt x="36" y="121"/>
                    <a:pt x="38" y="121"/>
                  </a:cubicBezTo>
                  <a:cubicBezTo>
                    <a:pt x="38" y="121"/>
                    <a:pt x="39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42" y="120"/>
                    <a:pt x="42" y="117"/>
                    <a:pt x="41" y="113"/>
                  </a:cubicBezTo>
                  <a:cubicBezTo>
                    <a:pt x="40" y="109"/>
                    <a:pt x="47" y="111"/>
                    <a:pt x="53" y="111"/>
                  </a:cubicBezTo>
                  <a:cubicBezTo>
                    <a:pt x="58" y="111"/>
                    <a:pt x="59" y="115"/>
                    <a:pt x="63" y="116"/>
                  </a:cubicBezTo>
                  <a:cubicBezTo>
                    <a:pt x="67" y="118"/>
                    <a:pt x="67" y="121"/>
                    <a:pt x="67" y="126"/>
                  </a:cubicBezTo>
                  <a:cubicBezTo>
                    <a:pt x="67" y="131"/>
                    <a:pt x="71" y="124"/>
                    <a:pt x="72" y="122"/>
                  </a:cubicBezTo>
                  <a:cubicBezTo>
                    <a:pt x="72" y="121"/>
                    <a:pt x="72" y="120"/>
                    <a:pt x="73" y="119"/>
                  </a:cubicBezTo>
                  <a:cubicBezTo>
                    <a:pt x="73" y="118"/>
                    <a:pt x="73" y="117"/>
                    <a:pt x="73" y="116"/>
                  </a:cubicBezTo>
                  <a:cubicBezTo>
                    <a:pt x="72" y="115"/>
                    <a:pt x="72" y="115"/>
                    <a:pt x="71" y="115"/>
                  </a:cubicBezTo>
                  <a:cubicBezTo>
                    <a:pt x="68" y="115"/>
                    <a:pt x="68" y="114"/>
                    <a:pt x="65" y="111"/>
                  </a:cubicBezTo>
                  <a:cubicBezTo>
                    <a:pt x="63" y="109"/>
                    <a:pt x="65" y="108"/>
                    <a:pt x="67" y="110"/>
                  </a:cubicBezTo>
                  <a:cubicBezTo>
                    <a:pt x="70" y="112"/>
                    <a:pt x="71" y="113"/>
                    <a:pt x="73" y="115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74" y="117"/>
                    <a:pt x="76" y="119"/>
                    <a:pt x="78" y="123"/>
                  </a:cubicBezTo>
                  <a:cubicBezTo>
                    <a:pt x="79" y="126"/>
                    <a:pt x="81" y="130"/>
                    <a:pt x="84" y="128"/>
                  </a:cubicBezTo>
                  <a:cubicBezTo>
                    <a:pt x="86" y="127"/>
                    <a:pt x="83" y="122"/>
                    <a:pt x="86" y="122"/>
                  </a:cubicBezTo>
                  <a:cubicBezTo>
                    <a:pt x="89" y="122"/>
                    <a:pt x="92" y="120"/>
                    <a:pt x="94" y="118"/>
                  </a:cubicBezTo>
                  <a:cubicBezTo>
                    <a:pt x="95" y="115"/>
                    <a:pt x="94" y="114"/>
                    <a:pt x="94" y="110"/>
                  </a:cubicBezTo>
                  <a:cubicBezTo>
                    <a:pt x="94" y="105"/>
                    <a:pt x="102" y="103"/>
                    <a:pt x="103" y="106"/>
                  </a:cubicBezTo>
                  <a:cubicBezTo>
                    <a:pt x="104" y="109"/>
                    <a:pt x="108" y="104"/>
                    <a:pt x="112" y="102"/>
                  </a:cubicBezTo>
                  <a:cubicBezTo>
                    <a:pt x="115" y="100"/>
                    <a:pt x="116" y="102"/>
                    <a:pt x="114" y="104"/>
                  </a:cubicBezTo>
                  <a:cubicBezTo>
                    <a:pt x="112" y="106"/>
                    <a:pt x="113" y="109"/>
                    <a:pt x="117" y="111"/>
                  </a:cubicBezTo>
                  <a:cubicBezTo>
                    <a:pt x="121" y="113"/>
                    <a:pt x="122" y="117"/>
                    <a:pt x="118" y="117"/>
                  </a:cubicBezTo>
                  <a:cubicBezTo>
                    <a:pt x="114" y="118"/>
                    <a:pt x="110" y="115"/>
                    <a:pt x="107" y="115"/>
                  </a:cubicBezTo>
                  <a:cubicBezTo>
                    <a:pt x="104" y="115"/>
                    <a:pt x="101" y="116"/>
                    <a:pt x="98" y="117"/>
                  </a:cubicBezTo>
                  <a:cubicBezTo>
                    <a:pt x="95" y="119"/>
                    <a:pt x="93" y="122"/>
                    <a:pt x="92" y="125"/>
                  </a:cubicBezTo>
                  <a:cubicBezTo>
                    <a:pt x="91" y="129"/>
                    <a:pt x="93" y="130"/>
                    <a:pt x="99" y="130"/>
                  </a:cubicBezTo>
                  <a:cubicBezTo>
                    <a:pt x="105" y="130"/>
                    <a:pt x="110" y="131"/>
                    <a:pt x="110" y="134"/>
                  </a:cubicBezTo>
                  <a:cubicBezTo>
                    <a:pt x="109" y="137"/>
                    <a:pt x="106" y="140"/>
                    <a:pt x="102" y="141"/>
                  </a:cubicBezTo>
                  <a:cubicBezTo>
                    <a:pt x="99" y="141"/>
                    <a:pt x="92" y="139"/>
                    <a:pt x="88" y="139"/>
                  </a:cubicBezTo>
                  <a:cubicBezTo>
                    <a:pt x="84" y="138"/>
                    <a:pt x="80" y="137"/>
                    <a:pt x="78" y="140"/>
                  </a:cubicBezTo>
                  <a:cubicBezTo>
                    <a:pt x="77" y="142"/>
                    <a:pt x="75" y="142"/>
                    <a:pt x="73" y="141"/>
                  </a:cubicBezTo>
                  <a:cubicBezTo>
                    <a:pt x="71" y="140"/>
                    <a:pt x="70" y="139"/>
                    <a:pt x="68" y="138"/>
                  </a:cubicBezTo>
                  <a:cubicBezTo>
                    <a:pt x="65" y="136"/>
                    <a:pt x="58" y="135"/>
                    <a:pt x="59" y="130"/>
                  </a:cubicBezTo>
                  <a:cubicBezTo>
                    <a:pt x="59" y="125"/>
                    <a:pt x="55" y="127"/>
                    <a:pt x="48" y="127"/>
                  </a:cubicBezTo>
                  <a:cubicBezTo>
                    <a:pt x="44" y="127"/>
                    <a:pt x="42" y="128"/>
                    <a:pt x="40" y="129"/>
                  </a:cubicBezTo>
                  <a:cubicBezTo>
                    <a:pt x="39" y="129"/>
                    <a:pt x="39" y="129"/>
                    <a:pt x="38" y="130"/>
                  </a:cubicBezTo>
                  <a:cubicBezTo>
                    <a:pt x="36" y="130"/>
                    <a:pt x="35" y="130"/>
                    <a:pt x="33" y="130"/>
                  </a:cubicBezTo>
                  <a:cubicBezTo>
                    <a:pt x="32" y="130"/>
                    <a:pt x="31" y="130"/>
                    <a:pt x="30" y="131"/>
                  </a:cubicBezTo>
                  <a:cubicBezTo>
                    <a:pt x="26" y="131"/>
                    <a:pt x="25" y="133"/>
                    <a:pt x="22" y="133"/>
                  </a:cubicBezTo>
                  <a:cubicBezTo>
                    <a:pt x="22" y="134"/>
                    <a:pt x="21" y="134"/>
                    <a:pt x="20" y="134"/>
                  </a:cubicBezTo>
                  <a:cubicBezTo>
                    <a:pt x="18" y="135"/>
                    <a:pt x="16" y="138"/>
                    <a:pt x="16" y="140"/>
                  </a:cubicBezTo>
                  <a:cubicBezTo>
                    <a:pt x="16" y="143"/>
                    <a:pt x="14" y="147"/>
                    <a:pt x="10" y="148"/>
                  </a:cubicBezTo>
                  <a:cubicBezTo>
                    <a:pt x="7" y="148"/>
                    <a:pt x="6" y="155"/>
                    <a:pt x="4" y="158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3" y="160"/>
                    <a:pt x="3" y="161"/>
                    <a:pt x="2" y="162"/>
                  </a:cubicBezTo>
                  <a:cubicBezTo>
                    <a:pt x="1" y="165"/>
                    <a:pt x="0" y="167"/>
                    <a:pt x="1" y="169"/>
                  </a:cubicBezTo>
                  <a:cubicBezTo>
                    <a:pt x="2" y="169"/>
                    <a:pt x="2" y="169"/>
                    <a:pt x="2" y="170"/>
                  </a:cubicBezTo>
                  <a:cubicBezTo>
                    <a:pt x="4" y="172"/>
                    <a:pt x="5" y="172"/>
                    <a:pt x="2" y="175"/>
                  </a:cubicBezTo>
                  <a:cubicBezTo>
                    <a:pt x="2" y="175"/>
                    <a:pt x="2" y="175"/>
                    <a:pt x="2" y="175"/>
                  </a:cubicBezTo>
                  <a:cubicBezTo>
                    <a:pt x="0" y="176"/>
                    <a:pt x="1" y="178"/>
                    <a:pt x="2" y="180"/>
                  </a:cubicBezTo>
                  <a:cubicBezTo>
                    <a:pt x="3" y="181"/>
                    <a:pt x="3" y="182"/>
                    <a:pt x="4" y="183"/>
                  </a:cubicBezTo>
                  <a:cubicBezTo>
                    <a:pt x="6" y="186"/>
                    <a:pt x="9" y="188"/>
                    <a:pt x="11" y="190"/>
                  </a:cubicBezTo>
                  <a:cubicBezTo>
                    <a:pt x="14" y="193"/>
                    <a:pt x="17" y="196"/>
                    <a:pt x="20" y="199"/>
                  </a:cubicBezTo>
                  <a:cubicBezTo>
                    <a:pt x="22" y="200"/>
                    <a:pt x="24" y="201"/>
                    <a:pt x="25" y="200"/>
                  </a:cubicBezTo>
                  <a:cubicBezTo>
                    <a:pt x="26" y="200"/>
                    <a:pt x="28" y="199"/>
                    <a:pt x="30" y="198"/>
                  </a:cubicBezTo>
                  <a:cubicBezTo>
                    <a:pt x="32" y="198"/>
                    <a:pt x="34" y="197"/>
                    <a:pt x="36" y="197"/>
                  </a:cubicBezTo>
                  <a:cubicBezTo>
                    <a:pt x="37" y="196"/>
                    <a:pt x="37" y="196"/>
                    <a:pt x="38" y="196"/>
                  </a:cubicBezTo>
                  <a:cubicBezTo>
                    <a:pt x="39" y="196"/>
                    <a:pt x="39" y="196"/>
                    <a:pt x="40" y="196"/>
                  </a:cubicBezTo>
                  <a:cubicBezTo>
                    <a:pt x="44" y="197"/>
                    <a:pt x="49" y="199"/>
                    <a:pt x="53" y="199"/>
                  </a:cubicBezTo>
                  <a:cubicBezTo>
                    <a:pt x="57" y="199"/>
                    <a:pt x="57" y="204"/>
                    <a:pt x="56" y="207"/>
                  </a:cubicBezTo>
                  <a:cubicBezTo>
                    <a:pt x="54" y="210"/>
                    <a:pt x="57" y="217"/>
                    <a:pt x="61" y="220"/>
                  </a:cubicBezTo>
                  <a:cubicBezTo>
                    <a:pt x="64" y="222"/>
                    <a:pt x="60" y="227"/>
                    <a:pt x="63" y="228"/>
                  </a:cubicBezTo>
                  <a:cubicBezTo>
                    <a:pt x="66" y="229"/>
                    <a:pt x="64" y="232"/>
                    <a:pt x="61" y="237"/>
                  </a:cubicBezTo>
                  <a:cubicBezTo>
                    <a:pt x="58" y="241"/>
                    <a:pt x="61" y="249"/>
                    <a:pt x="64" y="254"/>
                  </a:cubicBezTo>
                  <a:cubicBezTo>
                    <a:pt x="68" y="258"/>
                    <a:pt x="65" y="262"/>
                    <a:pt x="69" y="267"/>
                  </a:cubicBezTo>
                  <a:cubicBezTo>
                    <a:pt x="74" y="272"/>
                    <a:pt x="69" y="275"/>
                    <a:pt x="72" y="280"/>
                  </a:cubicBezTo>
                  <a:cubicBezTo>
                    <a:pt x="72" y="280"/>
                    <a:pt x="72" y="281"/>
                    <a:pt x="73" y="281"/>
                  </a:cubicBezTo>
                  <a:cubicBezTo>
                    <a:pt x="76" y="284"/>
                    <a:pt x="82" y="282"/>
                    <a:pt x="87" y="281"/>
                  </a:cubicBezTo>
                  <a:cubicBezTo>
                    <a:pt x="92" y="281"/>
                    <a:pt x="97" y="276"/>
                    <a:pt x="101" y="275"/>
                  </a:cubicBezTo>
                  <a:cubicBezTo>
                    <a:pt x="105" y="275"/>
                    <a:pt x="100" y="262"/>
                    <a:pt x="105" y="262"/>
                  </a:cubicBezTo>
                  <a:cubicBezTo>
                    <a:pt x="109" y="261"/>
                    <a:pt x="112" y="258"/>
                    <a:pt x="109" y="257"/>
                  </a:cubicBezTo>
                  <a:cubicBezTo>
                    <a:pt x="107" y="255"/>
                    <a:pt x="108" y="250"/>
                    <a:pt x="111" y="250"/>
                  </a:cubicBezTo>
                  <a:cubicBezTo>
                    <a:pt x="113" y="250"/>
                    <a:pt x="117" y="245"/>
                    <a:pt x="118" y="242"/>
                  </a:cubicBezTo>
                  <a:cubicBezTo>
                    <a:pt x="120" y="238"/>
                    <a:pt x="120" y="229"/>
                    <a:pt x="118" y="226"/>
                  </a:cubicBezTo>
                  <a:cubicBezTo>
                    <a:pt x="117" y="223"/>
                    <a:pt x="114" y="222"/>
                    <a:pt x="116" y="221"/>
                  </a:cubicBezTo>
                  <a:cubicBezTo>
                    <a:pt x="119" y="220"/>
                    <a:pt x="120" y="212"/>
                    <a:pt x="124" y="209"/>
                  </a:cubicBezTo>
                  <a:cubicBezTo>
                    <a:pt x="124" y="209"/>
                    <a:pt x="125" y="209"/>
                    <a:pt x="125" y="208"/>
                  </a:cubicBezTo>
                  <a:cubicBezTo>
                    <a:pt x="127" y="207"/>
                    <a:pt x="129" y="204"/>
                    <a:pt x="132" y="200"/>
                  </a:cubicBezTo>
                  <a:cubicBezTo>
                    <a:pt x="135" y="197"/>
                    <a:pt x="137" y="193"/>
                    <a:pt x="139" y="189"/>
                  </a:cubicBezTo>
                  <a:cubicBezTo>
                    <a:pt x="141" y="183"/>
                    <a:pt x="137" y="183"/>
                    <a:pt x="133" y="184"/>
                  </a:cubicBezTo>
                  <a:cubicBezTo>
                    <a:pt x="133" y="185"/>
                    <a:pt x="132" y="185"/>
                    <a:pt x="132" y="185"/>
                  </a:cubicBezTo>
                  <a:cubicBezTo>
                    <a:pt x="130" y="185"/>
                    <a:pt x="127" y="185"/>
                    <a:pt x="125" y="183"/>
                  </a:cubicBezTo>
                  <a:cubicBezTo>
                    <a:pt x="123" y="182"/>
                    <a:pt x="122" y="181"/>
                    <a:pt x="120" y="180"/>
                  </a:cubicBezTo>
                  <a:cubicBezTo>
                    <a:pt x="116" y="176"/>
                    <a:pt x="113" y="168"/>
                    <a:pt x="111" y="164"/>
                  </a:cubicBezTo>
                  <a:cubicBezTo>
                    <a:pt x="108" y="159"/>
                    <a:pt x="103" y="146"/>
                    <a:pt x="105" y="146"/>
                  </a:cubicBezTo>
                  <a:cubicBezTo>
                    <a:pt x="108" y="146"/>
                    <a:pt x="110" y="150"/>
                    <a:pt x="113" y="156"/>
                  </a:cubicBezTo>
                  <a:cubicBezTo>
                    <a:pt x="115" y="163"/>
                    <a:pt x="121" y="170"/>
                    <a:pt x="125" y="178"/>
                  </a:cubicBezTo>
                  <a:cubicBezTo>
                    <a:pt x="125" y="178"/>
                    <a:pt x="125" y="178"/>
                    <a:pt x="125" y="179"/>
                  </a:cubicBezTo>
                  <a:cubicBezTo>
                    <a:pt x="127" y="183"/>
                    <a:pt x="130" y="183"/>
                    <a:pt x="132" y="181"/>
                  </a:cubicBezTo>
                  <a:cubicBezTo>
                    <a:pt x="133" y="181"/>
                    <a:pt x="135" y="179"/>
                    <a:pt x="136" y="178"/>
                  </a:cubicBezTo>
                  <a:cubicBezTo>
                    <a:pt x="137" y="177"/>
                    <a:pt x="140" y="177"/>
                    <a:pt x="143" y="176"/>
                  </a:cubicBezTo>
                  <a:cubicBezTo>
                    <a:pt x="144" y="175"/>
                    <a:pt x="146" y="174"/>
                    <a:pt x="147" y="174"/>
                  </a:cubicBezTo>
                  <a:cubicBezTo>
                    <a:pt x="148" y="173"/>
                    <a:pt x="149" y="173"/>
                    <a:pt x="149" y="172"/>
                  </a:cubicBezTo>
                  <a:cubicBezTo>
                    <a:pt x="149" y="172"/>
                    <a:pt x="149" y="172"/>
                    <a:pt x="150" y="172"/>
                  </a:cubicBezTo>
                  <a:cubicBezTo>
                    <a:pt x="151" y="169"/>
                    <a:pt x="158" y="160"/>
                    <a:pt x="156" y="158"/>
                  </a:cubicBezTo>
                  <a:cubicBezTo>
                    <a:pt x="154" y="156"/>
                    <a:pt x="152" y="155"/>
                    <a:pt x="149" y="155"/>
                  </a:cubicBezTo>
                  <a:cubicBezTo>
                    <a:pt x="149" y="155"/>
                    <a:pt x="148" y="155"/>
                    <a:pt x="147" y="155"/>
                  </a:cubicBezTo>
                  <a:cubicBezTo>
                    <a:pt x="147" y="155"/>
                    <a:pt x="146" y="156"/>
                    <a:pt x="146" y="156"/>
                  </a:cubicBezTo>
                  <a:cubicBezTo>
                    <a:pt x="145" y="156"/>
                    <a:pt x="144" y="156"/>
                    <a:pt x="143" y="155"/>
                  </a:cubicBezTo>
                  <a:cubicBezTo>
                    <a:pt x="140" y="154"/>
                    <a:pt x="138" y="150"/>
                    <a:pt x="137" y="147"/>
                  </a:cubicBezTo>
                  <a:cubicBezTo>
                    <a:pt x="135" y="144"/>
                    <a:pt x="139" y="143"/>
                    <a:pt x="142" y="148"/>
                  </a:cubicBezTo>
                  <a:cubicBezTo>
                    <a:pt x="142" y="149"/>
                    <a:pt x="142" y="150"/>
                    <a:pt x="143" y="150"/>
                  </a:cubicBezTo>
                  <a:cubicBezTo>
                    <a:pt x="144" y="152"/>
                    <a:pt x="146" y="152"/>
                    <a:pt x="147" y="152"/>
                  </a:cubicBezTo>
                  <a:cubicBezTo>
                    <a:pt x="148" y="152"/>
                    <a:pt x="149" y="152"/>
                    <a:pt x="149" y="152"/>
                  </a:cubicBezTo>
                  <a:cubicBezTo>
                    <a:pt x="150" y="153"/>
                    <a:pt x="151" y="153"/>
                    <a:pt x="152" y="154"/>
                  </a:cubicBezTo>
                  <a:cubicBezTo>
                    <a:pt x="156" y="156"/>
                    <a:pt x="155" y="154"/>
                    <a:pt x="161" y="154"/>
                  </a:cubicBezTo>
                  <a:cubicBezTo>
                    <a:pt x="168" y="154"/>
                    <a:pt x="167" y="153"/>
                    <a:pt x="172" y="157"/>
                  </a:cubicBezTo>
                  <a:cubicBezTo>
                    <a:pt x="177" y="161"/>
                    <a:pt x="180" y="163"/>
                    <a:pt x="183" y="163"/>
                  </a:cubicBezTo>
                  <a:cubicBezTo>
                    <a:pt x="186" y="163"/>
                    <a:pt x="182" y="174"/>
                    <a:pt x="185" y="177"/>
                  </a:cubicBezTo>
                  <a:cubicBezTo>
                    <a:pt x="185" y="178"/>
                    <a:pt x="186" y="178"/>
                    <a:pt x="186" y="179"/>
                  </a:cubicBezTo>
                  <a:cubicBezTo>
                    <a:pt x="186" y="179"/>
                    <a:pt x="187" y="180"/>
                    <a:pt x="187" y="181"/>
                  </a:cubicBezTo>
                  <a:cubicBezTo>
                    <a:pt x="188" y="181"/>
                    <a:pt x="188" y="182"/>
                    <a:pt x="188" y="183"/>
                  </a:cubicBezTo>
                  <a:cubicBezTo>
                    <a:pt x="191" y="186"/>
                    <a:pt x="193" y="190"/>
                    <a:pt x="194" y="190"/>
                  </a:cubicBezTo>
                  <a:cubicBezTo>
                    <a:pt x="197" y="191"/>
                    <a:pt x="198" y="188"/>
                    <a:pt x="200" y="184"/>
                  </a:cubicBezTo>
                  <a:cubicBezTo>
                    <a:pt x="200" y="181"/>
                    <a:pt x="200" y="177"/>
                    <a:pt x="201" y="175"/>
                  </a:cubicBezTo>
                  <a:cubicBezTo>
                    <a:pt x="201" y="175"/>
                    <a:pt x="201" y="175"/>
                    <a:pt x="201" y="175"/>
                  </a:cubicBezTo>
                  <a:cubicBezTo>
                    <a:pt x="203" y="174"/>
                    <a:pt x="209" y="169"/>
                    <a:pt x="214" y="166"/>
                  </a:cubicBezTo>
                  <a:cubicBezTo>
                    <a:pt x="219" y="163"/>
                    <a:pt x="223" y="166"/>
                    <a:pt x="226" y="168"/>
                  </a:cubicBezTo>
                  <a:cubicBezTo>
                    <a:pt x="227" y="168"/>
                    <a:pt x="227" y="169"/>
                    <a:pt x="227" y="169"/>
                  </a:cubicBezTo>
                  <a:cubicBezTo>
                    <a:pt x="229" y="172"/>
                    <a:pt x="227" y="176"/>
                    <a:pt x="231" y="176"/>
                  </a:cubicBezTo>
                  <a:cubicBezTo>
                    <a:pt x="235" y="176"/>
                    <a:pt x="238" y="180"/>
                    <a:pt x="235" y="184"/>
                  </a:cubicBezTo>
                  <a:cubicBezTo>
                    <a:pt x="233" y="189"/>
                    <a:pt x="234" y="191"/>
                    <a:pt x="237" y="193"/>
                  </a:cubicBezTo>
                  <a:cubicBezTo>
                    <a:pt x="240" y="195"/>
                    <a:pt x="239" y="201"/>
                    <a:pt x="242" y="202"/>
                  </a:cubicBezTo>
                  <a:cubicBezTo>
                    <a:pt x="242" y="202"/>
                    <a:pt x="242" y="203"/>
                    <a:pt x="243" y="203"/>
                  </a:cubicBezTo>
                  <a:cubicBezTo>
                    <a:pt x="245" y="205"/>
                    <a:pt x="248" y="209"/>
                    <a:pt x="248" y="205"/>
                  </a:cubicBezTo>
                  <a:cubicBezTo>
                    <a:pt x="248" y="201"/>
                    <a:pt x="245" y="197"/>
                    <a:pt x="243" y="195"/>
                  </a:cubicBezTo>
                  <a:cubicBezTo>
                    <a:pt x="242" y="194"/>
                    <a:pt x="241" y="193"/>
                    <a:pt x="240" y="193"/>
                  </a:cubicBezTo>
                  <a:cubicBezTo>
                    <a:pt x="238" y="192"/>
                    <a:pt x="238" y="187"/>
                    <a:pt x="238" y="184"/>
                  </a:cubicBezTo>
                  <a:cubicBezTo>
                    <a:pt x="238" y="182"/>
                    <a:pt x="240" y="183"/>
                    <a:pt x="243" y="185"/>
                  </a:cubicBezTo>
                  <a:cubicBezTo>
                    <a:pt x="244" y="186"/>
                    <a:pt x="244" y="187"/>
                    <a:pt x="245" y="187"/>
                  </a:cubicBezTo>
                  <a:cubicBezTo>
                    <a:pt x="248" y="191"/>
                    <a:pt x="251" y="193"/>
                    <a:pt x="253" y="189"/>
                  </a:cubicBezTo>
                  <a:cubicBezTo>
                    <a:pt x="255" y="185"/>
                    <a:pt x="259" y="183"/>
                    <a:pt x="258" y="181"/>
                  </a:cubicBezTo>
                  <a:cubicBezTo>
                    <a:pt x="258" y="179"/>
                    <a:pt x="256" y="175"/>
                    <a:pt x="253" y="170"/>
                  </a:cubicBezTo>
                  <a:cubicBezTo>
                    <a:pt x="251" y="166"/>
                    <a:pt x="256" y="163"/>
                    <a:pt x="260" y="163"/>
                  </a:cubicBezTo>
                  <a:cubicBezTo>
                    <a:pt x="261" y="163"/>
                    <a:pt x="262" y="163"/>
                    <a:pt x="262" y="163"/>
                  </a:cubicBezTo>
                  <a:cubicBezTo>
                    <a:pt x="267" y="163"/>
                    <a:pt x="273" y="158"/>
                    <a:pt x="276" y="156"/>
                  </a:cubicBezTo>
                  <a:cubicBezTo>
                    <a:pt x="279" y="155"/>
                    <a:pt x="280" y="150"/>
                    <a:pt x="282" y="148"/>
                  </a:cubicBezTo>
                  <a:cubicBezTo>
                    <a:pt x="285" y="145"/>
                    <a:pt x="282" y="138"/>
                    <a:pt x="279" y="135"/>
                  </a:cubicBezTo>
                  <a:cubicBezTo>
                    <a:pt x="276" y="132"/>
                    <a:pt x="281" y="124"/>
                    <a:pt x="278" y="124"/>
                  </a:cubicBezTo>
                  <a:cubicBezTo>
                    <a:pt x="274" y="124"/>
                    <a:pt x="275" y="119"/>
                    <a:pt x="281" y="119"/>
                  </a:cubicBezTo>
                  <a:cubicBezTo>
                    <a:pt x="282" y="119"/>
                    <a:pt x="283" y="119"/>
                    <a:pt x="284" y="119"/>
                  </a:cubicBezTo>
                  <a:cubicBezTo>
                    <a:pt x="287" y="120"/>
                    <a:pt x="287" y="122"/>
                    <a:pt x="288" y="124"/>
                  </a:cubicBezTo>
                  <a:cubicBezTo>
                    <a:pt x="288" y="125"/>
                    <a:pt x="289" y="126"/>
                    <a:pt x="290" y="126"/>
                  </a:cubicBezTo>
                  <a:cubicBezTo>
                    <a:pt x="291" y="127"/>
                    <a:pt x="293" y="128"/>
                    <a:pt x="293" y="130"/>
                  </a:cubicBezTo>
                  <a:cubicBezTo>
                    <a:pt x="293" y="131"/>
                    <a:pt x="293" y="132"/>
                    <a:pt x="293" y="133"/>
                  </a:cubicBezTo>
                  <a:cubicBezTo>
                    <a:pt x="294" y="134"/>
                    <a:pt x="295" y="135"/>
                    <a:pt x="296" y="136"/>
                  </a:cubicBezTo>
                  <a:cubicBezTo>
                    <a:pt x="297" y="136"/>
                    <a:pt x="298" y="136"/>
                    <a:pt x="298" y="136"/>
                  </a:cubicBezTo>
                  <a:cubicBezTo>
                    <a:pt x="302" y="135"/>
                    <a:pt x="299" y="130"/>
                    <a:pt x="297" y="126"/>
                  </a:cubicBezTo>
                  <a:cubicBezTo>
                    <a:pt x="297" y="126"/>
                    <a:pt x="297" y="125"/>
                    <a:pt x="296" y="125"/>
                  </a:cubicBezTo>
                  <a:cubicBezTo>
                    <a:pt x="295" y="122"/>
                    <a:pt x="292" y="121"/>
                    <a:pt x="296" y="121"/>
                  </a:cubicBezTo>
                  <a:cubicBezTo>
                    <a:pt x="296" y="121"/>
                    <a:pt x="296" y="121"/>
                    <a:pt x="296" y="121"/>
                  </a:cubicBezTo>
                  <a:cubicBezTo>
                    <a:pt x="299" y="120"/>
                    <a:pt x="299" y="118"/>
                    <a:pt x="301" y="115"/>
                  </a:cubicBezTo>
                  <a:cubicBezTo>
                    <a:pt x="301" y="114"/>
                    <a:pt x="302" y="113"/>
                    <a:pt x="303" y="113"/>
                  </a:cubicBezTo>
                  <a:cubicBezTo>
                    <a:pt x="304" y="113"/>
                    <a:pt x="306" y="114"/>
                    <a:pt x="307" y="113"/>
                  </a:cubicBezTo>
                  <a:cubicBezTo>
                    <a:pt x="308" y="113"/>
                    <a:pt x="309" y="113"/>
                    <a:pt x="310" y="113"/>
                  </a:cubicBezTo>
                  <a:cubicBezTo>
                    <a:pt x="312" y="112"/>
                    <a:pt x="313" y="111"/>
                    <a:pt x="314" y="110"/>
                  </a:cubicBezTo>
                  <a:cubicBezTo>
                    <a:pt x="315" y="108"/>
                    <a:pt x="316" y="106"/>
                    <a:pt x="317" y="104"/>
                  </a:cubicBezTo>
                  <a:cubicBezTo>
                    <a:pt x="317" y="103"/>
                    <a:pt x="318" y="102"/>
                    <a:pt x="319" y="100"/>
                  </a:cubicBezTo>
                  <a:cubicBezTo>
                    <a:pt x="321" y="97"/>
                    <a:pt x="323" y="92"/>
                    <a:pt x="322" y="88"/>
                  </a:cubicBezTo>
                  <a:cubicBezTo>
                    <a:pt x="321" y="84"/>
                    <a:pt x="319" y="83"/>
                    <a:pt x="317" y="83"/>
                  </a:cubicBezTo>
                  <a:cubicBezTo>
                    <a:pt x="316" y="83"/>
                    <a:pt x="315" y="83"/>
                    <a:pt x="314" y="83"/>
                  </a:cubicBezTo>
                  <a:cubicBezTo>
                    <a:pt x="314" y="83"/>
                    <a:pt x="314" y="83"/>
                    <a:pt x="314" y="83"/>
                  </a:cubicBezTo>
                  <a:cubicBezTo>
                    <a:pt x="311" y="83"/>
                    <a:pt x="310" y="80"/>
                    <a:pt x="314" y="79"/>
                  </a:cubicBezTo>
                  <a:cubicBezTo>
                    <a:pt x="314" y="79"/>
                    <a:pt x="314" y="79"/>
                    <a:pt x="314" y="79"/>
                  </a:cubicBezTo>
                  <a:cubicBezTo>
                    <a:pt x="315" y="78"/>
                    <a:pt x="316" y="78"/>
                    <a:pt x="317" y="78"/>
                  </a:cubicBezTo>
                  <a:cubicBezTo>
                    <a:pt x="320" y="76"/>
                    <a:pt x="321" y="72"/>
                    <a:pt x="323" y="69"/>
                  </a:cubicBezTo>
                  <a:cubicBezTo>
                    <a:pt x="324" y="68"/>
                    <a:pt x="325" y="67"/>
                    <a:pt x="327" y="67"/>
                  </a:cubicBezTo>
                  <a:cubicBezTo>
                    <a:pt x="329" y="67"/>
                    <a:pt x="332" y="68"/>
                    <a:pt x="334" y="68"/>
                  </a:cubicBezTo>
                  <a:cubicBezTo>
                    <a:pt x="335" y="68"/>
                    <a:pt x="335" y="68"/>
                    <a:pt x="335" y="68"/>
                  </a:cubicBezTo>
                  <a:cubicBezTo>
                    <a:pt x="339" y="68"/>
                    <a:pt x="342" y="67"/>
                    <a:pt x="345" y="69"/>
                  </a:cubicBezTo>
                  <a:cubicBezTo>
                    <a:pt x="346" y="69"/>
                    <a:pt x="346" y="69"/>
                    <a:pt x="347" y="69"/>
                  </a:cubicBezTo>
                  <a:cubicBezTo>
                    <a:pt x="348" y="69"/>
                    <a:pt x="349" y="68"/>
                    <a:pt x="350" y="66"/>
                  </a:cubicBezTo>
                  <a:cubicBezTo>
                    <a:pt x="351" y="65"/>
                    <a:pt x="352" y="63"/>
                    <a:pt x="353" y="61"/>
                  </a:cubicBezTo>
                  <a:cubicBezTo>
                    <a:pt x="355" y="60"/>
                    <a:pt x="356" y="59"/>
                    <a:pt x="358" y="59"/>
                  </a:cubicBezTo>
                  <a:cubicBezTo>
                    <a:pt x="359" y="58"/>
                    <a:pt x="361" y="59"/>
                    <a:pt x="361" y="60"/>
                  </a:cubicBezTo>
                  <a:cubicBezTo>
                    <a:pt x="362" y="62"/>
                    <a:pt x="364" y="62"/>
                    <a:pt x="365" y="61"/>
                  </a:cubicBezTo>
                  <a:cubicBezTo>
                    <a:pt x="367" y="61"/>
                    <a:pt x="368" y="60"/>
                    <a:pt x="369" y="59"/>
                  </a:cubicBezTo>
                  <a:cubicBezTo>
                    <a:pt x="369" y="59"/>
                    <a:pt x="370" y="58"/>
                    <a:pt x="370" y="58"/>
                  </a:cubicBezTo>
                  <a:cubicBezTo>
                    <a:pt x="372" y="58"/>
                    <a:pt x="373" y="60"/>
                    <a:pt x="370" y="61"/>
                  </a:cubicBezTo>
                  <a:cubicBezTo>
                    <a:pt x="370" y="61"/>
                    <a:pt x="370" y="61"/>
                    <a:pt x="370" y="61"/>
                  </a:cubicBezTo>
                  <a:cubicBezTo>
                    <a:pt x="367" y="63"/>
                    <a:pt x="366" y="65"/>
                    <a:pt x="370" y="65"/>
                  </a:cubicBezTo>
                  <a:cubicBezTo>
                    <a:pt x="371" y="65"/>
                    <a:pt x="371" y="65"/>
                    <a:pt x="371" y="65"/>
                  </a:cubicBezTo>
                  <a:cubicBezTo>
                    <a:pt x="374" y="66"/>
                    <a:pt x="375" y="64"/>
                    <a:pt x="377" y="64"/>
                  </a:cubicBezTo>
                  <a:cubicBezTo>
                    <a:pt x="378" y="64"/>
                    <a:pt x="378" y="64"/>
                    <a:pt x="379" y="64"/>
                  </a:cubicBezTo>
                  <a:cubicBezTo>
                    <a:pt x="379" y="64"/>
                    <a:pt x="380" y="64"/>
                    <a:pt x="380" y="64"/>
                  </a:cubicBezTo>
                  <a:cubicBezTo>
                    <a:pt x="382" y="65"/>
                    <a:pt x="384" y="67"/>
                    <a:pt x="385" y="66"/>
                  </a:cubicBezTo>
                  <a:cubicBezTo>
                    <a:pt x="386" y="66"/>
                    <a:pt x="386" y="65"/>
                    <a:pt x="386" y="65"/>
                  </a:cubicBezTo>
                  <a:cubicBezTo>
                    <a:pt x="387" y="64"/>
                    <a:pt x="388" y="62"/>
                    <a:pt x="389" y="61"/>
                  </a:cubicBezTo>
                  <a:cubicBezTo>
                    <a:pt x="390" y="60"/>
                    <a:pt x="391" y="59"/>
                    <a:pt x="394" y="58"/>
                  </a:cubicBezTo>
                  <a:cubicBezTo>
                    <a:pt x="394" y="58"/>
                    <a:pt x="395" y="58"/>
                    <a:pt x="396" y="58"/>
                  </a:cubicBezTo>
                  <a:cubicBezTo>
                    <a:pt x="397" y="58"/>
                    <a:pt x="398" y="58"/>
                    <a:pt x="398" y="58"/>
                  </a:cubicBezTo>
                  <a:cubicBezTo>
                    <a:pt x="400" y="58"/>
                    <a:pt x="400" y="56"/>
                    <a:pt x="398" y="55"/>
                  </a:cubicBezTo>
                  <a:cubicBezTo>
                    <a:pt x="398" y="55"/>
                    <a:pt x="397" y="54"/>
                    <a:pt x="396" y="54"/>
                  </a:cubicBezTo>
                  <a:cubicBezTo>
                    <a:pt x="395" y="53"/>
                    <a:pt x="394" y="53"/>
                    <a:pt x="394" y="52"/>
                  </a:cubicBezTo>
                  <a:cubicBezTo>
                    <a:pt x="391" y="50"/>
                    <a:pt x="391" y="48"/>
                    <a:pt x="393" y="49"/>
                  </a:cubicBezTo>
                  <a:cubicBezTo>
                    <a:pt x="394" y="50"/>
                    <a:pt x="394" y="50"/>
                    <a:pt x="394" y="50"/>
                  </a:cubicBezTo>
                  <a:cubicBezTo>
                    <a:pt x="395" y="51"/>
                    <a:pt x="397" y="52"/>
                    <a:pt x="398" y="52"/>
                  </a:cubicBezTo>
                  <a:cubicBezTo>
                    <a:pt x="399" y="52"/>
                    <a:pt x="400" y="52"/>
                    <a:pt x="399" y="51"/>
                  </a:cubicBezTo>
                  <a:cubicBezTo>
                    <a:pt x="399" y="49"/>
                    <a:pt x="400" y="47"/>
                    <a:pt x="402" y="47"/>
                  </a:cubicBezTo>
                  <a:cubicBezTo>
                    <a:pt x="403" y="47"/>
                    <a:pt x="404" y="47"/>
                    <a:pt x="405" y="48"/>
                  </a:cubicBezTo>
                  <a:cubicBezTo>
                    <a:pt x="409" y="50"/>
                    <a:pt x="409" y="53"/>
                    <a:pt x="412" y="52"/>
                  </a:cubicBezTo>
                  <a:cubicBezTo>
                    <a:pt x="416" y="51"/>
                    <a:pt x="421" y="43"/>
                    <a:pt x="41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6800851" y="4989513"/>
              <a:ext cx="25400" cy="2698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1 w 3"/>
                <a:gd name="T5" fmla="*/ 3 h 3"/>
                <a:gd name="T6" fmla="*/ 1 w 3"/>
                <a:gd name="T7" fmla="*/ 3 h 3"/>
                <a:gd name="T8" fmla="*/ 3 w 3"/>
                <a:gd name="T9" fmla="*/ 2 h 3"/>
                <a:gd name="T10" fmla="*/ 1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6570663" y="5486400"/>
              <a:ext cx="150813" cy="195263"/>
            </a:xfrm>
            <a:custGeom>
              <a:avLst/>
              <a:gdLst>
                <a:gd name="T0" fmla="*/ 14 w 17"/>
                <a:gd name="T1" fmla="*/ 0 h 22"/>
                <a:gd name="T2" fmla="*/ 14 w 17"/>
                <a:gd name="T3" fmla="*/ 0 h 22"/>
                <a:gd name="T4" fmla="*/ 9 w 17"/>
                <a:gd name="T5" fmla="*/ 6 h 22"/>
                <a:gd name="T6" fmla="*/ 8 w 17"/>
                <a:gd name="T7" fmla="*/ 6 h 22"/>
                <a:gd name="T8" fmla="*/ 6 w 17"/>
                <a:gd name="T9" fmla="*/ 7 h 22"/>
                <a:gd name="T10" fmla="*/ 1 w 17"/>
                <a:gd name="T11" fmla="*/ 12 h 22"/>
                <a:gd name="T12" fmla="*/ 4 w 17"/>
                <a:gd name="T13" fmla="*/ 18 h 22"/>
                <a:gd name="T14" fmla="*/ 6 w 17"/>
                <a:gd name="T15" fmla="*/ 14 h 22"/>
                <a:gd name="T16" fmla="*/ 9 w 17"/>
                <a:gd name="T17" fmla="*/ 12 h 22"/>
                <a:gd name="T18" fmla="*/ 14 w 17"/>
                <a:gd name="T19" fmla="*/ 8 h 22"/>
                <a:gd name="T20" fmla="*/ 14 w 17"/>
                <a:gd name="T21" fmla="*/ 8 h 22"/>
                <a:gd name="T22" fmla="*/ 14 w 1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2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1"/>
                    <a:pt x="11" y="4"/>
                    <a:pt x="9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3" y="8"/>
                    <a:pt x="0" y="10"/>
                    <a:pt x="1" y="12"/>
                  </a:cubicBezTo>
                  <a:cubicBezTo>
                    <a:pt x="2" y="14"/>
                    <a:pt x="3" y="22"/>
                    <a:pt x="4" y="18"/>
                  </a:cubicBezTo>
                  <a:cubicBezTo>
                    <a:pt x="4" y="16"/>
                    <a:pt x="5" y="15"/>
                    <a:pt x="6" y="14"/>
                  </a:cubicBezTo>
                  <a:cubicBezTo>
                    <a:pt x="7" y="13"/>
                    <a:pt x="8" y="12"/>
                    <a:pt x="9" y="12"/>
                  </a:cubicBezTo>
                  <a:cubicBezTo>
                    <a:pt x="11" y="10"/>
                    <a:pt x="13" y="9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5"/>
                    <a:pt x="17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4378326" y="4910138"/>
              <a:ext cx="25400" cy="34925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2 h 4"/>
                <a:gd name="T4" fmla="*/ 2 w 3"/>
                <a:gd name="T5" fmla="*/ 1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6543676" y="3463925"/>
              <a:ext cx="44450" cy="25400"/>
            </a:xfrm>
            <a:custGeom>
              <a:avLst/>
              <a:gdLst>
                <a:gd name="T0" fmla="*/ 3 w 5"/>
                <a:gd name="T1" fmla="*/ 3 h 3"/>
                <a:gd name="T2" fmla="*/ 2 w 5"/>
                <a:gd name="T3" fmla="*/ 0 h 3"/>
                <a:gd name="T4" fmla="*/ 2 w 5"/>
                <a:gd name="T5" fmla="*/ 0 h 3"/>
                <a:gd name="T6" fmla="*/ 2 w 5"/>
                <a:gd name="T7" fmla="*/ 3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5" y="3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2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6473826" y="4892675"/>
              <a:ext cx="69850" cy="34925"/>
            </a:xfrm>
            <a:custGeom>
              <a:avLst/>
              <a:gdLst>
                <a:gd name="T0" fmla="*/ 5 w 8"/>
                <a:gd name="T1" fmla="*/ 1 h 4"/>
                <a:gd name="T2" fmla="*/ 3 w 8"/>
                <a:gd name="T3" fmla="*/ 0 h 4"/>
                <a:gd name="T4" fmla="*/ 5 w 8"/>
                <a:gd name="T5" fmla="*/ 4 h 4"/>
                <a:gd name="T6" fmla="*/ 6 w 8"/>
                <a:gd name="T7" fmla="*/ 4 h 4"/>
                <a:gd name="T8" fmla="*/ 5 w 8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5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0"/>
                    <a:pt x="2" y="3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4"/>
                    <a:pt x="7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6605588" y="3570288"/>
              <a:ext cx="53975" cy="25400"/>
            </a:xfrm>
            <a:custGeom>
              <a:avLst/>
              <a:gdLst>
                <a:gd name="T0" fmla="*/ 2 w 6"/>
                <a:gd name="T1" fmla="*/ 1 h 3"/>
                <a:gd name="T2" fmla="*/ 1 w 6"/>
                <a:gd name="T3" fmla="*/ 0 h 3"/>
                <a:gd name="T4" fmla="*/ 2 w 6"/>
                <a:gd name="T5" fmla="*/ 3 h 3"/>
                <a:gd name="T6" fmla="*/ 4 w 6"/>
                <a:gd name="T7" fmla="*/ 3 h 3"/>
                <a:gd name="T8" fmla="*/ 2 w 6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1" y="2"/>
                    <a:pt x="2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6" y="3"/>
                    <a:pt x="4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6632576" y="4554538"/>
              <a:ext cx="34925" cy="36513"/>
            </a:xfrm>
            <a:custGeom>
              <a:avLst/>
              <a:gdLst>
                <a:gd name="T0" fmla="*/ 1 w 4"/>
                <a:gd name="T1" fmla="*/ 3 h 4"/>
                <a:gd name="T2" fmla="*/ 2 w 4"/>
                <a:gd name="T3" fmla="*/ 4 h 4"/>
                <a:gd name="T4" fmla="*/ 4 w 4"/>
                <a:gd name="T5" fmla="*/ 2 h 4"/>
                <a:gd name="T6" fmla="*/ 2 w 4"/>
                <a:gd name="T7" fmla="*/ 1 h 4"/>
                <a:gd name="T8" fmla="*/ 2 w 4"/>
                <a:gd name="T9" fmla="*/ 1 h 4"/>
                <a:gd name="T10" fmla="*/ 1 w 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3"/>
                    <a:pt x="2" y="4"/>
                    <a:pt x="2" y="4"/>
                  </a:cubicBezTo>
                  <a:cubicBezTo>
                    <a:pt x="3" y="4"/>
                    <a:pt x="3" y="3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6588126" y="4989513"/>
              <a:ext cx="71438" cy="44450"/>
            </a:xfrm>
            <a:custGeom>
              <a:avLst/>
              <a:gdLst>
                <a:gd name="T0" fmla="*/ 4 w 8"/>
                <a:gd name="T1" fmla="*/ 5 h 5"/>
                <a:gd name="T2" fmla="*/ 6 w 8"/>
                <a:gd name="T3" fmla="*/ 5 h 5"/>
                <a:gd name="T4" fmla="*/ 4 w 8"/>
                <a:gd name="T5" fmla="*/ 1 h 5"/>
                <a:gd name="T6" fmla="*/ 2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5" y="5"/>
                    <a:pt x="5" y="5"/>
                    <a:pt x="6" y="5"/>
                  </a:cubicBezTo>
                  <a:cubicBezTo>
                    <a:pt x="8" y="5"/>
                    <a:pt x="7" y="3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2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6526213" y="5070475"/>
              <a:ext cx="96838" cy="44450"/>
            </a:xfrm>
            <a:custGeom>
              <a:avLst/>
              <a:gdLst>
                <a:gd name="T0" fmla="*/ 4 w 11"/>
                <a:gd name="T1" fmla="*/ 0 h 5"/>
                <a:gd name="T2" fmla="*/ 4 w 11"/>
                <a:gd name="T3" fmla="*/ 0 h 5"/>
                <a:gd name="T4" fmla="*/ 4 w 11"/>
                <a:gd name="T5" fmla="*/ 5 h 5"/>
                <a:gd name="T6" fmla="*/ 7 w 11"/>
                <a:gd name="T7" fmla="*/ 5 h 5"/>
                <a:gd name="T8" fmla="*/ 4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2" y="3"/>
                    <a:pt x="4" y="5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11" y="5"/>
                    <a:pt x="8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4943476" y="4660900"/>
              <a:ext cx="34925" cy="26988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1 w 4"/>
                <a:gd name="T5" fmla="*/ 2 h 3"/>
                <a:gd name="T6" fmla="*/ 1 w 4"/>
                <a:gd name="T7" fmla="*/ 3 h 3"/>
                <a:gd name="T8" fmla="*/ 3 w 4"/>
                <a:gd name="T9" fmla="*/ 1 h 3"/>
                <a:gd name="T10" fmla="*/ 1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4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4943476" y="4581525"/>
              <a:ext cx="26988" cy="2698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3 h 3"/>
                <a:gd name="T4" fmla="*/ 1 w 3"/>
                <a:gd name="T5" fmla="*/ 3 h 3"/>
                <a:gd name="T6" fmla="*/ 3 w 3"/>
                <a:gd name="T7" fmla="*/ 2 h 3"/>
                <a:gd name="T8" fmla="*/ 1 w 3"/>
                <a:gd name="T9" fmla="*/ 0 h 3"/>
                <a:gd name="T10" fmla="*/ 1 w 3"/>
                <a:gd name="T11" fmla="*/ 0 h 3"/>
                <a:gd name="T12" fmla="*/ 0 w 3"/>
                <a:gd name="T13" fmla="*/ 1 h 3"/>
                <a:gd name="T14" fmla="*/ 0 w 3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4935538" y="4616450"/>
              <a:ext cx="25400" cy="36513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2 h 4"/>
                <a:gd name="T4" fmla="*/ 2 w 3"/>
                <a:gd name="T5" fmla="*/ 1 h 4"/>
                <a:gd name="T6" fmla="*/ 1 w 3"/>
                <a:gd name="T7" fmla="*/ 1 h 4"/>
                <a:gd name="T8" fmla="*/ 1 w 3"/>
                <a:gd name="T9" fmla="*/ 1 h 4"/>
                <a:gd name="T10" fmla="*/ 0 w 3"/>
                <a:gd name="T11" fmla="*/ 1 h 4"/>
                <a:gd name="T12" fmla="*/ 0 w 3"/>
                <a:gd name="T13" fmla="*/ 2 h 4"/>
                <a:gd name="T14" fmla="*/ 0 w 3"/>
                <a:gd name="T15" fmla="*/ 3 h 4"/>
                <a:gd name="T16" fmla="*/ 1 w 3"/>
                <a:gd name="T17" fmla="*/ 4 h 4"/>
                <a:gd name="T18" fmla="*/ 2 w 3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5032376" y="4519613"/>
              <a:ext cx="61913" cy="61913"/>
            </a:xfrm>
            <a:custGeom>
              <a:avLst/>
              <a:gdLst>
                <a:gd name="T0" fmla="*/ 4 w 7"/>
                <a:gd name="T1" fmla="*/ 1 h 7"/>
                <a:gd name="T2" fmla="*/ 3 w 7"/>
                <a:gd name="T3" fmla="*/ 1 h 7"/>
                <a:gd name="T4" fmla="*/ 4 w 7"/>
                <a:gd name="T5" fmla="*/ 7 h 7"/>
                <a:gd name="T6" fmla="*/ 4 w 7"/>
                <a:gd name="T7" fmla="*/ 7 h 7"/>
                <a:gd name="T8" fmla="*/ 4 w 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1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6"/>
                    <a:pt x="6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5332413" y="4652963"/>
              <a:ext cx="185738" cy="185738"/>
            </a:xfrm>
            <a:custGeom>
              <a:avLst/>
              <a:gdLst>
                <a:gd name="T0" fmla="*/ 12 w 21"/>
                <a:gd name="T1" fmla="*/ 3 h 21"/>
                <a:gd name="T2" fmla="*/ 5 w 21"/>
                <a:gd name="T3" fmla="*/ 0 h 21"/>
                <a:gd name="T4" fmla="*/ 9 w 21"/>
                <a:gd name="T5" fmla="*/ 13 h 21"/>
                <a:gd name="T6" fmla="*/ 12 w 21"/>
                <a:gd name="T7" fmla="*/ 16 h 21"/>
                <a:gd name="T8" fmla="*/ 21 w 21"/>
                <a:gd name="T9" fmla="*/ 16 h 21"/>
                <a:gd name="T10" fmla="*/ 12 w 21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12" y="3"/>
                  </a:moveTo>
                  <a:cubicBezTo>
                    <a:pt x="10" y="1"/>
                    <a:pt x="7" y="0"/>
                    <a:pt x="5" y="0"/>
                  </a:cubicBezTo>
                  <a:cubicBezTo>
                    <a:pt x="0" y="1"/>
                    <a:pt x="6" y="9"/>
                    <a:pt x="9" y="13"/>
                  </a:cubicBezTo>
                  <a:cubicBezTo>
                    <a:pt x="10" y="14"/>
                    <a:pt x="11" y="15"/>
                    <a:pt x="12" y="16"/>
                  </a:cubicBezTo>
                  <a:cubicBezTo>
                    <a:pt x="16" y="19"/>
                    <a:pt x="21" y="21"/>
                    <a:pt x="21" y="16"/>
                  </a:cubicBezTo>
                  <a:cubicBezTo>
                    <a:pt x="21" y="13"/>
                    <a:pt x="16" y="7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5287963" y="4546600"/>
              <a:ext cx="26988" cy="2698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1 h 3"/>
                <a:gd name="T4" fmla="*/ 1 w 3"/>
                <a:gd name="T5" fmla="*/ 3 h 3"/>
                <a:gd name="T6" fmla="*/ 1 w 3"/>
                <a:gd name="T7" fmla="*/ 3 h 3"/>
                <a:gd name="T8" fmla="*/ 3 w 3"/>
                <a:gd name="T9" fmla="*/ 2 h 3"/>
                <a:gd name="T10" fmla="*/ 1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5535613" y="4821238"/>
              <a:ext cx="106363" cy="26988"/>
            </a:xfrm>
            <a:custGeom>
              <a:avLst/>
              <a:gdLst>
                <a:gd name="T0" fmla="*/ 6 w 12"/>
                <a:gd name="T1" fmla="*/ 0 h 3"/>
                <a:gd name="T2" fmla="*/ 5 w 12"/>
                <a:gd name="T3" fmla="*/ 0 h 3"/>
                <a:gd name="T4" fmla="*/ 6 w 12"/>
                <a:gd name="T5" fmla="*/ 3 h 3"/>
                <a:gd name="T6" fmla="*/ 7 w 12"/>
                <a:gd name="T7" fmla="*/ 3 h 3"/>
                <a:gd name="T8" fmla="*/ 6 w 1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0" y="0"/>
                    <a:pt x="1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12" y="3"/>
                    <a:pt x="10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6" name="Freeform 86"/>
            <p:cNvSpPr/>
            <p:nvPr/>
          </p:nvSpPr>
          <p:spPr bwMode="auto">
            <a:xfrm>
              <a:off x="4572001" y="4564063"/>
              <a:ext cx="36513" cy="34925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1 h 4"/>
                <a:gd name="T4" fmla="*/ 2 w 4"/>
                <a:gd name="T5" fmla="*/ 1 h 4"/>
                <a:gd name="T6" fmla="*/ 1 w 4"/>
                <a:gd name="T7" fmla="*/ 3 h 4"/>
                <a:gd name="T8" fmla="*/ 2 w 4"/>
                <a:gd name="T9" fmla="*/ 4 h 4"/>
                <a:gd name="T10" fmla="*/ 3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1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7" name="Freeform 87"/>
            <p:cNvSpPr/>
            <p:nvPr/>
          </p:nvSpPr>
          <p:spPr bwMode="auto">
            <a:xfrm>
              <a:off x="4537076" y="4475163"/>
              <a:ext cx="34925" cy="26988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0 h 3"/>
                <a:gd name="T4" fmla="*/ 1 w 4"/>
                <a:gd name="T5" fmla="*/ 2 h 3"/>
                <a:gd name="T6" fmla="*/ 2 w 4"/>
                <a:gd name="T7" fmla="*/ 3 h 3"/>
                <a:gd name="T8" fmla="*/ 3 w 4"/>
                <a:gd name="T9" fmla="*/ 1 h 3"/>
                <a:gd name="T10" fmla="*/ 2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8" name="Freeform 88"/>
            <p:cNvSpPr/>
            <p:nvPr/>
          </p:nvSpPr>
          <p:spPr bwMode="auto">
            <a:xfrm>
              <a:off x="5943601" y="4057650"/>
              <a:ext cx="52388" cy="44450"/>
            </a:xfrm>
            <a:custGeom>
              <a:avLst/>
              <a:gdLst>
                <a:gd name="T0" fmla="*/ 3 w 6"/>
                <a:gd name="T1" fmla="*/ 1 h 5"/>
                <a:gd name="T2" fmla="*/ 3 w 6"/>
                <a:gd name="T3" fmla="*/ 1 h 5"/>
                <a:gd name="T4" fmla="*/ 3 w 6"/>
                <a:gd name="T5" fmla="*/ 4 h 5"/>
                <a:gd name="T6" fmla="*/ 3 w 6"/>
                <a:gd name="T7" fmla="*/ 4 h 5"/>
                <a:gd name="T8" fmla="*/ 3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0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5"/>
                    <a:pt x="4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9" name="Freeform 89"/>
            <p:cNvSpPr/>
            <p:nvPr/>
          </p:nvSpPr>
          <p:spPr bwMode="auto">
            <a:xfrm>
              <a:off x="4908551" y="4475163"/>
              <a:ext cx="34925" cy="26988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1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1"/>
                    <a:pt x="3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2" y="3"/>
                    <a:pt x="2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4916488" y="4554538"/>
              <a:ext cx="26988" cy="36513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2 h 4"/>
                <a:gd name="T4" fmla="*/ 3 w 3"/>
                <a:gd name="T5" fmla="*/ 1 h 4"/>
                <a:gd name="T6" fmla="*/ 2 w 3"/>
                <a:gd name="T7" fmla="*/ 1 h 4"/>
                <a:gd name="T8" fmla="*/ 2 w 3"/>
                <a:gd name="T9" fmla="*/ 1 h 4"/>
                <a:gd name="T10" fmla="*/ 1 w 3"/>
                <a:gd name="T11" fmla="*/ 3 h 4"/>
                <a:gd name="T12" fmla="*/ 2 w 3"/>
                <a:gd name="T13" fmla="*/ 4 h 4"/>
                <a:gd name="T14" fmla="*/ 3 w 3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4598988" y="4776788"/>
              <a:ext cx="26988" cy="2698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1 w 3"/>
                <a:gd name="T5" fmla="*/ 3 h 3"/>
                <a:gd name="T6" fmla="*/ 1 w 3"/>
                <a:gd name="T7" fmla="*/ 3 h 3"/>
                <a:gd name="T8" fmla="*/ 3 w 3"/>
                <a:gd name="T9" fmla="*/ 1 h 3"/>
                <a:gd name="T10" fmla="*/ 1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5572126" y="4591050"/>
              <a:ext cx="158750" cy="177800"/>
            </a:xfrm>
            <a:custGeom>
              <a:avLst/>
              <a:gdLst>
                <a:gd name="T0" fmla="*/ 17 w 18"/>
                <a:gd name="T1" fmla="*/ 7 h 20"/>
                <a:gd name="T2" fmla="*/ 15 w 18"/>
                <a:gd name="T3" fmla="*/ 0 h 20"/>
                <a:gd name="T4" fmla="*/ 5 w 18"/>
                <a:gd name="T5" fmla="*/ 8 h 20"/>
                <a:gd name="T6" fmla="*/ 2 w 18"/>
                <a:gd name="T7" fmla="*/ 10 h 20"/>
                <a:gd name="T8" fmla="*/ 2 w 18"/>
                <a:gd name="T9" fmla="*/ 16 h 20"/>
                <a:gd name="T10" fmla="*/ 3 w 18"/>
                <a:gd name="T11" fmla="*/ 16 h 20"/>
                <a:gd name="T12" fmla="*/ 9 w 18"/>
                <a:gd name="T13" fmla="*/ 20 h 20"/>
                <a:gd name="T14" fmla="*/ 17 w 18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0">
                  <a:moveTo>
                    <a:pt x="17" y="7"/>
                  </a:moveTo>
                  <a:cubicBezTo>
                    <a:pt x="18" y="3"/>
                    <a:pt x="18" y="0"/>
                    <a:pt x="15" y="0"/>
                  </a:cubicBezTo>
                  <a:cubicBezTo>
                    <a:pt x="12" y="0"/>
                    <a:pt x="10" y="5"/>
                    <a:pt x="5" y="8"/>
                  </a:cubicBezTo>
                  <a:cubicBezTo>
                    <a:pt x="4" y="9"/>
                    <a:pt x="3" y="9"/>
                    <a:pt x="2" y="10"/>
                  </a:cubicBezTo>
                  <a:cubicBezTo>
                    <a:pt x="0" y="12"/>
                    <a:pt x="1" y="14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4" y="18"/>
                    <a:pt x="7" y="20"/>
                    <a:pt x="9" y="20"/>
                  </a:cubicBezTo>
                  <a:cubicBezTo>
                    <a:pt x="11" y="20"/>
                    <a:pt x="17" y="10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5819776" y="4537075"/>
              <a:ext cx="61913" cy="53975"/>
            </a:xfrm>
            <a:custGeom>
              <a:avLst/>
              <a:gdLst>
                <a:gd name="T0" fmla="*/ 4 w 7"/>
                <a:gd name="T1" fmla="*/ 0 h 6"/>
                <a:gd name="T2" fmla="*/ 3 w 7"/>
                <a:gd name="T3" fmla="*/ 0 h 6"/>
                <a:gd name="T4" fmla="*/ 2 w 7"/>
                <a:gd name="T5" fmla="*/ 5 h 6"/>
                <a:gd name="T6" fmla="*/ 4 w 7"/>
                <a:gd name="T7" fmla="*/ 6 h 6"/>
                <a:gd name="T8" fmla="*/ 7 w 7"/>
                <a:gd name="T9" fmla="*/ 3 h 6"/>
                <a:gd name="T10" fmla="*/ 4 w 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1"/>
                    <a:pt x="0" y="3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6" y="4"/>
                    <a:pt x="7" y="3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5837238" y="4848225"/>
              <a:ext cx="34925" cy="34925"/>
            </a:xfrm>
            <a:custGeom>
              <a:avLst/>
              <a:gdLst>
                <a:gd name="T0" fmla="*/ 2 w 4"/>
                <a:gd name="T1" fmla="*/ 1 h 4"/>
                <a:gd name="T2" fmla="*/ 2 w 4"/>
                <a:gd name="T3" fmla="*/ 1 h 4"/>
                <a:gd name="T4" fmla="*/ 1 w 4"/>
                <a:gd name="T5" fmla="*/ 3 h 4"/>
                <a:gd name="T6" fmla="*/ 2 w 4"/>
                <a:gd name="T7" fmla="*/ 4 h 4"/>
                <a:gd name="T8" fmla="*/ 3 w 4"/>
                <a:gd name="T9" fmla="*/ 2 h 4"/>
                <a:gd name="T10" fmla="*/ 2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5775326" y="4235450"/>
              <a:ext cx="52388" cy="53975"/>
            </a:xfrm>
            <a:custGeom>
              <a:avLst/>
              <a:gdLst>
                <a:gd name="T0" fmla="*/ 3 w 6"/>
                <a:gd name="T1" fmla="*/ 1 h 6"/>
                <a:gd name="T2" fmla="*/ 3 w 6"/>
                <a:gd name="T3" fmla="*/ 1 h 6"/>
                <a:gd name="T4" fmla="*/ 3 w 6"/>
                <a:gd name="T5" fmla="*/ 6 h 6"/>
                <a:gd name="T6" fmla="*/ 3 w 6"/>
                <a:gd name="T7" fmla="*/ 6 h 6"/>
                <a:gd name="T8" fmla="*/ 3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1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6"/>
                    <a:pt x="6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5899151" y="4191000"/>
              <a:ext cx="25400" cy="34925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1 w 3"/>
                <a:gd name="T5" fmla="*/ 1 h 4"/>
                <a:gd name="T6" fmla="*/ 1 w 3"/>
                <a:gd name="T7" fmla="*/ 3 h 4"/>
                <a:gd name="T8" fmla="*/ 1 w 3"/>
                <a:gd name="T9" fmla="*/ 4 h 4"/>
                <a:gd name="T10" fmla="*/ 3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5757863" y="4341813"/>
              <a:ext cx="61913" cy="44450"/>
            </a:xfrm>
            <a:custGeom>
              <a:avLst/>
              <a:gdLst>
                <a:gd name="T0" fmla="*/ 4 w 7"/>
                <a:gd name="T1" fmla="*/ 5 h 5"/>
                <a:gd name="T2" fmla="*/ 5 w 7"/>
                <a:gd name="T3" fmla="*/ 5 h 5"/>
                <a:gd name="T4" fmla="*/ 5 w 7"/>
                <a:gd name="T5" fmla="*/ 0 h 5"/>
                <a:gd name="T6" fmla="*/ 4 w 7"/>
                <a:gd name="T7" fmla="*/ 0 h 5"/>
                <a:gd name="T8" fmla="*/ 4 w 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4" y="5"/>
                    <a:pt x="5" y="5"/>
                    <a:pt x="5" y="5"/>
                  </a:cubicBezTo>
                  <a:cubicBezTo>
                    <a:pt x="7" y="5"/>
                    <a:pt x="6" y="2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5765801" y="4421188"/>
              <a:ext cx="53975" cy="36513"/>
            </a:xfrm>
            <a:custGeom>
              <a:avLst/>
              <a:gdLst>
                <a:gd name="T0" fmla="*/ 5 w 6"/>
                <a:gd name="T1" fmla="*/ 4 h 4"/>
                <a:gd name="T2" fmla="*/ 4 w 6"/>
                <a:gd name="T3" fmla="*/ 1 h 4"/>
                <a:gd name="T4" fmla="*/ 3 w 6"/>
                <a:gd name="T5" fmla="*/ 0 h 4"/>
                <a:gd name="T6" fmla="*/ 4 w 6"/>
                <a:gd name="T7" fmla="*/ 4 h 4"/>
                <a:gd name="T8" fmla="*/ 5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6" y="3"/>
                    <a:pt x="5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1"/>
                    <a:pt x="2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6208713" y="5468938"/>
              <a:ext cx="69850" cy="71438"/>
            </a:xfrm>
            <a:custGeom>
              <a:avLst/>
              <a:gdLst>
                <a:gd name="T0" fmla="*/ 5 w 8"/>
                <a:gd name="T1" fmla="*/ 1 h 8"/>
                <a:gd name="T2" fmla="*/ 4 w 8"/>
                <a:gd name="T3" fmla="*/ 1 h 8"/>
                <a:gd name="T4" fmla="*/ 3 w 8"/>
                <a:gd name="T5" fmla="*/ 7 h 8"/>
                <a:gd name="T6" fmla="*/ 5 w 8"/>
                <a:gd name="T7" fmla="*/ 8 h 8"/>
                <a:gd name="T8" fmla="*/ 8 w 8"/>
                <a:gd name="T9" fmla="*/ 4 h 8"/>
                <a:gd name="T10" fmla="*/ 5 w 8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0" y="2"/>
                    <a:pt x="0" y="4"/>
                    <a:pt x="3" y="7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7" y="7"/>
                    <a:pt x="8" y="5"/>
                    <a:pt x="8" y="4"/>
                  </a:cubicBezTo>
                  <a:cubicBezTo>
                    <a:pt x="8" y="2"/>
                    <a:pt x="7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5572126" y="4314825"/>
              <a:ext cx="34925" cy="44450"/>
            </a:xfrm>
            <a:custGeom>
              <a:avLst/>
              <a:gdLst>
                <a:gd name="T0" fmla="*/ 2 w 4"/>
                <a:gd name="T1" fmla="*/ 4 h 5"/>
                <a:gd name="T2" fmla="*/ 3 w 4"/>
                <a:gd name="T3" fmla="*/ 4 h 5"/>
                <a:gd name="T4" fmla="*/ 2 w 4"/>
                <a:gd name="T5" fmla="*/ 0 h 5"/>
                <a:gd name="T6" fmla="*/ 2 w 4"/>
                <a:gd name="T7" fmla="*/ 0 h 5"/>
                <a:gd name="T8" fmla="*/ 2 w 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2" y="4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5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5757863" y="4724400"/>
              <a:ext cx="61913" cy="44450"/>
            </a:xfrm>
            <a:custGeom>
              <a:avLst/>
              <a:gdLst>
                <a:gd name="T0" fmla="*/ 5 w 7"/>
                <a:gd name="T1" fmla="*/ 5 h 5"/>
                <a:gd name="T2" fmla="*/ 6 w 7"/>
                <a:gd name="T3" fmla="*/ 5 h 5"/>
                <a:gd name="T4" fmla="*/ 5 w 7"/>
                <a:gd name="T5" fmla="*/ 1 h 5"/>
                <a:gd name="T6" fmla="*/ 2 w 7"/>
                <a:gd name="T7" fmla="*/ 0 h 5"/>
                <a:gd name="T8" fmla="*/ 5 w 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5" y="5"/>
                  </a:moveTo>
                  <a:cubicBezTo>
                    <a:pt x="5" y="5"/>
                    <a:pt x="5" y="5"/>
                    <a:pt x="6" y="5"/>
                  </a:cubicBezTo>
                  <a:cubicBezTo>
                    <a:pt x="7" y="5"/>
                    <a:pt x="6" y="3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2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5641976" y="4900613"/>
              <a:ext cx="725488" cy="560388"/>
            </a:xfrm>
            <a:custGeom>
              <a:avLst/>
              <a:gdLst>
                <a:gd name="T0" fmla="*/ 79 w 82"/>
                <a:gd name="T1" fmla="*/ 28 h 63"/>
                <a:gd name="T2" fmla="*/ 69 w 82"/>
                <a:gd name="T3" fmla="*/ 17 h 63"/>
                <a:gd name="T4" fmla="*/ 64 w 82"/>
                <a:gd name="T5" fmla="*/ 6 h 63"/>
                <a:gd name="T6" fmla="*/ 61 w 82"/>
                <a:gd name="T7" fmla="*/ 2 h 63"/>
                <a:gd name="T8" fmla="*/ 57 w 82"/>
                <a:gd name="T9" fmla="*/ 4 h 63"/>
                <a:gd name="T10" fmla="*/ 54 w 82"/>
                <a:gd name="T11" fmla="*/ 14 h 63"/>
                <a:gd name="T12" fmla="*/ 51 w 82"/>
                <a:gd name="T13" fmla="*/ 13 h 63"/>
                <a:gd name="T14" fmla="*/ 48 w 82"/>
                <a:gd name="T15" fmla="*/ 11 h 63"/>
                <a:gd name="T16" fmla="*/ 47 w 82"/>
                <a:gd name="T17" fmla="*/ 9 h 63"/>
                <a:gd name="T18" fmla="*/ 42 w 82"/>
                <a:gd name="T19" fmla="*/ 2 h 63"/>
                <a:gd name="T20" fmla="*/ 41 w 82"/>
                <a:gd name="T21" fmla="*/ 1 h 63"/>
                <a:gd name="T22" fmla="*/ 37 w 82"/>
                <a:gd name="T23" fmla="*/ 4 h 63"/>
                <a:gd name="T24" fmla="*/ 37 w 82"/>
                <a:gd name="T25" fmla="*/ 4 h 63"/>
                <a:gd name="T26" fmla="*/ 33 w 82"/>
                <a:gd name="T27" fmla="*/ 10 h 63"/>
                <a:gd name="T28" fmla="*/ 30 w 82"/>
                <a:gd name="T29" fmla="*/ 7 h 63"/>
                <a:gd name="T30" fmla="*/ 27 w 82"/>
                <a:gd name="T31" fmla="*/ 6 h 63"/>
                <a:gd name="T32" fmla="*/ 27 w 82"/>
                <a:gd name="T33" fmla="*/ 6 h 63"/>
                <a:gd name="T34" fmla="*/ 24 w 82"/>
                <a:gd name="T35" fmla="*/ 12 h 63"/>
                <a:gd name="T36" fmla="*/ 22 w 82"/>
                <a:gd name="T37" fmla="*/ 12 h 63"/>
                <a:gd name="T38" fmla="*/ 18 w 82"/>
                <a:gd name="T39" fmla="*/ 13 h 63"/>
                <a:gd name="T40" fmla="*/ 17 w 82"/>
                <a:gd name="T41" fmla="*/ 16 h 63"/>
                <a:gd name="T42" fmla="*/ 8 w 82"/>
                <a:gd name="T43" fmla="*/ 20 h 63"/>
                <a:gd name="T44" fmla="*/ 2 w 82"/>
                <a:gd name="T45" fmla="*/ 29 h 63"/>
                <a:gd name="T46" fmla="*/ 5 w 82"/>
                <a:gd name="T47" fmla="*/ 43 h 63"/>
                <a:gd name="T48" fmla="*/ 6 w 82"/>
                <a:gd name="T49" fmla="*/ 52 h 63"/>
                <a:gd name="T50" fmla="*/ 14 w 82"/>
                <a:gd name="T51" fmla="*/ 51 h 63"/>
                <a:gd name="T52" fmla="*/ 18 w 82"/>
                <a:gd name="T53" fmla="*/ 51 h 63"/>
                <a:gd name="T54" fmla="*/ 21 w 82"/>
                <a:gd name="T55" fmla="*/ 48 h 63"/>
                <a:gd name="T56" fmla="*/ 24 w 82"/>
                <a:gd name="T57" fmla="*/ 46 h 63"/>
                <a:gd name="T58" fmla="*/ 27 w 82"/>
                <a:gd name="T59" fmla="*/ 46 h 63"/>
                <a:gd name="T60" fmla="*/ 30 w 82"/>
                <a:gd name="T61" fmla="*/ 46 h 63"/>
                <a:gd name="T62" fmla="*/ 30 w 82"/>
                <a:gd name="T63" fmla="*/ 46 h 63"/>
                <a:gd name="T64" fmla="*/ 37 w 82"/>
                <a:gd name="T65" fmla="*/ 45 h 63"/>
                <a:gd name="T66" fmla="*/ 41 w 82"/>
                <a:gd name="T67" fmla="*/ 46 h 63"/>
                <a:gd name="T68" fmla="*/ 43 w 82"/>
                <a:gd name="T69" fmla="*/ 48 h 63"/>
                <a:gd name="T70" fmla="*/ 48 w 82"/>
                <a:gd name="T71" fmla="*/ 50 h 63"/>
                <a:gd name="T72" fmla="*/ 48 w 82"/>
                <a:gd name="T73" fmla="*/ 48 h 63"/>
                <a:gd name="T74" fmla="*/ 51 w 82"/>
                <a:gd name="T75" fmla="*/ 51 h 63"/>
                <a:gd name="T76" fmla="*/ 54 w 82"/>
                <a:gd name="T77" fmla="*/ 58 h 63"/>
                <a:gd name="T78" fmla="*/ 61 w 82"/>
                <a:gd name="T79" fmla="*/ 61 h 63"/>
                <a:gd name="T80" fmla="*/ 66 w 82"/>
                <a:gd name="T81" fmla="*/ 63 h 63"/>
                <a:gd name="T82" fmla="*/ 69 w 82"/>
                <a:gd name="T83" fmla="*/ 63 h 63"/>
                <a:gd name="T84" fmla="*/ 80 w 82"/>
                <a:gd name="T85" fmla="*/ 47 h 63"/>
                <a:gd name="T86" fmla="*/ 81 w 82"/>
                <a:gd name="T87" fmla="*/ 42 h 63"/>
                <a:gd name="T88" fmla="*/ 81 w 82"/>
                <a:gd name="T89" fmla="*/ 32 h 63"/>
                <a:gd name="T90" fmla="*/ 79 w 82"/>
                <a:gd name="T9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" h="63">
                  <a:moveTo>
                    <a:pt x="79" y="28"/>
                  </a:moveTo>
                  <a:cubicBezTo>
                    <a:pt x="77" y="27"/>
                    <a:pt x="73" y="22"/>
                    <a:pt x="69" y="17"/>
                  </a:cubicBezTo>
                  <a:cubicBezTo>
                    <a:pt x="67" y="13"/>
                    <a:pt x="64" y="9"/>
                    <a:pt x="64" y="6"/>
                  </a:cubicBezTo>
                  <a:cubicBezTo>
                    <a:pt x="63" y="4"/>
                    <a:pt x="62" y="3"/>
                    <a:pt x="61" y="2"/>
                  </a:cubicBezTo>
                  <a:cubicBezTo>
                    <a:pt x="59" y="1"/>
                    <a:pt x="57" y="2"/>
                    <a:pt x="57" y="4"/>
                  </a:cubicBezTo>
                  <a:cubicBezTo>
                    <a:pt x="57" y="8"/>
                    <a:pt x="57" y="14"/>
                    <a:pt x="54" y="14"/>
                  </a:cubicBezTo>
                  <a:cubicBezTo>
                    <a:pt x="52" y="14"/>
                    <a:pt x="52" y="14"/>
                    <a:pt x="51" y="13"/>
                  </a:cubicBezTo>
                  <a:cubicBezTo>
                    <a:pt x="49" y="13"/>
                    <a:pt x="48" y="12"/>
                    <a:pt x="48" y="11"/>
                  </a:cubicBezTo>
                  <a:cubicBezTo>
                    <a:pt x="47" y="11"/>
                    <a:pt x="47" y="10"/>
                    <a:pt x="47" y="9"/>
                  </a:cubicBezTo>
                  <a:cubicBezTo>
                    <a:pt x="46" y="5"/>
                    <a:pt x="44" y="3"/>
                    <a:pt x="42" y="2"/>
                  </a:cubicBezTo>
                  <a:cubicBezTo>
                    <a:pt x="42" y="2"/>
                    <a:pt x="41" y="1"/>
                    <a:pt x="41" y="1"/>
                  </a:cubicBezTo>
                  <a:cubicBezTo>
                    <a:pt x="39" y="0"/>
                    <a:pt x="40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4" y="4"/>
                    <a:pt x="35" y="9"/>
                    <a:pt x="33" y="10"/>
                  </a:cubicBezTo>
                  <a:cubicBezTo>
                    <a:pt x="31" y="10"/>
                    <a:pt x="32" y="8"/>
                    <a:pt x="30" y="7"/>
                  </a:cubicBezTo>
                  <a:cubicBezTo>
                    <a:pt x="30" y="6"/>
                    <a:pt x="29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2" y="6"/>
                    <a:pt x="26" y="10"/>
                    <a:pt x="24" y="12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0" y="12"/>
                    <a:pt x="18" y="13"/>
                    <a:pt x="18" y="13"/>
                  </a:cubicBezTo>
                  <a:cubicBezTo>
                    <a:pt x="17" y="14"/>
                    <a:pt x="17" y="15"/>
                    <a:pt x="17" y="16"/>
                  </a:cubicBezTo>
                  <a:cubicBezTo>
                    <a:pt x="17" y="18"/>
                    <a:pt x="14" y="19"/>
                    <a:pt x="8" y="20"/>
                  </a:cubicBezTo>
                  <a:cubicBezTo>
                    <a:pt x="2" y="20"/>
                    <a:pt x="0" y="26"/>
                    <a:pt x="2" y="29"/>
                  </a:cubicBezTo>
                  <a:cubicBezTo>
                    <a:pt x="3" y="32"/>
                    <a:pt x="3" y="38"/>
                    <a:pt x="5" y="43"/>
                  </a:cubicBezTo>
                  <a:cubicBezTo>
                    <a:pt x="8" y="49"/>
                    <a:pt x="4" y="51"/>
                    <a:pt x="6" y="52"/>
                  </a:cubicBezTo>
                  <a:cubicBezTo>
                    <a:pt x="8" y="54"/>
                    <a:pt x="11" y="51"/>
                    <a:pt x="14" y="51"/>
                  </a:cubicBezTo>
                  <a:cubicBezTo>
                    <a:pt x="15" y="51"/>
                    <a:pt x="17" y="51"/>
                    <a:pt x="18" y="51"/>
                  </a:cubicBezTo>
                  <a:cubicBezTo>
                    <a:pt x="19" y="50"/>
                    <a:pt x="21" y="50"/>
                    <a:pt x="21" y="48"/>
                  </a:cubicBezTo>
                  <a:cubicBezTo>
                    <a:pt x="22" y="46"/>
                    <a:pt x="23" y="46"/>
                    <a:pt x="24" y="46"/>
                  </a:cubicBezTo>
                  <a:cubicBezTo>
                    <a:pt x="25" y="46"/>
                    <a:pt x="26" y="46"/>
                    <a:pt x="27" y="46"/>
                  </a:cubicBezTo>
                  <a:cubicBezTo>
                    <a:pt x="29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6"/>
                    <a:pt x="34" y="45"/>
                    <a:pt x="37" y="45"/>
                  </a:cubicBezTo>
                  <a:cubicBezTo>
                    <a:pt x="38" y="45"/>
                    <a:pt x="40" y="46"/>
                    <a:pt x="41" y="46"/>
                  </a:cubicBezTo>
                  <a:cubicBezTo>
                    <a:pt x="42" y="47"/>
                    <a:pt x="43" y="47"/>
                    <a:pt x="43" y="48"/>
                  </a:cubicBezTo>
                  <a:cubicBezTo>
                    <a:pt x="46" y="49"/>
                    <a:pt x="47" y="50"/>
                    <a:pt x="48" y="50"/>
                  </a:cubicBezTo>
                  <a:cubicBezTo>
                    <a:pt x="48" y="51"/>
                    <a:pt x="48" y="50"/>
                    <a:pt x="48" y="48"/>
                  </a:cubicBezTo>
                  <a:cubicBezTo>
                    <a:pt x="49" y="47"/>
                    <a:pt x="50" y="48"/>
                    <a:pt x="51" y="51"/>
                  </a:cubicBezTo>
                  <a:cubicBezTo>
                    <a:pt x="52" y="53"/>
                    <a:pt x="53" y="55"/>
                    <a:pt x="54" y="58"/>
                  </a:cubicBezTo>
                  <a:cubicBezTo>
                    <a:pt x="56" y="60"/>
                    <a:pt x="58" y="61"/>
                    <a:pt x="61" y="61"/>
                  </a:cubicBezTo>
                  <a:cubicBezTo>
                    <a:pt x="62" y="61"/>
                    <a:pt x="64" y="62"/>
                    <a:pt x="66" y="63"/>
                  </a:cubicBezTo>
                  <a:cubicBezTo>
                    <a:pt x="67" y="63"/>
                    <a:pt x="68" y="63"/>
                    <a:pt x="69" y="63"/>
                  </a:cubicBezTo>
                  <a:cubicBezTo>
                    <a:pt x="74" y="60"/>
                    <a:pt x="78" y="52"/>
                    <a:pt x="80" y="47"/>
                  </a:cubicBezTo>
                  <a:cubicBezTo>
                    <a:pt x="80" y="45"/>
                    <a:pt x="80" y="44"/>
                    <a:pt x="81" y="42"/>
                  </a:cubicBezTo>
                  <a:cubicBezTo>
                    <a:pt x="81" y="39"/>
                    <a:pt x="82" y="35"/>
                    <a:pt x="81" y="32"/>
                  </a:cubicBezTo>
                  <a:cubicBezTo>
                    <a:pt x="80" y="30"/>
                    <a:pt x="80" y="29"/>
                    <a:pt x="7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109" name="组合 108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110" name="菱形 109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113" name="菱形 112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114" name="文本框 113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5</a:t>
              </a: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116" name="菱形 115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117" name="菱形 116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118" name="文本框 117"/>
          <p:cNvSpPr txBox="1"/>
          <p:nvPr/>
        </p:nvSpPr>
        <p:spPr>
          <a:xfrm>
            <a:off x="1869915" y="380547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buClrTx/>
              <a:buSzTx/>
              <a:buFontTx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Sales Partner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869914" y="855890"/>
            <a:ext cx="5532873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200">
                <a:solidFill>
                  <a:schemeClr val="accent2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For Distributor</a:t>
            </a:r>
            <a:r>
              <a:rPr lang="en-US" altLang="zh-CN" sz="1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478" name="椭圆 477"/>
          <p:cNvSpPr/>
          <p:nvPr/>
        </p:nvSpPr>
        <p:spPr>
          <a:xfrm>
            <a:off x="7595025" y="2880296"/>
            <a:ext cx="115283" cy="11528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2 L 0 0.1481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2 L 0 1.85185E-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" grpId="0" bldLvl="0" animBg="1"/>
    </p:bldLst>
  </p:timing>
</p:sld>
</file>

<file path=ppt/slides/slide39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>
          <a:xfrm rot="2700000">
            <a:off x="2662424" y="705105"/>
            <a:ext cx="3744766" cy="4660752"/>
          </a:xfrm>
          <a:custGeom>
            <a:avLst/>
            <a:gdLst>
              <a:gd name="connsiteX0" fmla="*/ 4143589 w 4175818"/>
              <a:gd name="connsiteY0" fmla="*/ 1926265 h 4660752"/>
              <a:gd name="connsiteX1" fmla="*/ 4159704 w 4175818"/>
              <a:gd name="connsiteY1" fmla="*/ 1910151 h 4660752"/>
              <a:gd name="connsiteX2" fmla="*/ 4175818 w 4175818"/>
              <a:gd name="connsiteY2" fmla="*/ 1926265 h 4660752"/>
              <a:gd name="connsiteX3" fmla="*/ 0 w 4175818"/>
              <a:gd name="connsiteY3" fmla="*/ 969868 h 4660752"/>
              <a:gd name="connsiteX4" fmla="*/ 2734487 w 4175818"/>
              <a:gd name="connsiteY4" fmla="*/ 969868 h 4660752"/>
              <a:gd name="connsiteX5" fmla="*/ 2734487 w 4175818"/>
              <a:gd name="connsiteY5" fmla="*/ 0 h 4660752"/>
              <a:gd name="connsiteX6" fmla="*/ 3744766 w 4175818"/>
              <a:gd name="connsiteY6" fmla="*/ 0 h 4660752"/>
              <a:gd name="connsiteX7" fmla="*/ 2997159 w 4175818"/>
              <a:gd name="connsiteY7" fmla="*/ 747607 h 4660752"/>
              <a:gd name="connsiteX8" fmla="*/ 3847271 w 4175818"/>
              <a:gd name="connsiteY8" fmla="*/ 1597719 h 4660752"/>
              <a:gd name="connsiteX9" fmla="*/ 2621466 w 4175818"/>
              <a:gd name="connsiteY9" fmla="*/ 2823524 h 4660752"/>
              <a:gd name="connsiteX10" fmla="*/ 2933899 w 4175818"/>
              <a:gd name="connsiteY10" fmla="*/ 3135956 h 4660752"/>
              <a:gd name="connsiteX11" fmla="*/ 3690884 w 4175818"/>
              <a:gd name="connsiteY11" fmla="*/ 2378971 h 4660752"/>
              <a:gd name="connsiteX12" fmla="*/ 3690884 w 4175818"/>
              <a:gd name="connsiteY12" fmla="*/ 4660752 h 4660752"/>
              <a:gd name="connsiteX13" fmla="*/ 0 w 4175818"/>
              <a:gd name="connsiteY13" fmla="*/ 4660752 h 4660752"/>
              <a:gd name="connsiteX0-1" fmla="*/ 4175818 w 4175818"/>
              <a:gd name="connsiteY0-2" fmla="*/ 1926265 h 4660752"/>
              <a:gd name="connsiteX1-3" fmla="*/ 4159704 w 4175818"/>
              <a:gd name="connsiteY1-4" fmla="*/ 1910151 h 4660752"/>
              <a:gd name="connsiteX2-5" fmla="*/ 4175818 w 4175818"/>
              <a:gd name="connsiteY2-6" fmla="*/ 1926265 h 4660752"/>
              <a:gd name="connsiteX3-7" fmla="*/ 0 w 4175818"/>
              <a:gd name="connsiteY3-8" fmla="*/ 969868 h 4660752"/>
              <a:gd name="connsiteX4-9" fmla="*/ 2734487 w 4175818"/>
              <a:gd name="connsiteY4-10" fmla="*/ 969868 h 4660752"/>
              <a:gd name="connsiteX5-11" fmla="*/ 2734487 w 4175818"/>
              <a:gd name="connsiteY5-12" fmla="*/ 0 h 4660752"/>
              <a:gd name="connsiteX6-13" fmla="*/ 3744766 w 4175818"/>
              <a:gd name="connsiteY6-14" fmla="*/ 0 h 4660752"/>
              <a:gd name="connsiteX7-15" fmla="*/ 2997159 w 4175818"/>
              <a:gd name="connsiteY7-16" fmla="*/ 747607 h 4660752"/>
              <a:gd name="connsiteX8-17" fmla="*/ 3847271 w 4175818"/>
              <a:gd name="connsiteY8-18" fmla="*/ 1597719 h 4660752"/>
              <a:gd name="connsiteX9-19" fmla="*/ 2621466 w 4175818"/>
              <a:gd name="connsiteY9-20" fmla="*/ 2823524 h 4660752"/>
              <a:gd name="connsiteX10-21" fmla="*/ 2933899 w 4175818"/>
              <a:gd name="connsiteY10-22" fmla="*/ 3135956 h 4660752"/>
              <a:gd name="connsiteX11-23" fmla="*/ 3690884 w 4175818"/>
              <a:gd name="connsiteY11-24" fmla="*/ 2378971 h 4660752"/>
              <a:gd name="connsiteX12-25" fmla="*/ 3690884 w 4175818"/>
              <a:gd name="connsiteY12-26" fmla="*/ 4660752 h 4660752"/>
              <a:gd name="connsiteX13-27" fmla="*/ 0 w 4175818"/>
              <a:gd name="connsiteY13-28" fmla="*/ 4660752 h 4660752"/>
              <a:gd name="connsiteX14" fmla="*/ 0 w 4175818"/>
              <a:gd name="connsiteY14" fmla="*/ 969868 h 4660752"/>
              <a:gd name="connsiteX0-29" fmla="*/ 0 w 3847271"/>
              <a:gd name="connsiteY0-30" fmla="*/ 969868 h 4660752"/>
              <a:gd name="connsiteX1-31" fmla="*/ 2734487 w 3847271"/>
              <a:gd name="connsiteY1-32" fmla="*/ 969868 h 4660752"/>
              <a:gd name="connsiteX2-33" fmla="*/ 2734487 w 3847271"/>
              <a:gd name="connsiteY2-34" fmla="*/ 0 h 4660752"/>
              <a:gd name="connsiteX3-35" fmla="*/ 3744766 w 3847271"/>
              <a:gd name="connsiteY3-36" fmla="*/ 0 h 4660752"/>
              <a:gd name="connsiteX4-37" fmla="*/ 2997159 w 3847271"/>
              <a:gd name="connsiteY4-38" fmla="*/ 747607 h 4660752"/>
              <a:gd name="connsiteX5-39" fmla="*/ 3847271 w 3847271"/>
              <a:gd name="connsiteY5-40" fmla="*/ 1597719 h 4660752"/>
              <a:gd name="connsiteX6-41" fmla="*/ 2621466 w 3847271"/>
              <a:gd name="connsiteY6-42" fmla="*/ 2823524 h 4660752"/>
              <a:gd name="connsiteX7-43" fmla="*/ 2933899 w 3847271"/>
              <a:gd name="connsiteY7-44" fmla="*/ 3135956 h 4660752"/>
              <a:gd name="connsiteX8-45" fmla="*/ 3690884 w 3847271"/>
              <a:gd name="connsiteY8-46" fmla="*/ 2378971 h 4660752"/>
              <a:gd name="connsiteX9-47" fmla="*/ 3690884 w 3847271"/>
              <a:gd name="connsiteY9-48" fmla="*/ 4660752 h 4660752"/>
              <a:gd name="connsiteX10-49" fmla="*/ 0 w 3847271"/>
              <a:gd name="connsiteY10-50" fmla="*/ 4660752 h 4660752"/>
              <a:gd name="connsiteX11-51" fmla="*/ 0 w 3847271"/>
              <a:gd name="connsiteY11-52" fmla="*/ 969868 h 4660752"/>
              <a:gd name="connsiteX0-53" fmla="*/ 0 w 3847271"/>
              <a:gd name="connsiteY0-54" fmla="*/ 969868 h 4660752"/>
              <a:gd name="connsiteX1-55" fmla="*/ 2734487 w 3847271"/>
              <a:gd name="connsiteY1-56" fmla="*/ 969868 h 4660752"/>
              <a:gd name="connsiteX2-57" fmla="*/ 2734487 w 3847271"/>
              <a:gd name="connsiteY2-58" fmla="*/ 0 h 4660752"/>
              <a:gd name="connsiteX3-59" fmla="*/ 3744766 w 3847271"/>
              <a:gd name="connsiteY3-60" fmla="*/ 0 h 4660752"/>
              <a:gd name="connsiteX4-61" fmla="*/ 2997159 w 3847271"/>
              <a:gd name="connsiteY4-62" fmla="*/ 747607 h 4660752"/>
              <a:gd name="connsiteX5-63" fmla="*/ 3847271 w 3847271"/>
              <a:gd name="connsiteY5-64" fmla="*/ 1597719 h 4660752"/>
              <a:gd name="connsiteX6-65" fmla="*/ 2933899 w 3847271"/>
              <a:gd name="connsiteY6-66" fmla="*/ 3135956 h 4660752"/>
              <a:gd name="connsiteX7-67" fmla="*/ 3690884 w 3847271"/>
              <a:gd name="connsiteY7-68" fmla="*/ 2378971 h 4660752"/>
              <a:gd name="connsiteX8-69" fmla="*/ 3690884 w 3847271"/>
              <a:gd name="connsiteY8-70" fmla="*/ 4660752 h 4660752"/>
              <a:gd name="connsiteX9-71" fmla="*/ 0 w 3847271"/>
              <a:gd name="connsiteY9-72" fmla="*/ 4660752 h 4660752"/>
              <a:gd name="connsiteX10-73" fmla="*/ 0 w 3847271"/>
              <a:gd name="connsiteY10-74" fmla="*/ 969868 h 4660752"/>
              <a:gd name="connsiteX0-75" fmla="*/ 0 w 3847271"/>
              <a:gd name="connsiteY0-76" fmla="*/ 969868 h 4660752"/>
              <a:gd name="connsiteX1-77" fmla="*/ 2734487 w 3847271"/>
              <a:gd name="connsiteY1-78" fmla="*/ 969868 h 4660752"/>
              <a:gd name="connsiteX2-79" fmla="*/ 2734487 w 3847271"/>
              <a:gd name="connsiteY2-80" fmla="*/ 0 h 4660752"/>
              <a:gd name="connsiteX3-81" fmla="*/ 3744766 w 3847271"/>
              <a:gd name="connsiteY3-82" fmla="*/ 0 h 4660752"/>
              <a:gd name="connsiteX4-83" fmla="*/ 2997159 w 3847271"/>
              <a:gd name="connsiteY4-84" fmla="*/ 747607 h 4660752"/>
              <a:gd name="connsiteX5-85" fmla="*/ 3847271 w 3847271"/>
              <a:gd name="connsiteY5-86" fmla="*/ 1597719 h 4660752"/>
              <a:gd name="connsiteX6-87" fmla="*/ 3690884 w 3847271"/>
              <a:gd name="connsiteY6-88" fmla="*/ 2378971 h 4660752"/>
              <a:gd name="connsiteX7-89" fmla="*/ 3690884 w 3847271"/>
              <a:gd name="connsiteY7-90" fmla="*/ 4660752 h 4660752"/>
              <a:gd name="connsiteX8-91" fmla="*/ 0 w 3847271"/>
              <a:gd name="connsiteY8-92" fmla="*/ 4660752 h 4660752"/>
              <a:gd name="connsiteX9-93" fmla="*/ 0 w 3847271"/>
              <a:gd name="connsiteY9-94" fmla="*/ 969868 h 4660752"/>
              <a:gd name="connsiteX0-95" fmla="*/ 0 w 3847271"/>
              <a:gd name="connsiteY0-96" fmla="*/ 969868 h 4660752"/>
              <a:gd name="connsiteX1-97" fmla="*/ 2734487 w 3847271"/>
              <a:gd name="connsiteY1-98" fmla="*/ 969868 h 4660752"/>
              <a:gd name="connsiteX2-99" fmla="*/ 2734487 w 3847271"/>
              <a:gd name="connsiteY2-100" fmla="*/ 0 h 4660752"/>
              <a:gd name="connsiteX3-101" fmla="*/ 3744766 w 3847271"/>
              <a:gd name="connsiteY3-102" fmla="*/ 0 h 4660752"/>
              <a:gd name="connsiteX4-103" fmla="*/ 3847271 w 3847271"/>
              <a:gd name="connsiteY4-104" fmla="*/ 1597719 h 4660752"/>
              <a:gd name="connsiteX5-105" fmla="*/ 3690884 w 3847271"/>
              <a:gd name="connsiteY5-106" fmla="*/ 2378971 h 4660752"/>
              <a:gd name="connsiteX6-107" fmla="*/ 3690884 w 3847271"/>
              <a:gd name="connsiteY6-108" fmla="*/ 4660752 h 4660752"/>
              <a:gd name="connsiteX7-109" fmla="*/ 0 w 3847271"/>
              <a:gd name="connsiteY7-110" fmla="*/ 4660752 h 4660752"/>
              <a:gd name="connsiteX8-111" fmla="*/ 0 w 3847271"/>
              <a:gd name="connsiteY8-112" fmla="*/ 969868 h 4660752"/>
              <a:gd name="connsiteX0-113" fmla="*/ 3847271 w 3938711"/>
              <a:gd name="connsiteY0-114" fmla="*/ 1597719 h 4660752"/>
              <a:gd name="connsiteX1-115" fmla="*/ 3690884 w 3938711"/>
              <a:gd name="connsiteY1-116" fmla="*/ 2378971 h 4660752"/>
              <a:gd name="connsiteX2-117" fmla="*/ 3690884 w 3938711"/>
              <a:gd name="connsiteY2-118" fmla="*/ 4660752 h 4660752"/>
              <a:gd name="connsiteX3-119" fmla="*/ 0 w 3938711"/>
              <a:gd name="connsiteY3-120" fmla="*/ 4660752 h 4660752"/>
              <a:gd name="connsiteX4-121" fmla="*/ 0 w 3938711"/>
              <a:gd name="connsiteY4-122" fmla="*/ 969868 h 4660752"/>
              <a:gd name="connsiteX5-123" fmla="*/ 2734487 w 3938711"/>
              <a:gd name="connsiteY5-124" fmla="*/ 969868 h 4660752"/>
              <a:gd name="connsiteX6-125" fmla="*/ 2734487 w 3938711"/>
              <a:gd name="connsiteY6-126" fmla="*/ 0 h 4660752"/>
              <a:gd name="connsiteX7-127" fmla="*/ 3744766 w 3938711"/>
              <a:gd name="connsiteY7-128" fmla="*/ 0 h 4660752"/>
              <a:gd name="connsiteX8-129" fmla="*/ 3938711 w 3938711"/>
              <a:gd name="connsiteY8-130" fmla="*/ 1689159 h 4660752"/>
              <a:gd name="connsiteX0-131" fmla="*/ 3847271 w 3847271"/>
              <a:gd name="connsiteY0-132" fmla="*/ 1597719 h 4660752"/>
              <a:gd name="connsiteX1-133" fmla="*/ 3690884 w 3847271"/>
              <a:gd name="connsiteY1-134" fmla="*/ 2378971 h 4660752"/>
              <a:gd name="connsiteX2-135" fmla="*/ 3690884 w 3847271"/>
              <a:gd name="connsiteY2-136" fmla="*/ 4660752 h 4660752"/>
              <a:gd name="connsiteX3-137" fmla="*/ 0 w 3847271"/>
              <a:gd name="connsiteY3-138" fmla="*/ 4660752 h 4660752"/>
              <a:gd name="connsiteX4-139" fmla="*/ 0 w 3847271"/>
              <a:gd name="connsiteY4-140" fmla="*/ 969868 h 4660752"/>
              <a:gd name="connsiteX5-141" fmla="*/ 2734487 w 3847271"/>
              <a:gd name="connsiteY5-142" fmla="*/ 969868 h 4660752"/>
              <a:gd name="connsiteX6-143" fmla="*/ 2734487 w 3847271"/>
              <a:gd name="connsiteY6-144" fmla="*/ 0 h 4660752"/>
              <a:gd name="connsiteX7-145" fmla="*/ 3744766 w 3847271"/>
              <a:gd name="connsiteY7-146" fmla="*/ 0 h 4660752"/>
              <a:gd name="connsiteX0-147" fmla="*/ 3690884 w 3744766"/>
              <a:gd name="connsiteY0-148" fmla="*/ 2378971 h 4660752"/>
              <a:gd name="connsiteX1-149" fmla="*/ 3690884 w 3744766"/>
              <a:gd name="connsiteY1-150" fmla="*/ 4660752 h 4660752"/>
              <a:gd name="connsiteX2-151" fmla="*/ 0 w 3744766"/>
              <a:gd name="connsiteY2-152" fmla="*/ 4660752 h 4660752"/>
              <a:gd name="connsiteX3-153" fmla="*/ 0 w 3744766"/>
              <a:gd name="connsiteY3-154" fmla="*/ 969868 h 4660752"/>
              <a:gd name="connsiteX4-155" fmla="*/ 2734487 w 3744766"/>
              <a:gd name="connsiteY4-156" fmla="*/ 969868 h 4660752"/>
              <a:gd name="connsiteX5-157" fmla="*/ 2734487 w 3744766"/>
              <a:gd name="connsiteY5-158" fmla="*/ 0 h 4660752"/>
              <a:gd name="connsiteX6-159" fmla="*/ 3744766 w 3744766"/>
              <a:gd name="connsiteY6-160" fmla="*/ 0 h 46607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744766" h="4660752">
                <a:moveTo>
                  <a:pt x="3690884" y="2378971"/>
                </a:moveTo>
                <a:lnTo>
                  <a:pt x="3690884" y="4660752"/>
                </a:lnTo>
                <a:lnTo>
                  <a:pt x="0" y="4660752"/>
                </a:lnTo>
                <a:lnTo>
                  <a:pt x="0" y="969868"/>
                </a:lnTo>
                <a:lnTo>
                  <a:pt x="2734487" y="969868"/>
                </a:lnTo>
                <a:lnTo>
                  <a:pt x="2734487" y="0"/>
                </a:lnTo>
                <a:lnTo>
                  <a:pt x="3744766" y="0"/>
                </a:lnTo>
              </a:path>
            </a:pathLst>
          </a:cu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49495" y="3296920"/>
            <a:ext cx="61309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>
                <a:latin typeface="Copperplate Gothic Bold" panose="020E0705020206020404" charset="0"/>
                <a:cs typeface="Copperplate Gothic Bold" panose="020E0705020206020404" charset="0"/>
                <a:sym typeface="+mn-ea"/>
              </a:rPr>
              <a:t>hank you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985770" y="2278380"/>
            <a:ext cx="2792730" cy="221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3800">
                <a:latin typeface="Copperplate Gothic Bold" panose="020E0705020206020404" charset="0"/>
                <a:cs typeface="Copperplate Gothic Bold" panose="020E0705020206020404" charset="0"/>
                <a:sym typeface="+mn-ea"/>
              </a:rPr>
              <a:t>T</a:t>
            </a:r>
            <a:endParaRPr lang="zh-CN" altLang="en-US" sz="13800" dirty="0">
              <a:solidFill>
                <a:schemeClr val="accent1"/>
              </a:solidFill>
              <a:latin typeface="Agency FB" panose="020B0503020202020204" pitchFamily="34" charset="0"/>
              <a:cs typeface="Cambria" panose="020405030504060302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117917" y="4742784"/>
            <a:ext cx="1765300" cy="316802"/>
            <a:chOff x="1244534" y="3522134"/>
            <a:chExt cx="1765300" cy="316802"/>
          </a:xfrm>
        </p:grpSpPr>
        <p:sp>
          <p:nvSpPr>
            <p:cNvPr id="20" name="矩形 19"/>
            <p:cNvSpPr/>
            <p:nvPr/>
          </p:nvSpPr>
          <p:spPr>
            <a:xfrm>
              <a:off x="1244534" y="3522134"/>
              <a:ext cx="1765300" cy="3168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Cambria" panose="0204050305040603020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244535" y="3526647"/>
              <a:ext cx="1618194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Cambria" panose="02040503050406030204" charset="0"/>
                  <a:cs typeface="Cambria" panose="02040503050406030204" charset="0"/>
                </a:rPr>
                <a:t>Dannong Zhao</a:t>
              </a:r>
            </a:p>
          </p:txBody>
        </p:sp>
      </p:grpSp>
      <p:cxnSp>
        <p:nvCxnSpPr>
          <p:cNvPr id="24" name="直接连接符 23"/>
          <p:cNvCxnSpPr/>
          <p:nvPr/>
        </p:nvCxnSpPr>
        <p:spPr>
          <a:xfrm>
            <a:off x="3070225" y="4055110"/>
            <a:ext cx="660781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>
      <p:transition spd="med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088063" y="5715"/>
            <a:ext cx="6093460" cy="686435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81810" y="538480"/>
            <a:ext cx="4090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cs typeface="Cambria" panose="02040503050406030204" charset="0"/>
              </a:rPr>
              <a:t>Where does harmonic come from?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47560" y="953770"/>
            <a:ext cx="3726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What are the impacts of harmonic?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51" name="组合 50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14" name="菱形 13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15" name="菱形 14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02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55" name="菱形 5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11" name="矩形 10"/>
          <p:cNvSpPr/>
          <p:nvPr/>
        </p:nvSpPr>
        <p:spPr>
          <a:xfrm>
            <a:off x="-147" y="6230441"/>
            <a:ext cx="58126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ea typeface="宋体" panose="02010600030101010101" pitchFamily="2" charset="-122"/>
              </a:rPr>
              <a:t>Non-linear electric loads</a:t>
            </a:r>
            <a:endParaRPr lang="zh-CN" altLang="en-US" sz="1600" dirty="0"/>
          </a:p>
        </p:txBody>
      </p:sp>
      <p:sp>
        <p:nvSpPr>
          <p:cNvPr id="29" name="iŝḻïḑè"/>
          <p:cNvSpPr/>
          <p:nvPr/>
        </p:nvSpPr>
        <p:spPr bwMode="auto">
          <a:xfrm>
            <a:off x="6817777" y="2074042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31" name="iŝḻïḑè"/>
          <p:cNvSpPr/>
          <p:nvPr/>
        </p:nvSpPr>
        <p:spPr bwMode="auto">
          <a:xfrm>
            <a:off x="6819916" y="3060297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32" name="iŝḻïḑè"/>
          <p:cNvSpPr/>
          <p:nvPr/>
        </p:nvSpPr>
        <p:spPr bwMode="auto">
          <a:xfrm>
            <a:off x="6815880" y="3947276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33" name="iŝḻïḑè"/>
          <p:cNvSpPr/>
          <p:nvPr/>
        </p:nvSpPr>
        <p:spPr bwMode="auto">
          <a:xfrm>
            <a:off x="6819591" y="5229341"/>
            <a:ext cx="327644" cy="327644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7248525" y="2016892"/>
            <a:ext cx="421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Transformer 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Copper loss and iron loss, lifespan decreased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48525" y="2978917"/>
            <a:ext cx="421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Motor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Overheat, more loss, less efficiency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48525" y="3848100"/>
            <a:ext cx="4920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Switching device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Malfunction,  tripped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Sensitive equipment like PLC system can be tripped by  excessive harmonic content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48525" y="5167630"/>
            <a:ext cx="4938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Electricity system</a:t>
            </a:r>
          </a:p>
          <a:p>
            <a:pPr algn="l">
              <a:buClrTx/>
              <a:buSzTx/>
              <a:buFontTx/>
            </a:pPr>
            <a:r>
              <a:rPr lang="en-US" altLang="zh-CN" sz="1600" dirty="0">
                <a:solidFill>
                  <a:schemeClr val="bg1"/>
                </a:solidFill>
              </a:rPr>
              <a:t>Disturbance, resonance</a:t>
            </a:r>
          </a:p>
          <a:p>
            <a:pPr algn="l">
              <a:buClrTx/>
              <a:buSzTx/>
              <a:buFontTx/>
            </a:pPr>
            <a:r>
              <a:rPr lang="en-US" altLang="zh-CN" sz="1600" dirty="0">
                <a:solidFill>
                  <a:schemeClr val="bg1"/>
                </a:solidFill>
              </a:rPr>
              <a:t>High THDu environment , cap banks cannot switch in </a:t>
            </a:r>
          </a:p>
        </p:txBody>
      </p:sp>
      <p:cxnSp>
        <p:nvCxnSpPr>
          <p:cNvPr id="63" name="直接连接符 62"/>
          <p:cNvCxnSpPr/>
          <p:nvPr/>
        </p:nvCxnSpPr>
        <p:spPr>
          <a:xfrm flipH="1">
            <a:off x="3732530" y="1195705"/>
            <a:ext cx="4445" cy="460184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5250815" y="1295400"/>
            <a:ext cx="19685" cy="454088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/>
        </p:nvGrpSpPr>
        <p:grpSpPr>
          <a:xfrm>
            <a:off x="1600835" y="1148715"/>
            <a:ext cx="4448810" cy="5234940"/>
            <a:chOff x="1324" y="1785"/>
            <a:chExt cx="7006" cy="8244"/>
          </a:xfrm>
        </p:grpSpPr>
        <p:grpSp>
          <p:nvGrpSpPr>
            <p:cNvPr id="83" name="组合 82"/>
            <p:cNvGrpSpPr/>
            <p:nvPr/>
          </p:nvGrpSpPr>
          <p:grpSpPr>
            <a:xfrm>
              <a:off x="1324" y="1886"/>
              <a:ext cx="6905" cy="8042"/>
              <a:chOff x="1374" y="1886"/>
              <a:chExt cx="6905" cy="8042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1396" y="1886"/>
                <a:ext cx="7" cy="7262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组合 79"/>
              <p:cNvGrpSpPr/>
              <p:nvPr/>
            </p:nvGrpSpPr>
            <p:grpSpPr>
              <a:xfrm>
                <a:off x="1374" y="2081"/>
                <a:ext cx="6905" cy="7847"/>
                <a:chOff x="1374" y="2081"/>
                <a:chExt cx="6905" cy="7847"/>
              </a:xfrm>
            </p:grpSpPr>
            <p:grpSp>
              <p:nvGrpSpPr>
                <p:cNvPr id="71" name="组合 70"/>
                <p:cNvGrpSpPr/>
                <p:nvPr/>
              </p:nvGrpSpPr>
              <p:grpSpPr>
                <a:xfrm>
                  <a:off x="1378" y="8260"/>
                  <a:ext cx="6901" cy="1668"/>
                  <a:chOff x="1401" y="8116"/>
                  <a:chExt cx="6901" cy="1668"/>
                </a:xfrm>
              </p:grpSpPr>
              <p:sp>
                <p:nvSpPr>
                  <p:cNvPr id="25" name="任意多边形 24"/>
                  <p:cNvSpPr/>
                  <p:nvPr/>
                </p:nvSpPr>
                <p:spPr>
                  <a:xfrm>
                    <a:off x="1401" y="8116"/>
                    <a:ext cx="6821" cy="1668"/>
                  </a:xfrm>
                  <a:custGeom>
                    <a:avLst/>
                    <a:gdLst>
                      <a:gd name="connisteX0" fmla="*/ 0 w 3208020"/>
                      <a:gd name="connsiteY0" fmla="*/ 528975 h 1058988"/>
                      <a:gd name="connisteX1" fmla="*/ 927100 w 3208020"/>
                      <a:gd name="connsiteY1" fmla="*/ 13990 h 1058988"/>
                      <a:gd name="connisteX2" fmla="*/ 2178050 w 3208020"/>
                      <a:gd name="connsiteY2" fmla="*/ 1043960 h 1058988"/>
                      <a:gd name="connisteX3" fmla="*/ 3208020 w 3208020"/>
                      <a:gd name="connsiteY3" fmla="*/ 543580 h 105898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3208020" h="1058988">
                        <a:moveTo>
                          <a:pt x="0" y="528976"/>
                        </a:moveTo>
                        <a:cubicBezTo>
                          <a:pt x="160655" y="405151"/>
                          <a:pt x="491490" y="-88879"/>
                          <a:pt x="927100" y="13991"/>
                        </a:cubicBezTo>
                        <a:cubicBezTo>
                          <a:pt x="1362710" y="116861"/>
                          <a:pt x="1722120" y="937916"/>
                          <a:pt x="2178050" y="1043961"/>
                        </a:cubicBezTo>
                        <a:cubicBezTo>
                          <a:pt x="2633980" y="1150006"/>
                          <a:pt x="3027045" y="664231"/>
                          <a:pt x="3208020" y="543581"/>
                        </a:cubicBez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8" name="直接连接符 37"/>
                  <p:cNvCxnSpPr/>
                  <p:nvPr/>
                </p:nvCxnSpPr>
                <p:spPr>
                  <a:xfrm flipV="1">
                    <a:off x="1401" y="8986"/>
                    <a:ext cx="6901" cy="7"/>
                  </a:xfrm>
                  <a:prstGeom prst="line">
                    <a:avLst/>
                  </a:prstGeom>
                  <a:ln w="28575" cmpd="sng">
                    <a:solidFill>
                      <a:schemeClr val="accent1">
                        <a:shade val="50000"/>
                      </a:schemeClr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组合 75"/>
                <p:cNvGrpSpPr/>
                <p:nvPr/>
              </p:nvGrpSpPr>
              <p:grpSpPr>
                <a:xfrm>
                  <a:off x="1411" y="2081"/>
                  <a:ext cx="6868" cy="1715"/>
                  <a:chOff x="1411" y="2081"/>
                  <a:chExt cx="6868" cy="1715"/>
                </a:xfrm>
              </p:grpSpPr>
              <p:grpSp>
                <p:nvGrpSpPr>
                  <p:cNvPr id="49" name="组合 48"/>
                  <p:cNvGrpSpPr/>
                  <p:nvPr/>
                </p:nvGrpSpPr>
                <p:grpSpPr>
                  <a:xfrm>
                    <a:off x="5187" y="2114"/>
                    <a:ext cx="3092" cy="1683"/>
                    <a:chOff x="1396" y="7063"/>
                    <a:chExt cx="3044" cy="1683"/>
                  </a:xfrm>
                </p:grpSpPr>
                <p:sp>
                  <p:nvSpPr>
                    <p:cNvPr id="26" name="任意多边形 25"/>
                    <p:cNvSpPr/>
                    <p:nvPr/>
                  </p:nvSpPr>
                  <p:spPr>
                    <a:xfrm>
                      <a:off x="2389" y="7070"/>
                      <a:ext cx="1023" cy="1660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任意多边形 41"/>
                    <p:cNvSpPr/>
                    <p:nvPr/>
                  </p:nvSpPr>
                  <p:spPr>
                    <a:xfrm>
                      <a:off x="1396" y="7086"/>
                      <a:ext cx="998" cy="1660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8" name="任意多边形 47"/>
                    <p:cNvSpPr/>
                    <p:nvPr/>
                  </p:nvSpPr>
                  <p:spPr>
                    <a:xfrm>
                      <a:off x="3417" y="7063"/>
                      <a:ext cx="1023" cy="1660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1411" y="2081"/>
                    <a:ext cx="3776" cy="1674"/>
                    <a:chOff x="1433" y="7029"/>
                    <a:chExt cx="2774" cy="1674"/>
                  </a:xfrm>
                </p:grpSpPr>
                <p:grpSp>
                  <p:nvGrpSpPr>
                    <p:cNvPr id="53" name="组合 52"/>
                    <p:cNvGrpSpPr/>
                    <p:nvPr/>
                  </p:nvGrpSpPr>
                  <p:grpSpPr>
                    <a:xfrm>
                      <a:off x="1433" y="7093"/>
                      <a:ext cx="2075" cy="1611"/>
                      <a:chOff x="1396" y="7063"/>
                      <a:chExt cx="3044" cy="1683"/>
                    </a:xfrm>
                  </p:grpSpPr>
                  <p:sp>
                    <p:nvSpPr>
                      <p:cNvPr id="57" name="任意多边形 56"/>
                      <p:cNvSpPr/>
                      <p:nvPr/>
                    </p:nvSpPr>
                    <p:spPr>
                      <a:xfrm>
                        <a:off x="2389" y="7070"/>
                        <a:ext cx="1023" cy="1660"/>
                      </a:xfrm>
                      <a:custGeom>
                        <a:avLst/>
                        <a:gdLst>
                          <a:gd name="connisteX0" fmla="*/ 0 w 1574800"/>
                          <a:gd name="connsiteY0" fmla="*/ 468996 h 952350"/>
                          <a:gd name="connisteX1" fmla="*/ 485775 w 1574800"/>
                          <a:gd name="connsiteY1" fmla="*/ 13066 h 952350"/>
                          <a:gd name="connisteX2" fmla="*/ 1132840 w 1574800"/>
                          <a:gd name="connsiteY2" fmla="*/ 940166 h 952350"/>
                          <a:gd name="connisteX3" fmla="*/ 1574800 w 1574800"/>
                          <a:gd name="connsiteY3" fmla="*/ 468996 h 952350"/>
                        </a:gdLst>
                        <a:ahLst/>
                        <a:cxnLst>
                          <a:cxn ang="0">
                            <a:pos x="connisteX0" y="connsiteY0"/>
                          </a:cxn>
                          <a:cxn ang="0">
                            <a:pos x="connisteX1" y="connsiteY1"/>
                          </a:cxn>
                          <a:cxn ang="0">
                            <a:pos x="connisteX2" y="connsiteY2"/>
                          </a:cxn>
                          <a:cxn ang="0">
                            <a:pos x="connisteX3" y="connsiteY3"/>
                          </a:cxn>
                        </a:cxnLst>
                        <a:rect l="l" t="t" r="r" b="b"/>
                        <a:pathLst>
                          <a:path w="1574800" h="952350">
                            <a:moveTo>
                              <a:pt x="0" y="468996"/>
                            </a:moveTo>
                            <a:cubicBezTo>
                              <a:pt x="84455" y="359141"/>
                              <a:pt x="259080" y="-80914"/>
                              <a:pt x="485775" y="13066"/>
                            </a:cubicBezTo>
                            <a:cubicBezTo>
                              <a:pt x="712470" y="107046"/>
                              <a:pt x="915035" y="848726"/>
                              <a:pt x="1132840" y="940166"/>
                            </a:cubicBezTo>
                            <a:cubicBezTo>
                              <a:pt x="1350645" y="1031606"/>
                              <a:pt x="1499235" y="582026"/>
                              <a:pt x="1574800" y="468996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8" name="任意多边形 57"/>
                      <p:cNvSpPr/>
                      <p:nvPr/>
                    </p:nvSpPr>
                    <p:spPr>
                      <a:xfrm>
                        <a:off x="1396" y="7086"/>
                        <a:ext cx="998" cy="1660"/>
                      </a:xfrm>
                      <a:custGeom>
                        <a:avLst/>
                        <a:gdLst>
                          <a:gd name="connisteX0" fmla="*/ 0 w 1574800"/>
                          <a:gd name="connsiteY0" fmla="*/ 468996 h 952350"/>
                          <a:gd name="connisteX1" fmla="*/ 485775 w 1574800"/>
                          <a:gd name="connsiteY1" fmla="*/ 13066 h 952350"/>
                          <a:gd name="connisteX2" fmla="*/ 1132840 w 1574800"/>
                          <a:gd name="connsiteY2" fmla="*/ 940166 h 952350"/>
                          <a:gd name="connisteX3" fmla="*/ 1574800 w 1574800"/>
                          <a:gd name="connsiteY3" fmla="*/ 468996 h 952350"/>
                        </a:gdLst>
                        <a:ahLst/>
                        <a:cxnLst>
                          <a:cxn ang="0">
                            <a:pos x="connisteX0" y="connsiteY0"/>
                          </a:cxn>
                          <a:cxn ang="0">
                            <a:pos x="connisteX1" y="connsiteY1"/>
                          </a:cxn>
                          <a:cxn ang="0">
                            <a:pos x="connisteX2" y="connsiteY2"/>
                          </a:cxn>
                          <a:cxn ang="0">
                            <a:pos x="connisteX3" y="connsiteY3"/>
                          </a:cxn>
                        </a:cxnLst>
                        <a:rect l="l" t="t" r="r" b="b"/>
                        <a:pathLst>
                          <a:path w="1574800" h="952350">
                            <a:moveTo>
                              <a:pt x="0" y="468996"/>
                            </a:moveTo>
                            <a:cubicBezTo>
                              <a:pt x="84455" y="359141"/>
                              <a:pt x="259080" y="-80914"/>
                              <a:pt x="485775" y="13066"/>
                            </a:cubicBezTo>
                            <a:cubicBezTo>
                              <a:pt x="712470" y="107046"/>
                              <a:pt x="915035" y="848726"/>
                              <a:pt x="1132840" y="940166"/>
                            </a:cubicBezTo>
                            <a:cubicBezTo>
                              <a:pt x="1350645" y="1031606"/>
                              <a:pt x="1499235" y="582026"/>
                              <a:pt x="1574800" y="468996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9" name="任意多边形 58"/>
                      <p:cNvSpPr/>
                      <p:nvPr/>
                    </p:nvSpPr>
                    <p:spPr>
                      <a:xfrm>
                        <a:off x="3417" y="7063"/>
                        <a:ext cx="1023" cy="1660"/>
                      </a:xfrm>
                      <a:custGeom>
                        <a:avLst/>
                        <a:gdLst>
                          <a:gd name="connisteX0" fmla="*/ 0 w 1574800"/>
                          <a:gd name="connsiteY0" fmla="*/ 468996 h 952350"/>
                          <a:gd name="connisteX1" fmla="*/ 485775 w 1574800"/>
                          <a:gd name="connsiteY1" fmla="*/ 13066 h 952350"/>
                          <a:gd name="connisteX2" fmla="*/ 1132840 w 1574800"/>
                          <a:gd name="connsiteY2" fmla="*/ 940166 h 952350"/>
                          <a:gd name="connisteX3" fmla="*/ 1574800 w 1574800"/>
                          <a:gd name="connsiteY3" fmla="*/ 468996 h 952350"/>
                        </a:gdLst>
                        <a:ahLst/>
                        <a:cxnLst>
                          <a:cxn ang="0">
                            <a:pos x="connisteX0" y="connsiteY0"/>
                          </a:cxn>
                          <a:cxn ang="0">
                            <a:pos x="connisteX1" y="connsiteY1"/>
                          </a:cxn>
                          <a:cxn ang="0">
                            <a:pos x="connisteX2" y="connsiteY2"/>
                          </a:cxn>
                          <a:cxn ang="0">
                            <a:pos x="connisteX3" y="connsiteY3"/>
                          </a:cxn>
                        </a:cxnLst>
                        <a:rect l="l" t="t" r="r" b="b"/>
                        <a:pathLst>
                          <a:path w="1574800" h="952350">
                            <a:moveTo>
                              <a:pt x="0" y="468996"/>
                            </a:moveTo>
                            <a:cubicBezTo>
                              <a:pt x="84455" y="359141"/>
                              <a:pt x="259080" y="-80914"/>
                              <a:pt x="485775" y="13066"/>
                            </a:cubicBezTo>
                            <a:cubicBezTo>
                              <a:pt x="712470" y="107046"/>
                              <a:pt x="915035" y="848726"/>
                              <a:pt x="1132840" y="940166"/>
                            </a:cubicBezTo>
                            <a:cubicBezTo>
                              <a:pt x="1350645" y="1031606"/>
                              <a:pt x="1499235" y="582026"/>
                              <a:pt x="1574800" y="468996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sp>
                  <p:nvSpPr>
                    <p:cNvPr id="60" name="任意多边形 59"/>
                    <p:cNvSpPr/>
                    <p:nvPr/>
                  </p:nvSpPr>
                  <p:spPr>
                    <a:xfrm>
                      <a:off x="3521" y="7029"/>
                      <a:ext cx="687" cy="1660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70" name="组合 69"/>
                <p:cNvGrpSpPr/>
                <p:nvPr/>
              </p:nvGrpSpPr>
              <p:grpSpPr>
                <a:xfrm>
                  <a:off x="1374" y="6377"/>
                  <a:ext cx="6905" cy="1729"/>
                  <a:chOff x="1373" y="6075"/>
                  <a:chExt cx="6905" cy="1729"/>
                </a:xfrm>
              </p:grpSpPr>
              <p:grpSp>
                <p:nvGrpSpPr>
                  <p:cNvPr id="40" name="组合 39"/>
                  <p:cNvGrpSpPr/>
                  <p:nvPr/>
                </p:nvGrpSpPr>
                <p:grpSpPr>
                  <a:xfrm>
                    <a:off x="1413" y="6075"/>
                    <a:ext cx="4382" cy="1721"/>
                    <a:chOff x="1418" y="7040"/>
                    <a:chExt cx="3306" cy="1721"/>
                  </a:xfrm>
                </p:grpSpPr>
                <p:sp>
                  <p:nvSpPr>
                    <p:cNvPr id="30" name="任意多边形 29"/>
                    <p:cNvSpPr/>
                    <p:nvPr/>
                  </p:nvSpPr>
                  <p:spPr>
                    <a:xfrm>
                      <a:off x="1418" y="7040"/>
                      <a:ext cx="1648" cy="1681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任意多边形 38"/>
                    <p:cNvSpPr/>
                    <p:nvPr/>
                  </p:nvSpPr>
                  <p:spPr>
                    <a:xfrm>
                      <a:off x="3054" y="7055"/>
                      <a:ext cx="1671" cy="1706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cxnSp>
                <p:nvCxnSpPr>
                  <p:cNvPr id="62" name="直接连接符 61"/>
                  <p:cNvCxnSpPr/>
                  <p:nvPr/>
                </p:nvCxnSpPr>
                <p:spPr>
                  <a:xfrm flipV="1">
                    <a:off x="1373" y="6924"/>
                    <a:ext cx="6905" cy="24"/>
                  </a:xfrm>
                  <a:prstGeom prst="line">
                    <a:avLst/>
                  </a:prstGeom>
                  <a:ln w="28575" cmpd="sng">
                    <a:solidFill>
                      <a:schemeClr val="accent1">
                        <a:shade val="50000"/>
                      </a:schemeClr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任意多边形 63"/>
                  <p:cNvSpPr/>
                  <p:nvPr/>
                </p:nvSpPr>
                <p:spPr>
                  <a:xfrm>
                    <a:off x="5782" y="6098"/>
                    <a:ext cx="2456" cy="1706"/>
                  </a:xfrm>
                  <a:custGeom>
                    <a:avLst/>
                    <a:gdLst>
                      <a:gd name="connisteX0" fmla="*/ 0 w 1574800"/>
                      <a:gd name="connsiteY0" fmla="*/ 468996 h 952350"/>
                      <a:gd name="connisteX1" fmla="*/ 485775 w 1574800"/>
                      <a:gd name="connsiteY1" fmla="*/ 13066 h 952350"/>
                      <a:gd name="connisteX2" fmla="*/ 1132840 w 1574800"/>
                      <a:gd name="connsiteY2" fmla="*/ 940166 h 952350"/>
                      <a:gd name="connisteX3" fmla="*/ 1574800 w 1574800"/>
                      <a:gd name="connsiteY3" fmla="*/ 468996 h 952350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1574800" h="952350">
                        <a:moveTo>
                          <a:pt x="0" y="468996"/>
                        </a:moveTo>
                        <a:cubicBezTo>
                          <a:pt x="84455" y="359141"/>
                          <a:pt x="259080" y="-80914"/>
                          <a:pt x="485775" y="13066"/>
                        </a:cubicBezTo>
                        <a:cubicBezTo>
                          <a:pt x="712470" y="107046"/>
                          <a:pt x="915035" y="848726"/>
                          <a:pt x="1132840" y="940166"/>
                        </a:cubicBezTo>
                        <a:cubicBezTo>
                          <a:pt x="1350645" y="1031606"/>
                          <a:pt x="1499235" y="582026"/>
                          <a:pt x="1574800" y="468996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2" name="组合 71"/>
                <p:cNvGrpSpPr/>
                <p:nvPr/>
              </p:nvGrpSpPr>
              <p:grpSpPr>
                <a:xfrm>
                  <a:off x="1396" y="4310"/>
                  <a:ext cx="6883" cy="1667"/>
                  <a:chOff x="1396" y="3789"/>
                  <a:chExt cx="6883" cy="1667"/>
                </a:xfrm>
              </p:grpSpPr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1408" y="3789"/>
                    <a:ext cx="2597" cy="1667"/>
                    <a:chOff x="1419" y="7040"/>
                    <a:chExt cx="3241" cy="1667"/>
                  </a:xfrm>
                </p:grpSpPr>
                <p:sp>
                  <p:nvSpPr>
                    <p:cNvPr id="45" name="任意多边形 44"/>
                    <p:cNvSpPr/>
                    <p:nvPr/>
                  </p:nvSpPr>
                  <p:spPr>
                    <a:xfrm>
                      <a:off x="2990" y="7047"/>
                      <a:ext cx="1670" cy="1660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7" name="任意多边形 46"/>
                    <p:cNvSpPr/>
                    <p:nvPr/>
                  </p:nvSpPr>
                  <p:spPr>
                    <a:xfrm>
                      <a:off x="1419" y="7040"/>
                      <a:ext cx="1577" cy="1660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cxnSp>
                <p:nvCxnSpPr>
                  <p:cNvPr id="65" name="直接连接符 64"/>
                  <p:cNvCxnSpPr/>
                  <p:nvPr/>
                </p:nvCxnSpPr>
                <p:spPr>
                  <a:xfrm>
                    <a:off x="1396" y="4563"/>
                    <a:ext cx="6883" cy="24"/>
                  </a:xfrm>
                  <a:prstGeom prst="line">
                    <a:avLst/>
                  </a:prstGeom>
                  <a:ln w="28575" cmpd="sng">
                    <a:solidFill>
                      <a:schemeClr val="accent1">
                        <a:shade val="50000"/>
                      </a:schemeClr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6" name="组合 65"/>
                  <p:cNvGrpSpPr/>
                  <p:nvPr/>
                </p:nvGrpSpPr>
                <p:grpSpPr>
                  <a:xfrm>
                    <a:off x="4016" y="3789"/>
                    <a:ext cx="2810" cy="1667"/>
                    <a:chOff x="1419" y="7040"/>
                    <a:chExt cx="3295" cy="1667"/>
                  </a:xfrm>
                </p:grpSpPr>
                <p:sp>
                  <p:nvSpPr>
                    <p:cNvPr id="67" name="任意多边形 66"/>
                    <p:cNvSpPr/>
                    <p:nvPr/>
                  </p:nvSpPr>
                  <p:spPr>
                    <a:xfrm>
                      <a:off x="3044" y="7047"/>
                      <a:ext cx="1670" cy="1660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8" name="任意多边形 67"/>
                    <p:cNvSpPr/>
                    <p:nvPr/>
                  </p:nvSpPr>
                  <p:spPr>
                    <a:xfrm>
                      <a:off x="1419" y="7040"/>
                      <a:ext cx="1605" cy="1660"/>
                    </a:xfrm>
                    <a:custGeom>
                      <a:avLst/>
                      <a:gdLst>
                        <a:gd name="connisteX0" fmla="*/ 0 w 1574800"/>
                        <a:gd name="connsiteY0" fmla="*/ 468996 h 952350"/>
                        <a:gd name="connisteX1" fmla="*/ 485775 w 1574800"/>
                        <a:gd name="connsiteY1" fmla="*/ 13066 h 952350"/>
                        <a:gd name="connisteX2" fmla="*/ 1132840 w 1574800"/>
                        <a:gd name="connsiteY2" fmla="*/ 940166 h 952350"/>
                        <a:gd name="connisteX3" fmla="*/ 1574800 w 1574800"/>
                        <a:gd name="connsiteY3" fmla="*/ 468996 h 952350"/>
                      </a:gdLst>
                      <a:ahLst/>
                      <a:cxnLst>
                        <a:cxn ang="0">
                          <a:pos x="connisteX0" y="connsiteY0"/>
                        </a:cxn>
                        <a:cxn ang="0">
                          <a:pos x="connisteX1" y="connsiteY1"/>
                        </a:cxn>
                        <a:cxn ang="0">
                          <a:pos x="connisteX2" y="connsiteY2"/>
                        </a:cxn>
                        <a:cxn ang="0">
                          <a:pos x="connisteX3" y="connsiteY3"/>
                        </a:cxn>
                      </a:cxnLst>
                      <a:rect l="l" t="t" r="r" b="b"/>
                      <a:pathLst>
                        <a:path w="1574800" h="952350">
                          <a:moveTo>
                            <a:pt x="0" y="468996"/>
                          </a:moveTo>
                          <a:cubicBezTo>
                            <a:pt x="84455" y="359141"/>
                            <a:pt x="259080" y="-80914"/>
                            <a:pt x="485775" y="13066"/>
                          </a:cubicBezTo>
                          <a:cubicBezTo>
                            <a:pt x="712470" y="107046"/>
                            <a:pt x="915035" y="848726"/>
                            <a:pt x="1132840" y="940166"/>
                          </a:cubicBezTo>
                          <a:cubicBezTo>
                            <a:pt x="1350645" y="1031606"/>
                            <a:pt x="1499235" y="582026"/>
                            <a:pt x="1574800" y="468996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69" name="任意多边形 68"/>
                  <p:cNvSpPr/>
                  <p:nvPr/>
                </p:nvSpPr>
                <p:spPr>
                  <a:xfrm>
                    <a:off x="6818" y="3796"/>
                    <a:ext cx="1441" cy="1660"/>
                  </a:xfrm>
                  <a:custGeom>
                    <a:avLst/>
                    <a:gdLst>
                      <a:gd name="connisteX0" fmla="*/ 0 w 1574800"/>
                      <a:gd name="connsiteY0" fmla="*/ 468996 h 952350"/>
                      <a:gd name="connisteX1" fmla="*/ 485775 w 1574800"/>
                      <a:gd name="connsiteY1" fmla="*/ 13066 h 952350"/>
                      <a:gd name="connisteX2" fmla="*/ 1132840 w 1574800"/>
                      <a:gd name="connsiteY2" fmla="*/ 940166 h 952350"/>
                      <a:gd name="connisteX3" fmla="*/ 1574800 w 1574800"/>
                      <a:gd name="connsiteY3" fmla="*/ 468996 h 952350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</a:cxnLst>
                    <a:rect l="l" t="t" r="r" b="b"/>
                    <a:pathLst>
                      <a:path w="1574800" h="952350">
                        <a:moveTo>
                          <a:pt x="0" y="468996"/>
                        </a:moveTo>
                        <a:cubicBezTo>
                          <a:pt x="84455" y="359141"/>
                          <a:pt x="259080" y="-80914"/>
                          <a:pt x="485775" y="13066"/>
                        </a:cubicBezTo>
                        <a:cubicBezTo>
                          <a:pt x="712470" y="107046"/>
                          <a:pt x="915035" y="848726"/>
                          <a:pt x="1132840" y="940166"/>
                        </a:cubicBezTo>
                        <a:cubicBezTo>
                          <a:pt x="1350645" y="1031606"/>
                          <a:pt x="1499235" y="582026"/>
                          <a:pt x="1574800" y="468996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84" name="组合 83"/>
            <p:cNvGrpSpPr/>
            <p:nvPr/>
          </p:nvGrpSpPr>
          <p:grpSpPr>
            <a:xfrm>
              <a:off x="1348" y="1785"/>
              <a:ext cx="6982" cy="8244"/>
              <a:chOff x="1348" y="1785"/>
              <a:chExt cx="6982" cy="8244"/>
            </a:xfrm>
          </p:grpSpPr>
          <p:cxnSp>
            <p:nvCxnSpPr>
              <p:cNvPr id="74" name="直接连接符 73"/>
              <p:cNvCxnSpPr/>
              <p:nvPr/>
            </p:nvCxnSpPr>
            <p:spPr>
              <a:xfrm flipV="1">
                <a:off x="1378" y="2903"/>
                <a:ext cx="6901" cy="7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组合 78"/>
              <p:cNvGrpSpPr/>
              <p:nvPr/>
            </p:nvGrpSpPr>
            <p:grpSpPr>
              <a:xfrm>
                <a:off x="1348" y="1785"/>
                <a:ext cx="6976" cy="8244"/>
                <a:chOff x="1348" y="1785"/>
                <a:chExt cx="6976" cy="8244"/>
              </a:xfrm>
            </p:grpSpPr>
            <p:cxnSp>
              <p:nvCxnSpPr>
                <p:cNvPr id="75" name="直接连接符 74"/>
                <p:cNvCxnSpPr/>
                <p:nvPr/>
              </p:nvCxnSpPr>
              <p:spPr>
                <a:xfrm>
                  <a:off x="1348" y="1863"/>
                  <a:ext cx="6857" cy="23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矩形 77"/>
                <p:cNvSpPr/>
                <p:nvPr userDrawn="1"/>
              </p:nvSpPr>
              <p:spPr>
                <a:xfrm>
                  <a:off x="4706" y="1785"/>
                  <a:ext cx="3618" cy="8244"/>
                </a:xfrm>
                <a:prstGeom prst="rect">
                  <a:avLst/>
                </a:prstGeom>
                <a:solidFill>
                  <a:srgbClr val="F1EDE6"/>
                </a:solidFill>
                <a:ln>
                  <a:solidFill>
                    <a:srgbClr val="F1EDE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b="0" i="0" dirty="0">
                    <a:latin typeface="Abadi Extra Light" panose="020B0604020104020204" pitchFamily="34" charset="0"/>
                  </a:endParaRPr>
                </a:p>
              </p:txBody>
            </p:sp>
          </p:grpSp>
          <p:sp>
            <p:nvSpPr>
              <p:cNvPr id="81" name="文本框 80"/>
              <p:cNvSpPr txBox="1"/>
              <p:nvPr/>
            </p:nvSpPr>
            <p:spPr>
              <a:xfrm>
                <a:off x="4957" y="1934"/>
                <a:ext cx="3373" cy="7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  <a:p>
                <a:endParaRPr lang="zh-CN" altLang="en-US"/>
              </a:p>
              <a:p>
                <a:r>
                  <a:rPr lang="en-US" altLang="zh-CN"/>
                  <a:t>7th harmonic</a:t>
                </a:r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r>
                  <a:rPr lang="en-US" altLang="zh-CN"/>
                  <a:t>5th harmonic</a:t>
                </a:r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r>
                  <a:rPr lang="en-US" altLang="zh-CN"/>
                  <a:t>3rd harmonic</a:t>
                </a:r>
                <a:endParaRPr lang="zh-CN" altLang="en-US"/>
              </a:p>
              <a:p>
                <a:r>
                  <a:rPr lang="zh-CN" altLang="en-US" sz="1400"/>
                  <a:t> </a:t>
                </a:r>
                <a:endParaRPr lang="zh-CN" altLang="en-US"/>
              </a:p>
              <a:p>
                <a:endParaRPr lang="zh-CN" altLang="en-US"/>
              </a:p>
              <a:p>
                <a:endParaRPr lang="en-US" altLang="zh-CN"/>
              </a:p>
              <a:p>
                <a:r>
                  <a:rPr lang="en-US" altLang="zh-CN"/>
                  <a:t>fundamental</a:t>
                </a:r>
              </a:p>
              <a:p>
                <a:r>
                  <a:rPr lang="en-US" altLang="zh-CN"/>
                  <a:t>1st harmonic</a:t>
                </a:r>
              </a:p>
            </p:txBody>
          </p:sp>
        </p:grpSp>
      </p:grpSp>
      <p:sp>
        <p:nvSpPr>
          <p:cNvPr id="82" name="文本框 81"/>
          <p:cNvSpPr txBox="1"/>
          <p:nvPr/>
        </p:nvSpPr>
        <p:spPr>
          <a:xfrm>
            <a:off x="16510" y="1191895"/>
            <a:ext cx="161607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Frequency</a:t>
            </a:r>
          </a:p>
          <a:p>
            <a:pPr algn="ctr"/>
            <a:endParaRPr lang="en-US" altLang="zh-CN"/>
          </a:p>
          <a:p>
            <a:pPr algn="ctr"/>
            <a:r>
              <a:rPr lang="en-US" altLang="zh-CN"/>
              <a:t>7N</a:t>
            </a:r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r>
              <a:rPr lang="en-US" altLang="zh-CN"/>
              <a:t>5N</a:t>
            </a:r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r>
              <a:rPr lang="en-US" altLang="zh-CN"/>
              <a:t>3N</a:t>
            </a:r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endParaRPr lang="en-US" altLang="zh-CN"/>
          </a:p>
          <a:p>
            <a:pPr algn="ctr"/>
            <a:r>
              <a:rPr lang="en-US" altLang="zh-CN"/>
              <a:t>N(50Hz/60Hz)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3786505" y="4902200"/>
            <a:ext cx="2274570" cy="30670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zh-CN" altLang="en-US" sz="1400">
                <a:sym typeface="+mn-ea"/>
              </a:rPr>
              <a:t>LED</a:t>
            </a:r>
            <a:r>
              <a:rPr lang="en-US" altLang="zh-CN" sz="1400">
                <a:sym typeface="+mn-ea"/>
              </a:rPr>
              <a:t>, </a:t>
            </a:r>
            <a:r>
              <a:rPr lang="zh-CN" altLang="en-US" sz="1400">
                <a:sym typeface="+mn-ea"/>
              </a:rPr>
              <a:t>single pha</a:t>
            </a:r>
            <a:r>
              <a:rPr lang="en-US" altLang="zh-CN" sz="1400">
                <a:sym typeface="+mn-ea"/>
              </a:rPr>
              <a:t>s</a:t>
            </a:r>
            <a:r>
              <a:rPr lang="zh-CN" altLang="en-US" sz="1400">
                <a:sym typeface="+mn-ea"/>
              </a:rPr>
              <a:t>e</a:t>
            </a:r>
            <a:r>
              <a:rPr sz="1400">
                <a:sym typeface="+mn-ea"/>
              </a:rPr>
              <a:t> rectifier</a:t>
            </a:r>
            <a:endParaRPr lang="zh-CN" altLang="en-US" sz="1400">
              <a:sym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3945890" y="3569335"/>
            <a:ext cx="1986915" cy="30670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zh-CN" sz="1400">
                <a:sym typeface="+mn-ea"/>
              </a:rPr>
              <a:t>VFD, </a:t>
            </a:r>
            <a:r>
              <a:rPr sz="1400">
                <a:sym typeface="+mn-ea"/>
              </a:rPr>
              <a:t>6-pulse rectifier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3944620" y="2206625"/>
            <a:ext cx="1986915" cy="30670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zh-CN" sz="1400">
                <a:sym typeface="+mn-ea"/>
              </a:rPr>
              <a:t>VFD, </a:t>
            </a:r>
            <a:r>
              <a:rPr sz="1400">
                <a:sym typeface="+mn-ea"/>
              </a:rPr>
              <a:t>6-pulse rectifier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51" name="组合 50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" name="菱形 2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" name="菱形 3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</a:t>
              </a:r>
              <a:r>
                <a:rPr lang="en-US" altLang="zh-CN" sz="3200" dirty="0">
                  <a:solidFill>
                    <a:schemeClr val="bg1">
                      <a:lumMod val="50000"/>
                    </a:schemeClr>
                  </a:solidFill>
                  <a:latin typeface="Agency FB" panose="020B0503020202020204" pitchFamily="34" charset="0"/>
                  <a:cs typeface="Cambria" panose="02040503050406030204" charset="0"/>
                </a:rPr>
                <a:t>2</a:t>
              </a: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55" name="菱形 5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811895" y="2556510"/>
            <a:ext cx="2442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ym typeface="+mn-ea"/>
              </a:rPr>
              <a:t>External CT detects load current </a:t>
            </a:r>
          </a:p>
        </p:txBody>
      </p:sp>
      <p:sp>
        <p:nvSpPr>
          <p:cNvPr id="29" name="圆角矩形标注 28"/>
          <p:cNvSpPr/>
          <p:nvPr/>
        </p:nvSpPr>
        <p:spPr>
          <a:xfrm>
            <a:off x="175260" y="2841625"/>
            <a:ext cx="368300" cy="32321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3</a:t>
            </a:r>
          </a:p>
        </p:txBody>
      </p:sp>
      <p:sp>
        <p:nvSpPr>
          <p:cNvPr id="30" name="圆角矩形标注 29"/>
          <p:cNvSpPr/>
          <p:nvPr/>
        </p:nvSpPr>
        <p:spPr>
          <a:xfrm>
            <a:off x="8419465" y="4728845"/>
            <a:ext cx="317500" cy="28511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2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8811895" y="4726940"/>
            <a:ext cx="231457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200">
                <a:sym typeface="+mn-ea"/>
              </a:rPr>
              <a:t>AHF calculates harmonic current 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51180" y="2862580"/>
            <a:ext cx="31718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sym typeface="+mn-ea"/>
              </a:rPr>
              <a:t>AHF outputs the same amplitude</a:t>
            </a:r>
          </a:p>
          <a:p>
            <a:r>
              <a:rPr lang="en-US" altLang="zh-CN" sz="1200">
                <a:sym typeface="+mn-ea"/>
              </a:rPr>
              <a:t>opposite polarity compensation current</a:t>
            </a:r>
          </a:p>
        </p:txBody>
      </p:sp>
      <p:grpSp>
        <p:nvGrpSpPr>
          <p:cNvPr id="69" name="组合 68"/>
          <p:cNvGrpSpPr/>
          <p:nvPr/>
        </p:nvGrpSpPr>
        <p:grpSpPr>
          <a:xfrm>
            <a:off x="408940" y="3382621"/>
            <a:ext cx="3058160" cy="1543074"/>
            <a:chOff x="7921" y="856"/>
            <a:chExt cx="6076" cy="3094"/>
          </a:xfrm>
        </p:grpSpPr>
        <p:grpSp>
          <p:nvGrpSpPr>
            <p:cNvPr id="66" name="组合 65"/>
            <p:cNvGrpSpPr/>
            <p:nvPr/>
          </p:nvGrpSpPr>
          <p:grpSpPr>
            <a:xfrm>
              <a:off x="7921" y="856"/>
              <a:ext cx="5057" cy="2649"/>
              <a:chOff x="12429" y="6841"/>
              <a:chExt cx="5057" cy="2649"/>
            </a:xfrm>
          </p:grpSpPr>
          <p:grpSp>
            <p:nvGrpSpPr>
              <p:cNvPr id="67" name="组合 66"/>
              <p:cNvGrpSpPr/>
              <p:nvPr/>
            </p:nvGrpSpPr>
            <p:grpSpPr>
              <a:xfrm flipV="1">
                <a:off x="12834" y="7947"/>
                <a:ext cx="4652" cy="1543"/>
                <a:chOff x="13111" y="4647"/>
                <a:chExt cx="4652" cy="1543"/>
              </a:xfrm>
            </p:grpSpPr>
            <p:cxnSp>
              <p:nvCxnSpPr>
                <p:cNvPr id="68" name="直接箭头连接符 67"/>
                <p:cNvCxnSpPr/>
                <p:nvPr/>
              </p:nvCxnSpPr>
              <p:spPr>
                <a:xfrm>
                  <a:off x="13111" y="6187"/>
                  <a:ext cx="4652" cy="3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矩形 69"/>
                <p:cNvSpPr/>
                <p:nvPr/>
              </p:nvSpPr>
              <p:spPr>
                <a:xfrm>
                  <a:off x="15028" y="5096"/>
                  <a:ext cx="322" cy="1079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14376" y="4647"/>
                  <a:ext cx="308" cy="154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矩形 71"/>
                <p:cNvSpPr/>
                <p:nvPr/>
              </p:nvSpPr>
              <p:spPr>
                <a:xfrm>
                  <a:off x="15736" y="5218"/>
                  <a:ext cx="291" cy="959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矩形 72"/>
                <p:cNvSpPr/>
                <p:nvPr/>
              </p:nvSpPr>
              <p:spPr>
                <a:xfrm>
                  <a:off x="17082" y="5808"/>
                  <a:ext cx="309" cy="368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>
                  <a:off x="16405" y="5518"/>
                  <a:ext cx="305" cy="67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12429" y="6841"/>
                <a:ext cx="661" cy="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/>
                  <a:t>I</a:t>
                </a:r>
                <a:r>
                  <a:rPr lang="en-US" altLang="zh-CN" b="1" i="1" baseline="-25000"/>
                  <a:t>c</a:t>
                </a:r>
              </a:p>
            </p:txBody>
          </p:sp>
        </p:grpSp>
        <p:sp>
          <p:nvSpPr>
            <p:cNvPr id="77" name="文本框 76"/>
            <p:cNvSpPr txBox="1"/>
            <p:nvPr/>
          </p:nvSpPr>
          <p:spPr>
            <a:xfrm>
              <a:off x="8886" y="1442"/>
              <a:ext cx="5111" cy="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</a:rPr>
                <a:t>1     3      5      7      9      11</a:t>
              </a:r>
              <a:r>
                <a:rPr lang="en-US" altLang="zh-CN" sz="1400">
                  <a:solidFill>
                    <a:schemeClr val="tx1"/>
                  </a:solidFill>
                </a:rPr>
                <a:t>   </a:t>
              </a:r>
              <a:r>
                <a:rPr lang="en-US" altLang="zh-CN" sz="1400" b="1" i="1">
                  <a:solidFill>
                    <a:schemeClr val="tx1"/>
                  </a:solidFill>
                </a:rPr>
                <a:t>n</a:t>
              </a:r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8534" y="963"/>
              <a:ext cx="30" cy="2987"/>
            </a:xfrm>
            <a:prstGeom prst="line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圆角矩形标注 21"/>
          <p:cNvSpPr/>
          <p:nvPr/>
        </p:nvSpPr>
        <p:spPr>
          <a:xfrm>
            <a:off x="8419465" y="2569210"/>
            <a:ext cx="317500" cy="28511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053590" y="1491615"/>
            <a:ext cx="8473440" cy="3249295"/>
            <a:chOff x="2588" y="2476"/>
            <a:chExt cx="12416" cy="4809"/>
          </a:xfrm>
        </p:grpSpPr>
        <p:cxnSp>
          <p:nvCxnSpPr>
            <p:cNvPr id="19" name="直接连接符 18"/>
            <p:cNvCxnSpPr/>
            <p:nvPr/>
          </p:nvCxnSpPr>
          <p:spPr>
            <a:xfrm flipV="1">
              <a:off x="8194" y="7242"/>
              <a:ext cx="3385" cy="1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箭头连接符 168"/>
            <p:cNvCxnSpPr/>
            <p:nvPr/>
          </p:nvCxnSpPr>
          <p:spPr>
            <a:xfrm>
              <a:off x="5589" y="5239"/>
              <a:ext cx="0" cy="1569"/>
            </a:xfrm>
            <a:prstGeom prst="straightConnector1">
              <a:avLst/>
            </a:prstGeom>
            <a:ln w="28575" cmpd="sng">
              <a:solidFill>
                <a:schemeClr val="accent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1" name="组合 180"/>
            <p:cNvGrpSpPr/>
            <p:nvPr/>
          </p:nvGrpSpPr>
          <p:grpSpPr>
            <a:xfrm>
              <a:off x="2588" y="2476"/>
              <a:ext cx="12416" cy="4809"/>
              <a:chOff x="2588" y="2476"/>
              <a:chExt cx="12416" cy="4809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588" y="2476"/>
                <a:ext cx="10873" cy="4809"/>
                <a:chOff x="2521288" y="743588"/>
                <a:chExt cx="5791919" cy="3054375"/>
              </a:xfrm>
            </p:grpSpPr>
            <p:cxnSp>
              <p:nvCxnSpPr>
                <p:cNvPr id="23" name="直接连接符 22"/>
                <p:cNvCxnSpPr>
                  <a:endCxn id="176" idx="1"/>
                </p:cNvCxnSpPr>
                <p:nvPr/>
              </p:nvCxnSpPr>
              <p:spPr>
                <a:xfrm flipV="1">
                  <a:off x="3201291" y="1173959"/>
                  <a:ext cx="5111916" cy="7163"/>
                </a:xfrm>
                <a:prstGeom prst="line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4117028" y="1185110"/>
                  <a:ext cx="0" cy="1119471"/>
                </a:xfrm>
                <a:prstGeom prst="line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3980631" y="2304648"/>
                  <a:ext cx="136372" cy="237490"/>
                </a:xfrm>
                <a:prstGeom prst="line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rgbClr val="1C2330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40000" contrast="-400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1288" y="743588"/>
                  <a:ext cx="766561" cy="901700"/>
                </a:xfrm>
                <a:prstGeom prst="rect">
                  <a:avLst/>
                </a:prstGeom>
                <a:ln w="28575" cmpd="sng">
                  <a:noFill/>
                  <a:prstDash val="solid"/>
                </a:ln>
              </p:spPr>
            </p:pic>
            <p:cxnSp>
              <p:nvCxnSpPr>
                <p:cNvPr id="35" name="直接连接符 34"/>
                <p:cNvCxnSpPr/>
                <p:nvPr/>
              </p:nvCxnSpPr>
              <p:spPr>
                <a:xfrm flipH="1" flipV="1">
                  <a:off x="7317497" y="1535682"/>
                  <a:ext cx="496" cy="2262281"/>
                </a:xfrm>
                <a:prstGeom prst="line">
                  <a:avLst/>
                </a:prstGeom>
                <a:ln w="28575" cmpd="sng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prstClr val="black"/>
                    <a:srgbClr val="F3EFE6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59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4592" y="924611"/>
                  <a:ext cx="471276" cy="613306"/>
                </a:xfrm>
                <a:prstGeom prst="rect">
                  <a:avLst/>
                </a:prstGeom>
                <a:ln w="28575" cmpd="sng">
                  <a:noFill/>
                  <a:prstDash val="solid"/>
                </a:ln>
              </p:spPr>
            </p:pic>
          </p:grpSp>
          <p:pic>
            <p:nvPicPr>
              <p:cNvPr id="176" name="图片 175" descr="C:/Users/dell/AppData/Local/Temp/kaimatting_20190912163743/output_20190912163751..pngoutput_20190912163751."/>
              <p:cNvPicPr>
                <a:picLocks noChangeAspect="1"/>
              </p:cNvPicPr>
              <p:nvPr/>
            </p:nvPicPr>
            <p:blipFill>
              <a:blip r:embed="rId8">
                <a:biLevel thresh="50000"/>
              </a:blip>
              <a:stretch>
                <a:fillRect/>
              </a:stretch>
            </p:blipFill>
            <p:spPr>
              <a:xfrm>
                <a:off x="13461" y="2626"/>
                <a:ext cx="1543" cy="1055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2821940" y="160020"/>
            <a:ext cx="2263140" cy="1171575"/>
            <a:chOff x="4427" y="1207"/>
            <a:chExt cx="3564" cy="1845"/>
          </a:xfrm>
        </p:grpSpPr>
        <p:cxnSp>
          <p:nvCxnSpPr>
            <p:cNvPr id="184" name="直线箭头连接符 162"/>
            <p:cNvCxnSpPr/>
            <p:nvPr/>
          </p:nvCxnSpPr>
          <p:spPr>
            <a:xfrm>
              <a:off x="4427" y="2201"/>
              <a:ext cx="3564" cy="26"/>
            </a:xfrm>
            <a:prstGeom prst="straightConnector1">
              <a:avLst/>
            </a:prstGeom>
            <a:ln w="19050" cmpd="sng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线箭头连接符 163"/>
            <p:cNvCxnSpPr/>
            <p:nvPr/>
          </p:nvCxnSpPr>
          <p:spPr>
            <a:xfrm flipV="1">
              <a:off x="4971" y="1207"/>
              <a:ext cx="40" cy="1780"/>
            </a:xfrm>
            <a:prstGeom prst="straightConnector1">
              <a:avLst/>
            </a:prstGeom>
            <a:ln w="19050" cmpd="sng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任意形状 17"/>
            <p:cNvSpPr/>
            <p:nvPr/>
          </p:nvSpPr>
          <p:spPr>
            <a:xfrm>
              <a:off x="5008" y="1530"/>
              <a:ext cx="1279" cy="1503"/>
            </a:xfrm>
            <a:custGeom>
              <a:avLst/>
              <a:gdLst>
                <a:gd name="connsiteX0" fmla="*/ 0 w 1506935"/>
                <a:gd name="connsiteY0" fmla="*/ 338788 h 711321"/>
                <a:gd name="connsiteX1" fmla="*/ 355569 w 1506935"/>
                <a:gd name="connsiteY1" fmla="*/ 121 h 711321"/>
                <a:gd name="connsiteX2" fmla="*/ 728070 w 1506935"/>
                <a:gd name="connsiteY2" fmla="*/ 304921 h 711321"/>
                <a:gd name="connsiteX3" fmla="*/ 1151366 w 1506935"/>
                <a:gd name="connsiteY3" fmla="*/ 711321 h 711321"/>
                <a:gd name="connsiteX4" fmla="*/ 1506935 w 1506935"/>
                <a:gd name="connsiteY4" fmla="*/ 304921 h 71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935" h="711321">
                  <a:moveTo>
                    <a:pt x="0" y="338788"/>
                  </a:moveTo>
                  <a:cubicBezTo>
                    <a:pt x="117112" y="172277"/>
                    <a:pt x="234224" y="5766"/>
                    <a:pt x="355569" y="121"/>
                  </a:cubicBezTo>
                  <a:cubicBezTo>
                    <a:pt x="476914" y="-5524"/>
                    <a:pt x="595437" y="186388"/>
                    <a:pt x="728070" y="304921"/>
                  </a:cubicBezTo>
                  <a:cubicBezTo>
                    <a:pt x="860703" y="423454"/>
                    <a:pt x="1021555" y="711321"/>
                    <a:pt x="1151366" y="711321"/>
                  </a:cubicBezTo>
                  <a:cubicBezTo>
                    <a:pt x="1281177" y="711321"/>
                    <a:pt x="1444852" y="369832"/>
                    <a:pt x="1506935" y="304921"/>
                  </a:cubicBezTo>
                </a:path>
              </a:pathLst>
            </a:custGeom>
            <a:ln w="1905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Cambria" panose="02040503050406030204" charset="0"/>
              </a:endParaRPr>
            </a:p>
          </p:txBody>
        </p:sp>
        <p:sp>
          <p:nvSpPr>
            <p:cNvPr id="194" name="任意形状 17"/>
            <p:cNvSpPr/>
            <p:nvPr/>
          </p:nvSpPr>
          <p:spPr>
            <a:xfrm>
              <a:off x="6268" y="1550"/>
              <a:ext cx="1279" cy="1503"/>
            </a:xfrm>
            <a:custGeom>
              <a:avLst/>
              <a:gdLst>
                <a:gd name="connsiteX0" fmla="*/ 0 w 1506935"/>
                <a:gd name="connsiteY0" fmla="*/ 338788 h 711321"/>
                <a:gd name="connsiteX1" fmla="*/ 355569 w 1506935"/>
                <a:gd name="connsiteY1" fmla="*/ 121 h 711321"/>
                <a:gd name="connsiteX2" fmla="*/ 728070 w 1506935"/>
                <a:gd name="connsiteY2" fmla="*/ 304921 h 711321"/>
                <a:gd name="connsiteX3" fmla="*/ 1151366 w 1506935"/>
                <a:gd name="connsiteY3" fmla="*/ 711321 h 711321"/>
                <a:gd name="connsiteX4" fmla="*/ 1506935 w 1506935"/>
                <a:gd name="connsiteY4" fmla="*/ 304921 h 71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935" h="711321">
                  <a:moveTo>
                    <a:pt x="0" y="338788"/>
                  </a:moveTo>
                  <a:cubicBezTo>
                    <a:pt x="117112" y="172277"/>
                    <a:pt x="234224" y="5766"/>
                    <a:pt x="355569" y="121"/>
                  </a:cubicBezTo>
                  <a:cubicBezTo>
                    <a:pt x="476914" y="-5524"/>
                    <a:pt x="595437" y="186388"/>
                    <a:pt x="728070" y="304921"/>
                  </a:cubicBezTo>
                  <a:cubicBezTo>
                    <a:pt x="860703" y="423454"/>
                    <a:pt x="1021555" y="711321"/>
                    <a:pt x="1151366" y="711321"/>
                  </a:cubicBezTo>
                  <a:cubicBezTo>
                    <a:pt x="1281177" y="711321"/>
                    <a:pt x="1444852" y="369832"/>
                    <a:pt x="1506935" y="304921"/>
                  </a:cubicBezTo>
                </a:path>
              </a:pathLst>
            </a:custGeom>
            <a:ln w="1905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Cambria" panose="0204050305040603020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787765" y="2987040"/>
            <a:ext cx="2364740" cy="1001395"/>
            <a:chOff x="14987" y="2839"/>
            <a:chExt cx="3724" cy="1577"/>
          </a:xfrm>
        </p:grpSpPr>
        <p:grpSp>
          <p:nvGrpSpPr>
            <p:cNvPr id="188" name="组合 187"/>
            <p:cNvGrpSpPr/>
            <p:nvPr/>
          </p:nvGrpSpPr>
          <p:grpSpPr>
            <a:xfrm>
              <a:off x="14987" y="2839"/>
              <a:ext cx="3724" cy="1577"/>
              <a:chOff x="7407" y="1499"/>
              <a:chExt cx="3724" cy="1577"/>
            </a:xfrm>
          </p:grpSpPr>
          <p:cxnSp>
            <p:nvCxnSpPr>
              <p:cNvPr id="186" name="直线箭头连接符 162"/>
              <p:cNvCxnSpPr/>
              <p:nvPr/>
            </p:nvCxnSpPr>
            <p:spPr>
              <a:xfrm flipV="1">
                <a:off x="7407" y="2347"/>
                <a:ext cx="3724" cy="54"/>
              </a:xfrm>
              <a:prstGeom prst="straightConnector1">
                <a:avLst/>
              </a:prstGeom>
              <a:ln w="19050" cmpd="sng">
                <a:solidFill>
                  <a:schemeClr val="accent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线箭头连接符 163"/>
              <p:cNvCxnSpPr/>
              <p:nvPr/>
            </p:nvCxnSpPr>
            <p:spPr>
              <a:xfrm flipV="1">
                <a:off x="7990" y="1499"/>
                <a:ext cx="1" cy="1577"/>
              </a:xfrm>
              <a:prstGeom prst="straightConnector1">
                <a:avLst/>
              </a:prstGeom>
              <a:ln w="19050" cmpd="sng">
                <a:solidFill>
                  <a:schemeClr val="accent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6" name="任意多边形 195"/>
            <p:cNvSpPr/>
            <p:nvPr/>
          </p:nvSpPr>
          <p:spPr>
            <a:xfrm>
              <a:off x="15571" y="3110"/>
              <a:ext cx="2740" cy="1135"/>
            </a:xfrm>
            <a:custGeom>
              <a:avLst/>
              <a:gdLst>
                <a:gd name="connisteX0" fmla="*/ 0 w 1739900"/>
                <a:gd name="connsiteY0" fmla="*/ 408668 h 720991"/>
                <a:gd name="connisteX1" fmla="*/ 127000 w 1739900"/>
                <a:gd name="connsiteY1" fmla="*/ 180068 h 720991"/>
                <a:gd name="connisteX2" fmla="*/ 279400 w 1739900"/>
                <a:gd name="connsiteY2" fmla="*/ 357868 h 720991"/>
                <a:gd name="connisteX3" fmla="*/ 342900 w 1739900"/>
                <a:gd name="connsiteY3" fmla="*/ 459468 h 720991"/>
                <a:gd name="connisteX4" fmla="*/ 419100 w 1739900"/>
                <a:gd name="connsiteY4" fmla="*/ 535668 h 720991"/>
                <a:gd name="connisteX5" fmla="*/ 508000 w 1739900"/>
                <a:gd name="connsiteY5" fmla="*/ 154668 h 720991"/>
                <a:gd name="connisteX6" fmla="*/ 647700 w 1739900"/>
                <a:gd name="connsiteY6" fmla="*/ 27668 h 720991"/>
                <a:gd name="connisteX7" fmla="*/ 762000 w 1739900"/>
                <a:gd name="connsiteY7" fmla="*/ 548368 h 720991"/>
                <a:gd name="connisteX8" fmla="*/ 977900 w 1739900"/>
                <a:gd name="connsiteY8" fmla="*/ 307068 h 720991"/>
                <a:gd name="connisteX9" fmla="*/ 1143000 w 1739900"/>
                <a:gd name="connsiteY9" fmla="*/ 700768 h 720991"/>
                <a:gd name="connisteX10" fmla="*/ 1320800 w 1739900"/>
                <a:gd name="connsiteY10" fmla="*/ 599168 h 720991"/>
                <a:gd name="connisteX11" fmla="*/ 1422400 w 1739900"/>
                <a:gd name="connsiteY11" fmla="*/ 294368 h 720991"/>
                <a:gd name="connisteX12" fmla="*/ 1574800 w 1739900"/>
                <a:gd name="connsiteY12" fmla="*/ 624568 h 720991"/>
                <a:gd name="connisteX13" fmla="*/ 1739900 w 1739900"/>
                <a:gd name="connsiteY13" fmla="*/ 383268 h 72099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1739900" h="720992">
                  <a:moveTo>
                    <a:pt x="0" y="408669"/>
                  </a:moveTo>
                  <a:cubicBezTo>
                    <a:pt x="22225" y="359139"/>
                    <a:pt x="71120" y="190229"/>
                    <a:pt x="127000" y="180069"/>
                  </a:cubicBezTo>
                  <a:cubicBezTo>
                    <a:pt x="182880" y="169909"/>
                    <a:pt x="236220" y="301989"/>
                    <a:pt x="279400" y="357869"/>
                  </a:cubicBezTo>
                  <a:cubicBezTo>
                    <a:pt x="322580" y="413749"/>
                    <a:pt x="314960" y="423909"/>
                    <a:pt x="342900" y="459469"/>
                  </a:cubicBezTo>
                  <a:cubicBezTo>
                    <a:pt x="370840" y="495029"/>
                    <a:pt x="386080" y="596629"/>
                    <a:pt x="419100" y="535669"/>
                  </a:cubicBezTo>
                  <a:cubicBezTo>
                    <a:pt x="452120" y="474709"/>
                    <a:pt x="462280" y="256269"/>
                    <a:pt x="508000" y="154669"/>
                  </a:cubicBezTo>
                  <a:cubicBezTo>
                    <a:pt x="553720" y="53069"/>
                    <a:pt x="596900" y="-51071"/>
                    <a:pt x="647700" y="27669"/>
                  </a:cubicBezTo>
                  <a:cubicBezTo>
                    <a:pt x="698500" y="106409"/>
                    <a:pt x="695960" y="492489"/>
                    <a:pt x="762000" y="548369"/>
                  </a:cubicBezTo>
                  <a:cubicBezTo>
                    <a:pt x="828040" y="604249"/>
                    <a:pt x="901700" y="276589"/>
                    <a:pt x="977900" y="307069"/>
                  </a:cubicBezTo>
                  <a:cubicBezTo>
                    <a:pt x="1054100" y="337549"/>
                    <a:pt x="1074420" y="642349"/>
                    <a:pt x="1143000" y="700769"/>
                  </a:cubicBezTo>
                  <a:cubicBezTo>
                    <a:pt x="1211580" y="759189"/>
                    <a:pt x="1264920" y="680449"/>
                    <a:pt x="1320800" y="599169"/>
                  </a:cubicBezTo>
                  <a:cubicBezTo>
                    <a:pt x="1376680" y="517889"/>
                    <a:pt x="1371600" y="289289"/>
                    <a:pt x="1422400" y="294369"/>
                  </a:cubicBezTo>
                  <a:cubicBezTo>
                    <a:pt x="1473200" y="299449"/>
                    <a:pt x="1511300" y="606789"/>
                    <a:pt x="1574800" y="624569"/>
                  </a:cubicBezTo>
                  <a:cubicBezTo>
                    <a:pt x="1638300" y="642349"/>
                    <a:pt x="1710055" y="437879"/>
                    <a:pt x="1739900" y="38326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4" name="图片 163" descr="5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970" y="4230370"/>
            <a:ext cx="2942590" cy="19246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31515" y="1330325"/>
            <a:ext cx="1630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Grid current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058910" y="4097020"/>
            <a:ext cx="1630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Load current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8771890" y="5070475"/>
            <a:ext cx="2131060" cy="1051560"/>
            <a:chOff x="13201" y="8213"/>
            <a:chExt cx="3356" cy="1656"/>
          </a:xfrm>
        </p:grpSpPr>
        <p:grpSp>
          <p:nvGrpSpPr>
            <p:cNvPr id="189" name="组合 188"/>
            <p:cNvGrpSpPr/>
            <p:nvPr/>
          </p:nvGrpSpPr>
          <p:grpSpPr>
            <a:xfrm>
              <a:off x="13201" y="8213"/>
              <a:ext cx="3356" cy="1650"/>
              <a:chOff x="11409" y="1627"/>
              <a:chExt cx="3312" cy="1577"/>
            </a:xfrm>
          </p:grpSpPr>
          <p:cxnSp>
            <p:nvCxnSpPr>
              <p:cNvPr id="190" name="直线箭头连接符 162"/>
              <p:cNvCxnSpPr/>
              <p:nvPr/>
            </p:nvCxnSpPr>
            <p:spPr>
              <a:xfrm flipV="1">
                <a:off x="11409" y="2640"/>
                <a:ext cx="3312" cy="3"/>
              </a:xfrm>
              <a:prstGeom prst="straightConnector1">
                <a:avLst/>
              </a:prstGeom>
              <a:ln w="19050" cmpd="sng">
                <a:solidFill>
                  <a:schemeClr val="accent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线箭头连接符 163"/>
              <p:cNvCxnSpPr/>
              <p:nvPr/>
            </p:nvCxnSpPr>
            <p:spPr>
              <a:xfrm flipV="1">
                <a:off x="12167" y="1627"/>
                <a:ext cx="1" cy="1577"/>
              </a:xfrm>
              <a:prstGeom prst="straightConnector1">
                <a:avLst/>
              </a:prstGeom>
              <a:ln w="19050" cmpd="sng">
                <a:solidFill>
                  <a:schemeClr val="accent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任意多边形 11"/>
            <p:cNvSpPr/>
            <p:nvPr/>
          </p:nvSpPr>
          <p:spPr>
            <a:xfrm>
              <a:off x="13987" y="8660"/>
              <a:ext cx="2264" cy="1209"/>
            </a:xfrm>
            <a:custGeom>
              <a:avLst/>
              <a:gdLst>
                <a:gd name="connisteX0" fmla="*/ 0 w 1187450"/>
                <a:gd name="connsiteY0" fmla="*/ 369837 h 777522"/>
                <a:gd name="connisteX1" fmla="*/ 86360 w 1187450"/>
                <a:gd name="connsiteY1" fmla="*/ 23127 h 777522"/>
                <a:gd name="connisteX2" fmla="*/ 112395 w 1187450"/>
                <a:gd name="connsiteY2" fmla="*/ 621297 h 777522"/>
                <a:gd name="connisteX3" fmla="*/ 173355 w 1187450"/>
                <a:gd name="connsiteY3" fmla="*/ 204737 h 777522"/>
                <a:gd name="connisteX4" fmla="*/ 216535 w 1187450"/>
                <a:gd name="connsiteY4" fmla="*/ 508267 h 777522"/>
                <a:gd name="connisteX5" fmla="*/ 277495 w 1187450"/>
                <a:gd name="connsiteY5" fmla="*/ 40272 h 777522"/>
                <a:gd name="connisteX6" fmla="*/ 355600 w 1187450"/>
                <a:gd name="connsiteY6" fmla="*/ 265697 h 777522"/>
                <a:gd name="connisteX7" fmla="*/ 415925 w 1187450"/>
                <a:gd name="connsiteY7" fmla="*/ 75197 h 777522"/>
                <a:gd name="connisteX8" fmla="*/ 467995 w 1187450"/>
                <a:gd name="connsiteY8" fmla="*/ 170447 h 777522"/>
                <a:gd name="connisteX9" fmla="*/ 520065 w 1187450"/>
                <a:gd name="connsiteY9" fmla="*/ 681622 h 777522"/>
                <a:gd name="connisteX10" fmla="*/ 607060 w 1187450"/>
                <a:gd name="connsiteY10" fmla="*/ 491122 h 777522"/>
                <a:gd name="connisteX11" fmla="*/ 676275 w 1187450"/>
                <a:gd name="connsiteY11" fmla="*/ 681622 h 777522"/>
                <a:gd name="connisteX12" fmla="*/ 736600 w 1187450"/>
                <a:gd name="connsiteY12" fmla="*/ 23127 h 777522"/>
                <a:gd name="connisteX13" fmla="*/ 823595 w 1187450"/>
                <a:gd name="connsiteY13" fmla="*/ 777507 h 777522"/>
                <a:gd name="connisteX14" fmla="*/ 875665 w 1187450"/>
                <a:gd name="connsiteY14" fmla="*/ 5347 h 777522"/>
                <a:gd name="connisteX15" fmla="*/ 927735 w 1187450"/>
                <a:gd name="connsiteY15" fmla="*/ 465087 h 777522"/>
                <a:gd name="connisteX16" fmla="*/ 979805 w 1187450"/>
                <a:gd name="connsiteY16" fmla="*/ 109487 h 777522"/>
                <a:gd name="connisteX17" fmla="*/ 1014095 w 1187450"/>
                <a:gd name="connsiteY17" fmla="*/ 578117 h 777522"/>
                <a:gd name="connisteX18" fmla="*/ 1066165 w 1187450"/>
                <a:gd name="connsiteY18" fmla="*/ 109487 h 777522"/>
                <a:gd name="connisteX19" fmla="*/ 1101090 w 1187450"/>
                <a:gd name="connsiteY19" fmla="*/ 664477 h 777522"/>
                <a:gd name="connisteX20" fmla="*/ 1187450 w 1187450"/>
                <a:gd name="connsiteY20" fmla="*/ 395872 h 777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</a:cxnLst>
              <a:rect l="l" t="t" r="r" b="b"/>
              <a:pathLst>
                <a:path w="1187450" h="777522">
                  <a:moveTo>
                    <a:pt x="0" y="369838"/>
                  </a:moveTo>
                  <a:cubicBezTo>
                    <a:pt x="16510" y="288558"/>
                    <a:pt x="64135" y="-27037"/>
                    <a:pt x="86360" y="23128"/>
                  </a:cubicBezTo>
                  <a:cubicBezTo>
                    <a:pt x="108585" y="73293"/>
                    <a:pt x="95250" y="585103"/>
                    <a:pt x="112395" y="621298"/>
                  </a:cubicBezTo>
                  <a:cubicBezTo>
                    <a:pt x="129540" y="657493"/>
                    <a:pt x="152400" y="227598"/>
                    <a:pt x="173355" y="204738"/>
                  </a:cubicBezTo>
                  <a:cubicBezTo>
                    <a:pt x="194310" y="181878"/>
                    <a:pt x="195580" y="541288"/>
                    <a:pt x="216535" y="508268"/>
                  </a:cubicBezTo>
                  <a:cubicBezTo>
                    <a:pt x="237490" y="475248"/>
                    <a:pt x="249555" y="88533"/>
                    <a:pt x="277495" y="40273"/>
                  </a:cubicBezTo>
                  <a:cubicBezTo>
                    <a:pt x="305435" y="-7987"/>
                    <a:pt x="327660" y="258713"/>
                    <a:pt x="355600" y="265698"/>
                  </a:cubicBezTo>
                  <a:cubicBezTo>
                    <a:pt x="383540" y="272683"/>
                    <a:pt x="393700" y="94248"/>
                    <a:pt x="415925" y="75198"/>
                  </a:cubicBezTo>
                  <a:cubicBezTo>
                    <a:pt x="438150" y="56148"/>
                    <a:pt x="447040" y="49163"/>
                    <a:pt x="467995" y="170448"/>
                  </a:cubicBezTo>
                  <a:cubicBezTo>
                    <a:pt x="488950" y="291733"/>
                    <a:pt x="492125" y="617488"/>
                    <a:pt x="520065" y="681623"/>
                  </a:cubicBezTo>
                  <a:cubicBezTo>
                    <a:pt x="548005" y="745758"/>
                    <a:pt x="575945" y="491123"/>
                    <a:pt x="607060" y="491123"/>
                  </a:cubicBezTo>
                  <a:cubicBezTo>
                    <a:pt x="638175" y="491123"/>
                    <a:pt x="650240" y="774968"/>
                    <a:pt x="676275" y="681623"/>
                  </a:cubicBezTo>
                  <a:cubicBezTo>
                    <a:pt x="702310" y="588278"/>
                    <a:pt x="707390" y="4078"/>
                    <a:pt x="736600" y="23128"/>
                  </a:cubicBezTo>
                  <a:cubicBezTo>
                    <a:pt x="765810" y="42178"/>
                    <a:pt x="795655" y="781318"/>
                    <a:pt x="823595" y="777508"/>
                  </a:cubicBezTo>
                  <a:cubicBezTo>
                    <a:pt x="851535" y="773698"/>
                    <a:pt x="854710" y="67578"/>
                    <a:pt x="875665" y="5348"/>
                  </a:cubicBezTo>
                  <a:cubicBezTo>
                    <a:pt x="896620" y="-56882"/>
                    <a:pt x="906780" y="444133"/>
                    <a:pt x="927735" y="465088"/>
                  </a:cubicBezTo>
                  <a:cubicBezTo>
                    <a:pt x="948690" y="486043"/>
                    <a:pt x="962660" y="86628"/>
                    <a:pt x="979805" y="109488"/>
                  </a:cubicBezTo>
                  <a:cubicBezTo>
                    <a:pt x="996950" y="132348"/>
                    <a:pt x="996950" y="578118"/>
                    <a:pt x="1014095" y="578118"/>
                  </a:cubicBezTo>
                  <a:cubicBezTo>
                    <a:pt x="1031240" y="578118"/>
                    <a:pt x="1049020" y="92343"/>
                    <a:pt x="1066165" y="109488"/>
                  </a:cubicBezTo>
                  <a:cubicBezTo>
                    <a:pt x="1083310" y="126633"/>
                    <a:pt x="1076960" y="607328"/>
                    <a:pt x="1101090" y="664478"/>
                  </a:cubicBezTo>
                  <a:cubicBezTo>
                    <a:pt x="1125220" y="721628"/>
                    <a:pt x="1170940" y="460643"/>
                    <a:pt x="1187450" y="39587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29175" y="2823210"/>
            <a:ext cx="2132330" cy="1001395"/>
            <a:chOff x="6647" y="4642"/>
            <a:chExt cx="3358" cy="1577"/>
          </a:xfrm>
        </p:grpSpPr>
        <p:grpSp>
          <p:nvGrpSpPr>
            <p:cNvPr id="9" name="组合 8"/>
            <p:cNvGrpSpPr/>
            <p:nvPr/>
          </p:nvGrpSpPr>
          <p:grpSpPr>
            <a:xfrm>
              <a:off x="6647" y="4642"/>
              <a:ext cx="3358" cy="1577"/>
              <a:chOff x="6647" y="1219"/>
              <a:chExt cx="3358" cy="1577"/>
            </a:xfrm>
          </p:grpSpPr>
          <p:cxnSp>
            <p:nvCxnSpPr>
              <p:cNvPr id="10" name="直线箭头连接符 162"/>
              <p:cNvCxnSpPr/>
              <p:nvPr/>
            </p:nvCxnSpPr>
            <p:spPr>
              <a:xfrm flipV="1">
                <a:off x="6647" y="2144"/>
                <a:ext cx="3358" cy="3"/>
              </a:xfrm>
              <a:prstGeom prst="straightConnector1">
                <a:avLst/>
              </a:prstGeom>
              <a:ln w="19050" cmpd="sng">
                <a:solidFill>
                  <a:schemeClr val="accent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线箭头连接符 163"/>
              <p:cNvCxnSpPr/>
              <p:nvPr/>
            </p:nvCxnSpPr>
            <p:spPr>
              <a:xfrm flipV="1">
                <a:off x="7230" y="1219"/>
                <a:ext cx="1" cy="1577"/>
              </a:xfrm>
              <a:prstGeom prst="straightConnector1">
                <a:avLst/>
              </a:prstGeom>
              <a:ln w="19050" cmpd="sng">
                <a:solidFill>
                  <a:schemeClr val="accent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任意多边形 12"/>
            <p:cNvSpPr/>
            <p:nvPr/>
          </p:nvSpPr>
          <p:spPr>
            <a:xfrm flipH="1">
              <a:off x="7247" y="4924"/>
              <a:ext cx="2264" cy="1209"/>
            </a:xfrm>
            <a:custGeom>
              <a:avLst/>
              <a:gdLst>
                <a:gd name="connisteX0" fmla="*/ 0 w 1187450"/>
                <a:gd name="connsiteY0" fmla="*/ 369837 h 777522"/>
                <a:gd name="connisteX1" fmla="*/ 86360 w 1187450"/>
                <a:gd name="connsiteY1" fmla="*/ 23127 h 777522"/>
                <a:gd name="connisteX2" fmla="*/ 112395 w 1187450"/>
                <a:gd name="connsiteY2" fmla="*/ 621297 h 777522"/>
                <a:gd name="connisteX3" fmla="*/ 173355 w 1187450"/>
                <a:gd name="connsiteY3" fmla="*/ 204737 h 777522"/>
                <a:gd name="connisteX4" fmla="*/ 216535 w 1187450"/>
                <a:gd name="connsiteY4" fmla="*/ 508267 h 777522"/>
                <a:gd name="connisteX5" fmla="*/ 277495 w 1187450"/>
                <a:gd name="connsiteY5" fmla="*/ 40272 h 777522"/>
                <a:gd name="connisteX6" fmla="*/ 355600 w 1187450"/>
                <a:gd name="connsiteY6" fmla="*/ 265697 h 777522"/>
                <a:gd name="connisteX7" fmla="*/ 415925 w 1187450"/>
                <a:gd name="connsiteY7" fmla="*/ 75197 h 777522"/>
                <a:gd name="connisteX8" fmla="*/ 467995 w 1187450"/>
                <a:gd name="connsiteY8" fmla="*/ 170447 h 777522"/>
                <a:gd name="connisteX9" fmla="*/ 520065 w 1187450"/>
                <a:gd name="connsiteY9" fmla="*/ 681622 h 777522"/>
                <a:gd name="connisteX10" fmla="*/ 607060 w 1187450"/>
                <a:gd name="connsiteY10" fmla="*/ 491122 h 777522"/>
                <a:gd name="connisteX11" fmla="*/ 676275 w 1187450"/>
                <a:gd name="connsiteY11" fmla="*/ 681622 h 777522"/>
                <a:gd name="connisteX12" fmla="*/ 736600 w 1187450"/>
                <a:gd name="connsiteY12" fmla="*/ 23127 h 777522"/>
                <a:gd name="connisteX13" fmla="*/ 823595 w 1187450"/>
                <a:gd name="connsiteY13" fmla="*/ 777507 h 777522"/>
                <a:gd name="connisteX14" fmla="*/ 875665 w 1187450"/>
                <a:gd name="connsiteY14" fmla="*/ 5347 h 777522"/>
                <a:gd name="connisteX15" fmla="*/ 927735 w 1187450"/>
                <a:gd name="connsiteY15" fmla="*/ 465087 h 777522"/>
                <a:gd name="connisteX16" fmla="*/ 979805 w 1187450"/>
                <a:gd name="connsiteY16" fmla="*/ 109487 h 777522"/>
                <a:gd name="connisteX17" fmla="*/ 1014095 w 1187450"/>
                <a:gd name="connsiteY17" fmla="*/ 578117 h 777522"/>
                <a:gd name="connisteX18" fmla="*/ 1066165 w 1187450"/>
                <a:gd name="connsiteY18" fmla="*/ 109487 h 777522"/>
                <a:gd name="connisteX19" fmla="*/ 1101090 w 1187450"/>
                <a:gd name="connsiteY19" fmla="*/ 664477 h 777522"/>
                <a:gd name="connisteX20" fmla="*/ 1187450 w 1187450"/>
                <a:gd name="connsiteY20" fmla="*/ 395872 h 777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</a:cxnLst>
              <a:rect l="l" t="t" r="r" b="b"/>
              <a:pathLst>
                <a:path w="1187450" h="777522">
                  <a:moveTo>
                    <a:pt x="0" y="369838"/>
                  </a:moveTo>
                  <a:cubicBezTo>
                    <a:pt x="16510" y="288558"/>
                    <a:pt x="64135" y="-27037"/>
                    <a:pt x="86360" y="23128"/>
                  </a:cubicBezTo>
                  <a:cubicBezTo>
                    <a:pt x="108585" y="73293"/>
                    <a:pt x="95250" y="585103"/>
                    <a:pt x="112395" y="621298"/>
                  </a:cubicBezTo>
                  <a:cubicBezTo>
                    <a:pt x="129540" y="657493"/>
                    <a:pt x="152400" y="227598"/>
                    <a:pt x="173355" y="204738"/>
                  </a:cubicBezTo>
                  <a:cubicBezTo>
                    <a:pt x="194310" y="181878"/>
                    <a:pt x="195580" y="541288"/>
                    <a:pt x="216535" y="508268"/>
                  </a:cubicBezTo>
                  <a:cubicBezTo>
                    <a:pt x="237490" y="475248"/>
                    <a:pt x="249555" y="88533"/>
                    <a:pt x="277495" y="40273"/>
                  </a:cubicBezTo>
                  <a:cubicBezTo>
                    <a:pt x="305435" y="-7987"/>
                    <a:pt x="327660" y="258713"/>
                    <a:pt x="355600" y="265698"/>
                  </a:cubicBezTo>
                  <a:cubicBezTo>
                    <a:pt x="383540" y="272683"/>
                    <a:pt x="393700" y="94248"/>
                    <a:pt x="415925" y="75198"/>
                  </a:cubicBezTo>
                  <a:cubicBezTo>
                    <a:pt x="438150" y="56148"/>
                    <a:pt x="447040" y="49163"/>
                    <a:pt x="467995" y="170448"/>
                  </a:cubicBezTo>
                  <a:cubicBezTo>
                    <a:pt x="488950" y="291733"/>
                    <a:pt x="492125" y="617488"/>
                    <a:pt x="520065" y="681623"/>
                  </a:cubicBezTo>
                  <a:cubicBezTo>
                    <a:pt x="548005" y="745758"/>
                    <a:pt x="575945" y="491123"/>
                    <a:pt x="607060" y="491123"/>
                  </a:cubicBezTo>
                  <a:cubicBezTo>
                    <a:pt x="638175" y="491123"/>
                    <a:pt x="650240" y="774968"/>
                    <a:pt x="676275" y="681623"/>
                  </a:cubicBezTo>
                  <a:cubicBezTo>
                    <a:pt x="702310" y="588278"/>
                    <a:pt x="707390" y="4078"/>
                    <a:pt x="736600" y="23128"/>
                  </a:cubicBezTo>
                  <a:cubicBezTo>
                    <a:pt x="765810" y="42178"/>
                    <a:pt x="795655" y="781318"/>
                    <a:pt x="823595" y="777508"/>
                  </a:cubicBezTo>
                  <a:cubicBezTo>
                    <a:pt x="851535" y="773698"/>
                    <a:pt x="854710" y="67578"/>
                    <a:pt x="875665" y="5348"/>
                  </a:cubicBezTo>
                  <a:cubicBezTo>
                    <a:pt x="896620" y="-56882"/>
                    <a:pt x="906780" y="444133"/>
                    <a:pt x="927735" y="465088"/>
                  </a:cubicBezTo>
                  <a:cubicBezTo>
                    <a:pt x="948690" y="486043"/>
                    <a:pt x="962660" y="86628"/>
                    <a:pt x="979805" y="109488"/>
                  </a:cubicBezTo>
                  <a:cubicBezTo>
                    <a:pt x="996950" y="132348"/>
                    <a:pt x="996950" y="578118"/>
                    <a:pt x="1014095" y="578118"/>
                  </a:cubicBezTo>
                  <a:cubicBezTo>
                    <a:pt x="1031240" y="578118"/>
                    <a:pt x="1049020" y="92343"/>
                    <a:pt x="1066165" y="109488"/>
                  </a:cubicBezTo>
                  <a:cubicBezTo>
                    <a:pt x="1083310" y="126633"/>
                    <a:pt x="1076960" y="607328"/>
                    <a:pt x="1101090" y="664478"/>
                  </a:cubicBezTo>
                  <a:cubicBezTo>
                    <a:pt x="1125220" y="721628"/>
                    <a:pt x="1170940" y="460643"/>
                    <a:pt x="1187450" y="39587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984115" y="3909695"/>
            <a:ext cx="252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Compensation current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145905" y="6217285"/>
            <a:ext cx="252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Harmonic current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2"/>
          <a:stretch>
            <a:fillRect/>
          </a:stretch>
        </p:blipFill>
        <p:spPr>
          <a:xfrm>
            <a:off x="1270" y="0"/>
            <a:ext cx="12190730" cy="68573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6097905" cy="684466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87125" y="299356"/>
            <a:ext cx="12126303" cy="6596744"/>
            <a:chOff x="387125" y="299356"/>
            <a:chExt cx="12126303" cy="6596744"/>
          </a:xfrm>
        </p:grpSpPr>
        <p:grpSp>
          <p:nvGrpSpPr>
            <p:cNvPr id="51" name="组合 50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3" name="菱形 2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4" name="菱形 3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900242" y="428399"/>
              <a:ext cx="72281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02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55" name="菱形 54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37" name="文本框 36"/>
          <p:cNvSpPr txBox="1"/>
          <p:nvPr/>
        </p:nvSpPr>
        <p:spPr>
          <a:xfrm>
            <a:off x="1869915" y="380547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Advantage of AHF</a:t>
            </a:r>
          </a:p>
        </p:txBody>
      </p:sp>
      <p:sp>
        <p:nvSpPr>
          <p:cNvPr id="22" name="文本框 37"/>
          <p:cNvSpPr txBox="1"/>
          <p:nvPr/>
        </p:nvSpPr>
        <p:spPr>
          <a:xfrm>
            <a:off x="1869914" y="855890"/>
            <a:ext cx="553287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Based on Power Electronics technology</a:t>
            </a:r>
          </a:p>
        </p:txBody>
      </p:sp>
      <p:sp>
        <p:nvSpPr>
          <p:cNvPr id="23" name="文本框 1"/>
          <p:cNvSpPr txBox="1"/>
          <p:nvPr/>
        </p:nvSpPr>
        <p:spPr>
          <a:xfrm>
            <a:off x="344721" y="1921588"/>
            <a:ext cx="4686592" cy="32932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Pioneering and Leading </a:t>
            </a:r>
            <a:r>
              <a:rPr lang="zh-CN" altLang="en-US" sz="2000" b="1" dirty="0">
                <a:solidFill>
                  <a:schemeClr val="bg1"/>
                </a:solidFill>
                <a:cs typeface="Cambria" panose="02040503050406030204" charset="0"/>
              </a:rPr>
              <a:t>Modular </a:t>
            </a:r>
            <a:r>
              <a:rPr lang="en-US" altLang="zh-CN" sz="2000" b="1" dirty="0">
                <a:solidFill>
                  <a:schemeClr val="bg1"/>
                </a:solidFill>
                <a:cs typeface="Cambria" panose="02040503050406030204" charset="0"/>
              </a:rPr>
              <a:t>Design</a:t>
            </a: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, easy engineering</a:t>
            </a:r>
            <a:endParaRPr lang="en-US" altLang="zh-CN" sz="1600" dirty="0">
              <a:solidFill>
                <a:schemeClr val="bg1"/>
              </a:solidFill>
              <a:cs typeface="Cambria" panose="0204050305040603020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sz="1600" dirty="0">
              <a:solidFill>
                <a:schemeClr val="bg1"/>
              </a:solidFill>
              <a:cs typeface="Cambria" panose="0204050305040603020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sz="1600" dirty="0">
              <a:solidFill>
                <a:schemeClr val="bg1"/>
              </a:solidFill>
              <a:cs typeface="Cambria" panose="0204050305040603020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bg1"/>
                </a:solidFill>
                <a:cs typeface="Cambria" panose="02040503050406030204" charset="0"/>
              </a:rPr>
              <a:t>3</a:t>
            </a:r>
            <a:r>
              <a:rPr lang="en-US" altLang="zh-CN" sz="2000" b="1" dirty="0">
                <a:solidFill>
                  <a:schemeClr val="bg1"/>
                </a:solidFill>
                <a:cs typeface="Cambria" panose="02040503050406030204" charset="0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cs typeface="Cambria" panose="02040503050406030204" charset="0"/>
              </a:rPr>
              <a:t>Level </a:t>
            </a:r>
            <a:r>
              <a:rPr lang="en-US" altLang="zh-CN" sz="2000" b="1" dirty="0">
                <a:solidFill>
                  <a:schemeClr val="bg1"/>
                </a:solidFill>
                <a:cs typeface="Cambria" panose="02040503050406030204" charset="0"/>
              </a:rPr>
              <a:t>T</a:t>
            </a:r>
            <a:r>
              <a:rPr lang="zh-CN" altLang="en-US" sz="2000" b="1" dirty="0">
                <a:solidFill>
                  <a:schemeClr val="bg1"/>
                </a:solidFill>
                <a:cs typeface="Cambria" panose="02040503050406030204" charset="0"/>
              </a:rPr>
              <a:t>opolog</a:t>
            </a:r>
            <a:r>
              <a:rPr lang="en-US" altLang="zh-CN" sz="2000" b="1" dirty="0">
                <a:solidFill>
                  <a:schemeClr val="bg1"/>
                </a:solidFill>
                <a:cs typeface="Cambria" panose="02040503050406030204" charset="0"/>
              </a:rPr>
              <a:t>y</a:t>
            </a: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to</a:t>
            </a: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r</a:t>
            </a: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ea</a:t>
            </a:r>
            <a:r>
              <a:rPr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lize </a:t>
            </a: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excellent harmonic mitigation performance</a:t>
            </a:r>
            <a:r>
              <a:rPr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,</a:t>
            </a: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meet IEEE519 standard</a:t>
            </a:r>
            <a:endParaRPr lang="zh-CN" altLang="en-US" sz="1600" dirty="0">
              <a:solidFill>
                <a:schemeClr val="bg1"/>
              </a:solidFill>
              <a:cs typeface="Cambria" panose="0204050305040603020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dirty="0">
              <a:solidFill>
                <a:schemeClr val="bg1"/>
              </a:solidFill>
              <a:cs typeface="Cambria" panose="0204050305040603020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sz="1600" dirty="0">
              <a:solidFill>
                <a:schemeClr val="bg1"/>
              </a:solidFill>
              <a:cs typeface="Cambria" panose="0204050305040603020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Unique </a:t>
            </a:r>
            <a:r>
              <a:rPr lang="en-US" altLang="zh-CN" sz="2000" b="1" dirty="0">
                <a:solidFill>
                  <a:schemeClr val="bg1"/>
                </a:solidFill>
                <a:cs typeface="Cambria" panose="02040503050406030204" charset="0"/>
              </a:rPr>
              <a:t>I</a:t>
            </a:r>
            <a:r>
              <a:rPr lang="zh-CN" altLang="en-US" sz="2000" b="1" dirty="0">
                <a:solidFill>
                  <a:schemeClr val="bg1"/>
                </a:solidFill>
                <a:cs typeface="Cambria" panose="02040503050406030204" charset="0"/>
              </a:rPr>
              <a:t>ntelligent Fast Fourier Transform</a:t>
            </a: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for</a:t>
            </a:r>
            <a:r>
              <a:rPr lang="zh-CN" altLang="en-US" sz="1600" dirty="0">
                <a:solidFill>
                  <a:schemeClr val="bg1"/>
                </a:solidFill>
                <a:cs typeface="Cambria" panose="02040503050406030204" charset="0"/>
              </a:rPr>
              <a:t> resonance management, high reliability harmonic mitigation performance</a:t>
            </a:r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ïşľiḑê"/>
          <p:cNvGrpSpPr/>
          <p:nvPr/>
        </p:nvGrpSpPr>
        <p:grpSpPr>
          <a:xfrm>
            <a:off x="2441575" y="3338195"/>
            <a:ext cx="7586403" cy="689504"/>
            <a:chOff x="2161535" y="3280985"/>
            <a:chExt cx="7876015" cy="1479575"/>
          </a:xfrm>
        </p:grpSpPr>
        <p:cxnSp>
          <p:nvCxnSpPr>
            <p:cNvPr id="34" name="Straight Connector 109"/>
            <p:cNvCxnSpPr/>
            <p:nvPr/>
          </p:nvCxnSpPr>
          <p:spPr>
            <a:xfrm>
              <a:off x="2176697" y="3291820"/>
              <a:ext cx="7860853" cy="5011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10"/>
            <p:cNvCxnSpPr>
              <a:endCxn id="44" idx="0"/>
            </p:cNvCxnSpPr>
            <p:nvPr/>
          </p:nvCxnSpPr>
          <p:spPr>
            <a:xfrm flipH="1">
              <a:off x="2161535" y="3280985"/>
              <a:ext cx="2638" cy="1479575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129"/>
          <p:cNvCxnSpPr>
            <a:endCxn id="41" idx="0"/>
          </p:cNvCxnSpPr>
          <p:nvPr/>
        </p:nvCxnSpPr>
        <p:spPr>
          <a:xfrm>
            <a:off x="6352540" y="1812925"/>
            <a:ext cx="15875" cy="2227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401730" y="261256"/>
            <a:ext cx="12126303" cy="6596744"/>
            <a:chOff x="387125" y="299356"/>
            <a:chExt cx="12126303" cy="6596744"/>
          </a:xfrm>
        </p:grpSpPr>
        <p:grpSp>
          <p:nvGrpSpPr>
            <p:cNvPr id="47" name="组合 46"/>
            <p:cNvGrpSpPr/>
            <p:nvPr/>
          </p:nvGrpSpPr>
          <p:grpSpPr>
            <a:xfrm>
              <a:off x="387125" y="299356"/>
              <a:ext cx="1316500" cy="883947"/>
              <a:chOff x="1276124" y="1279752"/>
              <a:chExt cx="6401933" cy="4298496"/>
            </a:xfrm>
          </p:grpSpPr>
          <p:sp>
            <p:nvSpPr>
              <p:cNvPr id="55" name="菱形 54"/>
              <p:cNvSpPr/>
              <p:nvPr/>
            </p:nvSpPr>
            <p:spPr>
              <a:xfrm>
                <a:off x="1276124" y="2107066"/>
                <a:ext cx="2643868" cy="2643868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3379561" y="1279752"/>
                <a:ext cx="4298496" cy="429849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900242" y="428399"/>
              <a:ext cx="722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Agency FB" panose="020B0503020202020204" pitchFamily="34" charset="0"/>
                  <a:cs typeface="Cambria" panose="02040503050406030204" charset="0"/>
                </a:rPr>
                <a:t>02</a:t>
              </a:r>
              <a:endParaRPr lang="zh-CN" altLang="en-US" sz="3200" dirty="0">
                <a:solidFill>
                  <a:schemeClr val="accent1"/>
                </a:solidFill>
                <a:latin typeface="Agency FB" panose="020B0503020202020204" pitchFamily="34" charset="0"/>
                <a:cs typeface="Cambria" panose="0204050305040603020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69915" y="380547"/>
              <a:ext cx="419810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rPr>
                <a:t>Product Range</a:t>
              </a:r>
            </a:p>
            <a:p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charset="0"/>
                  <a:cs typeface="Cambria" panose="02040503050406030204" charset="0"/>
                </a:rPr>
                <a:t>Active Harmonic Filter</a:t>
              </a: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11572872" y="6254988"/>
              <a:ext cx="940556" cy="641112"/>
              <a:chOff x="11395287" y="6034159"/>
              <a:chExt cx="1208633" cy="823841"/>
            </a:xfrm>
          </p:grpSpPr>
          <p:sp>
            <p:nvSpPr>
              <p:cNvPr id="51" name="菱形 50"/>
              <p:cNvSpPr/>
              <p:nvPr/>
            </p:nvSpPr>
            <p:spPr>
              <a:xfrm>
                <a:off x="11780079" y="6034159"/>
                <a:ext cx="823841" cy="823841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  <p:sp>
            <p:nvSpPr>
              <p:cNvPr id="52" name="菱形 51"/>
              <p:cNvSpPr/>
              <p:nvPr/>
            </p:nvSpPr>
            <p:spPr>
              <a:xfrm>
                <a:off x="11395287" y="6157367"/>
                <a:ext cx="577426" cy="577426"/>
              </a:xfrm>
              <a:prstGeom prst="diamond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Cambria" panose="02040503050406030204" charset="0"/>
                </a:endParaRPr>
              </a:p>
            </p:txBody>
          </p:sp>
        </p:grpSp>
      </p:grpSp>
      <p:sp>
        <p:nvSpPr>
          <p:cNvPr id="41" name="îŝľíďé"/>
          <p:cNvSpPr/>
          <p:nvPr/>
        </p:nvSpPr>
        <p:spPr>
          <a:xfrm>
            <a:off x="5587668" y="4040597"/>
            <a:ext cx="1562240" cy="373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sz="1600">
              <a:cs typeface="Cambria" panose="02040503050406030204" charset="0"/>
            </a:endParaRPr>
          </a:p>
        </p:txBody>
      </p:sp>
      <p:sp>
        <p:nvSpPr>
          <p:cNvPr id="44" name="îŝľíďé"/>
          <p:cNvSpPr/>
          <p:nvPr/>
        </p:nvSpPr>
        <p:spPr>
          <a:xfrm>
            <a:off x="1663368" y="4027897"/>
            <a:ext cx="1562240" cy="373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sz="1600">
              <a:cs typeface="Cambria" panose="02040503050406030204" charset="0"/>
            </a:endParaRPr>
          </a:p>
        </p:txBody>
      </p:sp>
      <p:sp>
        <p:nvSpPr>
          <p:cNvPr id="5" name="îSļiďè"/>
          <p:cNvSpPr/>
          <p:nvPr/>
        </p:nvSpPr>
        <p:spPr>
          <a:xfrm>
            <a:off x="5566227" y="4105452"/>
            <a:ext cx="1613201" cy="4481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Clr>
                <a:prstClr val="white"/>
              </a:buClr>
              <a:defRPr/>
            </a:pPr>
            <a:r>
              <a:rPr kumimoji="1" lang="en-US" sz="1600" dirty="0">
                <a:solidFill>
                  <a:schemeClr val="bg1"/>
                </a:solidFill>
                <a:latin typeface="Cambria" panose="02040503050406030204" charset="0"/>
                <a:ea typeface="Cambria" panose="02040503050406030204" charset="0"/>
                <a:cs typeface="Arial Unicode MS" panose="020B0604020202020204" charset="-122"/>
                <a:sym typeface="+mn-ea"/>
              </a:rPr>
              <a:t>Rated Capacity</a:t>
            </a:r>
            <a:endParaRPr lang="en-US" altLang="zh-CN" sz="1600" b="1" dirty="0">
              <a:solidFill>
                <a:schemeClr val="bg1"/>
              </a:solidFill>
              <a:cs typeface="Cambria" panose="02040503050406030204" charset="0"/>
              <a:sym typeface="+mn-ea"/>
            </a:endParaRPr>
          </a:p>
        </p:txBody>
      </p:sp>
      <p:cxnSp>
        <p:nvCxnSpPr>
          <p:cNvPr id="9" name="Straight Connector 110"/>
          <p:cNvCxnSpPr/>
          <p:nvPr/>
        </p:nvCxnSpPr>
        <p:spPr>
          <a:xfrm flipH="1">
            <a:off x="10015855" y="3369945"/>
            <a:ext cx="2541" cy="68950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405890" y="718185"/>
            <a:ext cx="9730105" cy="4605655"/>
            <a:chOff x="2214" y="1131"/>
            <a:chExt cx="15323" cy="7253"/>
          </a:xfrm>
        </p:grpSpPr>
        <p:sp>
          <p:nvSpPr>
            <p:cNvPr id="6" name="îŝļïḋe"/>
            <p:cNvSpPr/>
            <p:nvPr/>
          </p:nvSpPr>
          <p:spPr>
            <a:xfrm>
              <a:off x="2214" y="7359"/>
              <a:ext cx="3242" cy="70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Cambria" panose="02040503050406030204" charset="0"/>
                  <a:cs typeface="Arial Unicode MS" panose="020B0604020202020204" charset="-122"/>
                  <a:sym typeface="+mn-ea"/>
                </a:rPr>
                <a:t>400V/480V/600V/690V</a:t>
              </a:r>
              <a:endParaRPr lang="zh-CN" altLang="en-US" sz="1400">
                <a:solidFill>
                  <a:schemeClr val="dk1">
                    <a:lumMod val="100000"/>
                  </a:schemeClr>
                </a:solidFill>
                <a:cs typeface="Cambria" panose="02040503050406030204" charset="0"/>
              </a:endParaRPr>
            </a:p>
          </p:txBody>
        </p:sp>
        <p:sp>
          <p:nvSpPr>
            <p:cNvPr id="14" name="îṣľïḓé"/>
            <p:cNvSpPr/>
            <p:nvPr/>
          </p:nvSpPr>
          <p:spPr>
            <a:xfrm>
              <a:off x="14312" y="7315"/>
              <a:ext cx="2904" cy="70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400">
                  <a:solidFill>
                    <a:schemeClr val="dk1">
                      <a:lumMod val="100000"/>
                    </a:schemeClr>
                  </a:solidFill>
                  <a:cs typeface="Cambria" panose="02040503050406030204" charset="0"/>
                  <a:sym typeface="+mn-ea"/>
                </a:rPr>
                <a:t>50Hz/60Hz</a:t>
              </a:r>
              <a:endParaRPr lang="zh-CN" altLang="en-US" sz="1400">
                <a:solidFill>
                  <a:schemeClr val="dk1">
                    <a:lumMod val="100000"/>
                  </a:schemeClr>
                </a:solidFill>
                <a:cs typeface="Cambria" panose="02040503050406030204" charset="0"/>
              </a:endParaRPr>
            </a:p>
          </p:txBody>
        </p:sp>
        <p:sp>
          <p:nvSpPr>
            <p:cNvPr id="20" name="îSļiďè"/>
            <p:cNvSpPr/>
            <p:nvPr/>
          </p:nvSpPr>
          <p:spPr>
            <a:xfrm>
              <a:off x="14434" y="6490"/>
              <a:ext cx="2540" cy="7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600">
                  <a:solidFill>
                    <a:schemeClr val="bg1"/>
                  </a:solidFill>
                  <a:cs typeface="Cambria" panose="02040503050406030204" charset="0"/>
                  <a:sym typeface="+mn-ea"/>
                </a:rPr>
                <a:t>Rated Frequency</a:t>
              </a:r>
              <a:endParaRPr lang="en-US" altLang="zh-CN" sz="1600" b="1" dirty="0">
                <a:solidFill>
                  <a:schemeClr val="bg1"/>
                </a:solidFill>
                <a:cs typeface="Cambria" panose="02040503050406030204" charset="0"/>
                <a:sym typeface="+mn-ea"/>
              </a:endParaRPr>
            </a:p>
          </p:txBody>
        </p:sp>
        <p:sp>
          <p:nvSpPr>
            <p:cNvPr id="29" name="îŝľíďé"/>
            <p:cNvSpPr/>
            <p:nvPr/>
          </p:nvSpPr>
          <p:spPr>
            <a:xfrm>
              <a:off x="14451" y="6383"/>
              <a:ext cx="2540" cy="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cs typeface="Cambria" panose="02040503050406030204" charset="0"/>
              </a:endParaRPr>
            </a:p>
          </p:txBody>
        </p:sp>
        <p:sp>
          <p:nvSpPr>
            <p:cNvPr id="2" name="îṣľïḓé"/>
            <p:cNvSpPr/>
            <p:nvPr/>
          </p:nvSpPr>
          <p:spPr>
            <a:xfrm>
              <a:off x="8161" y="7294"/>
              <a:ext cx="4116" cy="10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 fontScale="97500"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endParaRPr kumimoji="1" lang="en-US" sz="1400" dirty="0">
                <a:solidFill>
                  <a:schemeClr val="tx1"/>
                </a:solidFill>
                <a:latin typeface="Cambria" panose="02040503050406030204" charset="0"/>
                <a:ea typeface="Cambria" panose="02040503050406030204" charset="0"/>
                <a:cs typeface="Arial Unicode MS" panose="020B0604020202020204" charset="-122"/>
                <a:sym typeface="+mn-ea"/>
              </a:endParaRPr>
            </a:p>
            <a:p>
              <a:pPr algn="ctr">
                <a:buClr>
                  <a:prstClr val="white"/>
                </a:buClr>
                <a:defRPr/>
              </a:pPr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Cambria" panose="02040503050406030204" charset="0"/>
                  <a:cs typeface="Arial Unicode MS" panose="020B0604020202020204" charset="-122"/>
                  <a:sym typeface="+mn-ea"/>
                </a:rPr>
                <a:t>5A/10A/15A/25A/35A/50A/60A</a:t>
              </a:r>
            </a:p>
            <a:p>
              <a:pPr algn="ctr">
                <a:buClr>
                  <a:prstClr val="white"/>
                </a:buClr>
                <a:defRPr/>
              </a:pPr>
              <a:r>
                <a:rPr kumimoji="1" lang="en-US" sz="1400" dirty="0">
                  <a:solidFill>
                    <a:schemeClr val="tx1"/>
                  </a:solidFill>
                  <a:latin typeface="Cambria" panose="02040503050406030204" charset="0"/>
                  <a:ea typeface="Cambria" panose="02040503050406030204" charset="0"/>
                  <a:cs typeface="Arial Unicode MS" panose="020B0604020202020204" charset="-122"/>
                  <a:sym typeface="+mn-ea"/>
                </a:rPr>
                <a:t>75A/90A/100A/150A/300A</a:t>
              </a:r>
              <a:endParaRPr kumimoji="1" lang="en-US" sz="1400" dirty="0">
                <a:solidFill>
                  <a:schemeClr val="tx1"/>
                </a:solidFill>
                <a:latin typeface="Cambria" panose="02040503050406030204" charset="0"/>
                <a:ea typeface="Cambria" panose="02040503050406030204" charset="0"/>
                <a:cs typeface="Arial Unicode MS" panose="020B0604020202020204" charset="-122"/>
              </a:endParaRPr>
            </a:p>
            <a:p>
              <a:pPr algn="ctr">
                <a:buClr>
                  <a:prstClr val="white"/>
                </a:buClr>
                <a:defRPr/>
              </a:pPr>
              <a:endParaRPr lang="zh-CN" altLang="en-US" sz="1400">
                <a:solidFill>
                  <a:schemeClr val="dk1">
                    <a:lumMod val="100000"/>
                  </a:schemeClr>
                </a:solidFill>
                <a:cs typeface="Cambria" panose="02040503050406030204" charset="0"/>
              </a:endParaRPr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6" y="2252"/>
              <a:ext cx="3806" cy="2985"/>
            </a:xfrm>
            <a:prstGeom prst="rect">
              <a:avLst/>
            </a:prstGeom>
            <a:effectLst/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" y="2364"/>
              <a:ext cx="4841" cy="2631"/>
            </a:xfrm>
            <a:prstGeom prst="rect">
              <a:avLst/>
            </a:prstGeom>
          </p:spPr>
        </p:pic>
        <p:sp>
          <p:nvSpPr>
            <p:cNvPr id="7" name="îSļiďè"/>
            <p:cNvSpPr/>
            <p:nvPr/>
          </p:nvSpPr>
          <p:spPr>
            <a:xfrm>
              <a:off x="2590" y="6455"/>
              <a:ext cx="2540" cy="7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en-US" altLang="zh-CN" sz="1600">
                  <a:solidFill>
                    <a:schemeClr val="bg1"/>
                  </a:solidFill>
                  <a:cs typeface="Cambria" panose="02040503050406030204" charset="0"/>
                  <a:sym typeface="+mn-ea"/>
                </a:rPr>
                <a:t>Rated Voltage</a:t>
              </a:r>
              <a:endParaRPr lang="en-US" altLang="zh-CN" sz="1600" b="1" dirty="0">
                <a:solidFill>
                  <a:schemeClr val="bg1"/>
                </a:solidFill>
                <a:cs typeface="Cambria" panose="02040503050406030204" charset="0"/>
                <a:sym typeface="+mn-ea"/>
              </a:endParaRPr>
            </a:p>
          </p:txBody>
        </p:sp>
        <p:pic>
          <p:nvPicPr>
            <p:cNvPr id="3" name="图片 2" descr="AHF 300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04" y="1131"/>
              <a:ext cx="5309" cy="398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0" y="2252"/>
              <a:ext cx="3806" cy="2985"/>
            </a:xfrm>
            <a:prstGeom prst="rect">
              <a:avLst/>
            </a:prstGeom>
            <a:effectLst/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6" y="2364"/>
              <a:ext cx="4841" cy="2631"/>
            </a:xfrm>
            <a:prstGeom prst="rect">
              <a:avLst/>
            </a:prstGeom>
          </p:spPr>
        </p:pic>
        <p:pic>
          <p:nvPicPr>
            <p:cNvPr id="12" name="图片 11" descr="AHF 300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28" y="1131"/>
              <a:ext cx="5309" cy="39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src.baidu.com/imgad/pic/item/b7003af33a87e95065e9c5421b385343fbf2b4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1966" b="8902"/>
          <a:stretch>
            <a:fillRect/>
          </a:stretch>
        </p:blipFill>
        <p:spPr bwMode="auto">
          <a:xfrm>
            <a:off x="-24130" y="-10795"/>
            <a:ext cx="12268200" cy="69088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0" y="1222375"/>
            <a:ext cx="6068060" cy="222948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5466" y="1390016"/>
            <a:ext cx="3412923" cy="49244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r>
              <a:rPr lang="en-US" altLang="zh-CN" sz="4400" dirty="0"/>
              <a:t>Eco Building</a:t>
            </a:r>
            <a:endParaRPr lang="en-US" altLang="zh-CN" sz="4400" dirty="0"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44930" y="2368772"/>
            <a:ext cx="105219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</a:rPr>
              <a:t>Singapore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0660" y="2791460"/>
            <a:ext cx="5162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sym typeface="+mn-ea"/>
              </a:rPr>
              <a:t>Marina Bay Financial Center Tower, AHF 5000</a:t>
            </a:r>
            <a:r>
              <a:rPr kumimoji="1" lang="en-US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A+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38" y="2185670"/>
            <a:ext cx="985520" cy="590550"/>
          </a:xfrm>
          <a:prstGeom prst="rect">
            <a:avLst/>
          </a:prstGeom>
        </p:spPr>
      </p:pic>
      <p:pic>
        <p:nvPicPr>
          <p:cNvPr id="4" name="图片 3" descr="WechatIMG148的副本"/>
          <p:cNvPicPr>
            <a:picLocks noChangeAspect="1"/>
          </p:cNvPicPr>
          <p:nvPr userDrawn="1"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13-c.poco.cn/mypoco/myphoto/20130828/22/173608710201308282228012442430899629_011.jpg?1920x1272_1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-6350"/>
            <a:ext cx="12192000" cy="6867525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0" y="1171575"/>
            <a:ext cx="12162790" cy="2261235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5905500"/>
            <a:ext cx="12192000" cy="622300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Cambria" panose="0204050305040603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94016" y="1179196"/>
            <a:ext cx="3412923" cy="492440"/>
            <a:chOff x="1558190" y="3965806"/>
            <a:chExt cx="3412923" cy="492440"/>
          </a:xfrm>
        </p:grpSpPr>
        <p:sp>
          <p:nvSpPr>
            <p:cNvPr id="7" name="矩形 6"/>
            <p:cNvSpPr/>
            <p:nvPr/>
          </p:nvSpPr>
          <p:spPr>
            <a:xfrm>
              <a:off x="1558191" y="4273466"/>
              <a:ext cx="3250998" cy="18477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矩形 7"/>
            <p:cNvSpPr/>
            <p:nvPr/>
          </p:nvSpPr>
          <p:spPr>
            <a:xfrm>
              <a:off x="1558190" y="3965806"/>
              <a:ext cx="3412923" cy="4924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CN" sz="4400" dirty="0"/>
            </a:p>
          </p:txBody>
        </p:sp>
      </p:grpSp>
      <p:sp>
        <p:nvSpPr>
          <p:cNvPr id="12" name="矩形 11"/>
          <p:cNvSpPr/>
          <p:nvPr/>
        </p:nvSpPr>
        <p:spPr>
          <a:xfrm>
            <a:off x="215466" y="1297941"/>
            <a:ext cx="3412923" cy="49244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400" dirty="0">
                <a:sym typeface="+mn-ea"/>
              </a:rPr>
              <a:t>Infrastructure</a:t>
            </a:r>
            <a:endParaRPr lang="en-US" altLang="zh-CN" sz="4400" dirty="0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780" y="2743835"/>
            <a:ext cx="12047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International</a:t>
            </a:r>
            <a:r>
              <a:rPr kumimoji="1" lang="zh-CN" altLang="en-US" sz="1600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Airport, AHF 5000A+           Changi Airport, AHF  150A           Dubai airport, AHF   700A       </a:t>
            </a:r>
            <a:r>
              <a:rPr lang="en-US" altLang="zh-CN" sz="1600" dirty="0">
                <a:solidFill>
                  <a:schemeClr val="bg1"/>
                </a:solidFill>
                <a:sym typeface="+mn-ea"/>
              </a:rPr>
              <a:t>Goteborg Airport,</a:t>
            </a:r>
            <a:r>
              <a:rPr kumimoji="1" lang="en-US" altLang="zh-CN" sz="1600" dirty="0">
                <a:solidFill>
                  <a:schemeClr val="bg1"/>
                </a:solidFill>
                <a:cs typeface="Cambria" panose="02040503050406030204" charset="0"/>
                <a:sym typeface="+mn-ea"/>
              </a:rPr>
              <a:t>  SVG   270kVAr</a:t>
            </a:r>
          </a:p>
        </p:txBody>
      </p:sp>
      <p:pic>
        <p:nvPicPr>
          <p:cNvPr id="15" name="图片 14" descr="WechatIMG148的副本"/>
          <p:cNvPicPr>
            <a:picLocks noChangeAspect="1"/>
          </p:cNvPicPr>
          <p:nvPr userDrawn="1"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0026650" y="-74295"/>
            <a:ext cx="1694815" cy="119761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638175" y="2145030"/>
            <a:ext cx="2809240" cy="553720"/>
            <a:chOff x="434" y="3378"/>
            <a:chExt cx="4424" cy="872"/>
          </a:xfrm>
        </p:grpSpPr>
        <p:sp>
          <p:nvSpPr>
            <p:cNvPr id="10" name="矩形 9"/>
            <p:cNvSpPr/>
            <p:nvPr/>
          </p:nvSpPr>
          <p:spPr>
            <a:xfrm>
              <a:off x="2048" y="3630"/>
              <a:ext cx="2810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  <a:sym typeface="+mn-ea"/>
                </a:rPr>
                <a:t>Hong Kong(China)</a:t>
              </a:r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 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" y="3378"/>
              <a:ext cx="1362" cy="872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4085590" y="2108200"/>
            <a:ext cx="2121535" cy="590550"/>
            <a:chOff x="2408" y="3442"/>
            <a:chExt cx="3341" cy="930"/>
          </a:xfrm>
        </p:grpSpPr>
        <p:sp>
          <p:nvSpPr>
            <p:cNvPr id="22" name="矩形 21"/>
            <p:cNvSpPr/>
            <p:nvPr/>
          </p:nvSpPr>
          <p:spPr>
            <a:xfrm>
              <a:off x="4093" y="3730"/>
              <a:ext cx="1657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</a:rPr>
                <a:t>Singapore 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" y="3442"/>
              <a:ext cx="1552" cy="93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845300" y="2152650"/>
            <a:ext cx="2038985" cy="546100"/>
            <a:chOff x="14054" y="3450"/>
            <a:chExt cx="3211" cy="86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rcRect l="7547" t="21716" r="6764" b="21716"/>
            <a:stretch>
              <a:fillRect/>
            </a:stretch>
          </p:blipFill>
          <p:spPr>
            <a:xfrm>
              <a:off x="14054" y="3450"/>
              <a:ext cx="1711" cy="86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15852" y="3709"/>
              <a:ext cx="141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</a:rPr>
                <a:t>Dubai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522460" y="2114550"/>
            <a:ext cx="1984375" cy="584200"/>
            <a:chOff x="14924" y="3330"/>
            <a:chExt cx="3125" cy="92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rcRect b="6738"/>
            <a:stretch>
              <a:fillRect/>
            </a:stretch>
          </p:blipFill>
          <p:spPr>
            <a:xfrm>
              <a:off x="14924" y="3330"/>
              <a:ext cx="1582" cy="92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16694" y="3704"/>
              <a:ext cx="1355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chemeClr val="bg1"/>
                  </a:solidFill>
                  <a:cs typeface="Cambria" panose="02040503050406030204" charset="0"/>
                  <a:sym typeface="+mn-ea"/>
                </a:rPr>
                <a:t>Sweden</a:t>
              </a:r>
              <a:endParaRPr kumimoji="1" lang="en-US" altLang="zh-CN" sz="1600" dirty="0">
                <a:solidFill>
                  <a:schemeClr val="bg1"/>
                </a:solidFill>
                <a:cs typeface="Cambria" panose="02040503050406030204" charset="0"/>
              </a:endParaRPr>
            </a:p>
          </p:txBody>
        </p:sp>
      </p:grpSp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包图主题2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自定义 1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Cambria"/>
        <a:font script="Hebr" typeface="Cambri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mbri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Cambria"/>
        <a:font script="Hebr" typeface="Cambri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mbri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</TotalTime>
  <Words>2375</Words>
  <Application>Microsoft Office PowerPoint</Application>
  <PresentationFormat>宽屏</PresentationFormat>
  <Paragraphs>494</Paragraphs>
  <Slides>39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5" baseType="lpstr">
      <vt:lpstr>Arial Unicode MS</vt:lpstr>
      <vt:lpstr>等线</vt:lpstr>
      <vt:lpstr>华文宋体</vt:lpstr>
      <vt:lpstr>华文细黑</vt:lpstr>
      <vt:lpstr>华文新魏</vt:lpstr>
      <vt:lpstr>微软雅黑</vt:lpstr>
      <vt:lpstr>Abadi Extra Light</vt:lpstr>
      <vt:lpstr>Agency FB</vt:lpstr>
      <vt:lpstr>Arial</vt:lpstr>
      <vt:lpstr>Calibri</vt:lpstr>
      <vt:lpstr>Cambria</vt:lpstr>
      <vt:lpstr>Century Gothic</vt:lpstr>
      <vt:lpstr>Copperplate Gothic Bold</vt:lpstr>
      <vt:lpstr>Segoe UI</vt:lpstr>
      <vt:lpstr>Wingdings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Sinexcel Electric</dc:subject>
  <dc:creator>Sinexcel Ivy Li</dc:creator>
  <cp:keywords>Sinexcel </cp:keywords>
  <cp:lastModifiedBy>Administrator</cp:lastModifiedBy>
  <cp:revision>316</cp:revision>
  <dcterms:created xsi:type="dcterms:W3CDTF">2017-08-18T03:02:00Z</dcterms:created>
  <dcterms:modified xsi:type="dcterms:W3CDTF">2019-10-28T16:31:23Z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