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15" r:id="rId5"/>
    <p:sldMasterId id="2147483721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69" r:id="rId9"/>
    <p:sldId id="258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84" r:id="rId18"/>
    <p:sldId id="283" r:id="rId19"/>
    <p:sldId id="278" r:id="rId20"/>
    <p:sldId id="279" r:id="rId21"/>
    <p:sldId id="282" r:id="rId22"/>
    <p:sldId id="263" r:id="rId23"/>
    <p:sldId id="285" r:id="rId24"/>
    <p:sldId id="266" r:id="rId25"/>
  </p:sldIdLst>
  <p:sldSz cx="9144000" cy="5715000" type="screen16x10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621">
          <p15:clr>
            <a:srgbClr val="A4A3A4"/>
          </p15:clr>
        </p15:guide>
        <p15:guide id="3" orient="horz" pos="3271">
          <p15:clr>
            <a:srgbClr val="A4A3A4"/>
          </p15:clr>
        </p15:guide>
        <p15:guide id="4" pos="204">
          <p15:clr>
            <a:srgbClr val="A4A3A4"/>
          </p15:clr>
        </p15:guide>
        <p15:guide id="5" pos="5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E8E8E7"/>
    <a:srgbClr val="FFFFFF"/>
    <a:srgbClr val="FF00FF"/>
    <a:srgbClr val="EC9939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4" d="100"/>
          <a:sy n="84" d="100"/>
        </p:scale>
        <p:origin x="966" y="180"/>
      </p:cViewPr>
      <p:guideLst>
        <p:guide orient="horz" pos="167"/>
        <p:guide orient="horz" pos="621"/>
        <p:guide orient="horz" pos="3271"/>
        <p:guide pos="204"/>
        <p:guide pos="5550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"/>
    </p:cViewPr>
  </p:sorterViewPr>
  <p:notesViewPr>
    <p:cSldViewPr snapToObjects="1">
      <p:cViewPr varScale="1">
        <p:scale>
          <a:sx n="62" d="100"/>
          <a:sy n="62" d="100"/>
        </p:scale>
        <p:origin x="-262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59A705-2DFA-DB46-AC95-AD35A27506FA}" type="datetimeFigureOut">
              <a:rPr lang="de-DE"/>
              <a:pPr>
                <a:defRPr/>
              </a:pPr>
              <a:t>13.03.2018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05436B-C56A-9F4F-8229-A2F95D5484C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3F6234-C801-CA4B-885E-72DCB4B2C224}" type="datetimeFigureOut">
              <a:rPr lang="de-DE"/>
              <a:pPr>
                <a:defRPr/>
              </a:pPr>
              <a:t>13.03.2018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BD228D-56D1-FE43-A762-3B85ADEA80C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94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D228D-56D1-FE43-A762-3B85ADEA80C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9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D228D-56D1-FE43-A762-3B85ADEA80C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9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D228D-56D1-FE43-A762-3B85ADEA80C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9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D228D-56D1-FE43-A762-3B85ADEA80C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40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60363" y="1000125"/>
            <a:ext cx="8459787" cy="4200525"/>
          </a:xfrm>
          <a:prstGeom prst="rect">
            <a:avLst/>
          </a:prstGeom>
          <a:solidFill>
            <a:srgbClr val="E8E8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Eine Ecke des Rechtecks abrunden 6"/>
          <p:cNvSpPr/>
          <p:nvPr userDrawn="1"/>
        </p:nvSpPr>
        <p:spPr>
          <a:xfrm>
            <a:off x="360363" y="277813"/>
            <a:ext cx="6573837" cy="717550"/>
          </a:xfrm>
          <a:prstGeom prst="round1Rect">
            <a:avLst>
              <a:gd name="adj" fmla="val 19231"/>
            </a:avLst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0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  <a:prstGeom prst="rect">
            <a:avLst/>
          </a:prstGeom>
        </p:spPr>
        <p:txBody>
          <a:bodyPr/>
          <a:lstStyle>
            <a:lvl1pPr marL="90000" algn="l">
              <a:defRPr sz="18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3"/>
          <p:cNvSpPr>
            <a:spLocks noGrp="1"/>
          </p:cNvSpPr>
          <p:nvPr>
            <p:ph sz="quarter" idx="10"/>
          </p:nvPr>
        </p:nvSpPr>
        <p:spPr>
          <a:xfrm>
            <a:off x="762000" y="1332001"/>
            <a:ext cx="7620000" cy="3868000"/>
          </a:xfrm>
          <a:prstGeom prst="rect">
            <a:avLst/>
          </a:prstGeom>
        </p:spPr>
        <p:txBody>
          <a:bodyPr/>
          <a:lstStyle>
            <a:lvl1pPr marL="27000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1pPr>
            <a:lvl2pPr marL="450000" indent="-198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ct val="85000"/>
              <a:buFontTx/>
              <a:buBlip>
                <a:blip r:embed="rId2"/>
              </a:buBlip>
              <a:defRPr sz="1200" b="0" i="0" u="none" baseline="0">
                <a:solidFill>
                  <a:srgbClr val="272727"/>
                </a:solidFill>
                <a:latin typeface="Arial"/>
                <a:cs typeface="Arial"/>
              </a:defRPr>
            </a:lvl2pPr>
            <a:lvl3pPr marL="63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7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3pPr>
            <a:lvl4pPr marL="81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6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defRPr sz="1400" b="0" i="0" u="none">
                <a:solidFill>
                  <a:srgbClr val="272727"/>
                </a:solidFill>
                <a:latin typeface="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eit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92656"/>
            <a:ext cx="8460000" cy="42109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456" y="3977624"/>
            <a:ext cx="4967672" cy="880098"/>
          </a:xfrm>
          <a:prstGeom prst="rect">
            <a:avLst/>
          </a:prstGeom>
          <a:effectLst>
            <a:outerShdw blurRad="165100" dist="38100" dir="1380000" algn="tl" rotWithShape="0">
              <a:schemeClr val="bg1">
                <a:alpha val="79000"/>
              </a:schemeClr>
            </a:outerShdw>
          </a:effectLst>
        </p:spPr>
        <p:txBody>
          <a:bodyPr vert="horz" lIns="0" tIns="0" rIns="0" bIns="0"/>
          <a:lstStyle>
            <a:lvl1pPr algn="l">
              <a:defRPr sz="1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7239" y="1497350"/>
            <a:ext cx="3959225" cy="16704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1pPr>
            <a:lvl2pPr marL="45720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2pPr>
            <a:lvl3pPr marL="91440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3pPr>
            <a:lvl4pPr marL="137160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4pPr>
            <a:lvl5pPr marL="182880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60000" y="5201765"/>
            <a:ext cx="8460000" cy="1764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Presentation Title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181100"/>
            <a:ext cx="9144000" cy="4011613"/>
          </a:xfrm>
          <a:prstGeom prst="rect">
            <a:avLst/>
          </a:prstGeom>
          <a:solidFill>
            <a:srgbClr val="EC993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553552" y="1661083"/>
            <a:ext cx="4484982" cy="923330"/>
          </a:xfrm>
          <a:prstGeom prst="rect">
            <a:avLst/>
          </a:prstGeom>
          <a:noFill/>
          <a:effectLst>
            <a:outerShdw blurRad="165100" dist="38100" dir="1380000" algn="tl" rotWithShape="0">
              <a:sysClr val="window" lastClr="FFFFFF">
                <a:alpha val="79000"/>
              </a:sys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lang="de-DE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Power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in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691680" y="2510234"/>
            <a:ext cx="6480720" cy="923330"/>
          </a:xfrm>
          <a:prstGeom prst="rect">
            <a:avLst/>
          </a:prstGeom>
          <a:noFill/>
          <a:effectLst>
            <a:outerShdw blurRad="165100" dist="38100" dir="1380000" algn="tl" rotWithShape="0">
              <a:sysClr val="window" lastClr="FFFFFF">
                <a:alpha val="79000"/>
              </a:sys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cs typeface="Arial Black"/>
              </a:rPr>
              <a:t>Electrical</a:t>
            </a:r>
            <a:r>
              <a:rPr kumimoji="0" lang="de-DE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lang="de-DE" sz="5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cs typeface="Arial Black"/>
              </a:rPr>
              <a:t>Safety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612775" y="4457700"/>
            <a:ext cx="5788025" cy="1588"/>
          </a:xfrm>
          <a:prstGeom prst="line">
            <a:avLst/>
          </a:prstGeom>
          <a:ln w="9525" cap="flat" cmpd="sng" algn="ctr">
            <a:solidFill>
              <a:srgbClr val="3B404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611999" y="3993232"/>
            <a:ext cx="8229600" cy="9525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200"/>
              </a:lnSpc>
              <a:defRPr sz="1800" b="1" i="0" baseline="0">
                <a:solidFill>
                  <a:srgbClr val="3C3C3B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8" y="481236"/>
            <a:ext cx="1986285" cy="4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29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98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14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59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239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7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60363" y="1000125"/>
            <a:ext cx="8459787" cy="4200525"/>
          </a:xfrm>
          <a:prstGeom prst="rect">
            <a:avLst/>
          </a:prstGeom>
          <a:solidFill>
            <a:srgbClr val="E8E8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Eine Ecke des Rechtecks abrunden 8"/>
          <p:cNvSpPr/>
          <p:nvPr userDrawn="1"/>
        </p:nvSpPr>
        <p:spPr>
          <a:xfrm>
            <a:off x="360363" y="277813"/>
            <a:ext cx="6573837" cy="717550"/>
          </a:xfrm>
          <a:prstGeom prst="round1Rect">
            <a:avLst>
              <a:gd name="adj" fmla="val 19231"/>
            </a:avLst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3"/>
          <p:cNvSpPr>
            <a:spLocks noGrp="1"/>
          </p:cNvSpPr>
          <p:nvPr>
            <p:ph sz="quarter" idx="10"/>
          </p:nvPr>
        </p:nvSpPr>
        <p:spPr>
          <a:xfrm>
            <a:off x="762000" y="1332001"/>
            <a:ext cx="3600450" cy="3868000"/>
          </a:xfrm>
          <a:prstGeom prst="rect">
            <a:avLst/>
          </a:prstGeom>
        </p:spPr>
        <p:txBody>
          <a:bodyPr/>
          <a:lstStyle>
            <a:lvl1pPr marL="27000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1pPr>
            <a:lvl2pPr marL="450000" indent="-198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ct val="85000"/>
              <a:buFontTx/>
              <a:buBlip>
                <a:blip r:embed="rId2"/>
              </a:buBlip>
              <a:defRPr sz="1200" b="0" i="0" u="none" baseline="0">
                <a:solidFill>
                  <a:srgbClr val="272727"/>
                </a:solidFill>
                <a:latin typeface="Arial"/>
                <a:cs typeface="Arial"/>
              </a:defRPr>
            </a:lvl2pPr>
            <a:lvl3pPr marL="63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7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3pPr>
            <a:lvl4pPr marL="81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6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defRPr sz="1400" b="0" i="0" u="none">
                <a:solidFill>
                  <a:srgbClr val="272727"/>
                </a:solidFill>
                <a:latin typeface="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4876800" y="1332001"/>
            <a:ext cx="3600450" cy="3868000"/>
          </a:xfrm>
          <a:prstGeom prst="rect">
            <a:avLst/>
          </a:prstGeom>
        </p:spPr>
        <p:txBody>
          <a:bodyPr/>
          <a:lstStyle>
            <a:lvl1pPr marL="27000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1pPr>
            <a:lvl2pPr marL="450000" indent="-198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ct val="85000"/>
              <a:buFontTx/>
              <a:buBlip>
                <a:blip r:embed="rId2"/>
              </a:buBlip>
              <a:defRPr sz="1200" b="0" i="0" u="none" baseline="0">
                <a:solidFill>
                  <a:srgbClr val="272727"/>
                </a:solidFill>
                <a:latin typeface="Arial"/>
                <a:cs typeface="Arial"/>
              </a:defRPr>
            </a:lvl2pPr>
            <a:lvl3pPr marL="63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7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3pPr>
            <a:lvl4pPr marL="81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60000"/>
              <a:buFontTx/>
              <a:buBlip>
                <a:blip r:embed="rId2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defRPr sz="1400" b="0" i="0" u="none">
                <a:solidFill>
                  <a:srgbClr val="272727"/>
                </a:solidFill>
                <a:latin typeface="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2" name="Titel 10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  <a:prstGeom prst="rect">
            <a:avLst/>
          </a:prstGeom>
        </p:spPr>
        <p:txBody>
          <a:bodyPr/>
          <a:lstStyle>
            <a:lvl1pPr marL="90000" algn="l">
              <a:defRPr sz="18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52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361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50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429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 txBox="1">
            <a:spLocks/>
          </p:cNvSpPr>
          <p:nvPr userDrawn="1"/>
        </p:nvSpPr>
        <p:spPr>
          <a:xfrm>
            <a:off x="6677025" y="5245100"/>
            <a:ext cx="2133600" cy="406400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3B4041"/>
                </a:solidFill>
                <a:latin typeface="Helvetica Neue Light"/>
                <a:cs typeface="Helvetica Neue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173457-C610-DC43-82F7-9952F8E758A6}" type="slidenum">
              <a:rPr lang="de-DE" sz="800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de-DE" sz="800" dirty="0">
              <a:ea typeface="+mn-ea"/>
            </a:endParaRPr>
          </a:p>
        </p:txBody>
      </p:sp>
      <p:sp>
        <p:nvSpPr>
          <p:cNvPr id="5" name="Eine Ecke des Rechtecks abrunden 4"/>
          <p:cNvSpPr/>
          <p:nvPr userDrawn="1"/>
        </p:nvSpPr>
        <p:spPr>
          <a:xfrm>
            <a:off x="360363" y="277813"/>
            <a:ext cx="6573837" cy="717550"/>
          </a:xfrm>
          <a:prstGeom prst="round1Rect">
            <a:avLst>
              <a:gd name="adj" fmla="val 19231"/>
            </a:avLst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  <a:prstGeom prst="rect">
            <a:avLst/>
          </a:prstGeom>
        </p:spPr>
        <p:txBody>
          <a:bodyPr/>
          <a:lstStyle>
            <a:lvl1pPr marL="90000" algn="l">
              <a:defRPr sz="18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2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60363" y="1000125"/>
            <a:ext cx="8459787" cy="4200525"/>
          </a:xfrm>
          <a:prstGeom prst="rect">
            <a:avLst/>
          </a:prstGeom>
          <a:solidFill>
            <a:srgbClr val="E8E8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Eine Ecke des Rechtecks abrunden 8"/>
          <p:cNvSpPr/>
          <p:nvPr userDrawn="1"/>
        </p:nvSpPr>
        <p:spPr>
          <a:xfrm>
            <a:off x="360363" y="277813"/>
            <a:ext cx="6573837" cy="717550"/>
          </a:xfrm>
          <a:prstGeom prst="round1Rect">
            <a:avLst>
              <a:gd name="adj" fmla="val 19231"/>
            </a:avLst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ine Ecke des Rechtecks abrunden 11"/>
          <p:cNvSpPr/>
          <p:nvPr userDrawn="1"/>
        </p:nvSpPr>
        <p:spPr>
          <a:xfrm>
            <a:off x="758825" y="3160713"/>
            <a:ext cx="7623175" cy="1828800"/>
          </a:xfrm>
          <a:prstGeom prst="round1Rect">
            <a:avLst>
              <a:gd name="adj" fmla="val 0"/>
            </a:avLst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Inhaltsplatzhalter 13"/>
          <p:cNvSpPr>
            <a:spLocks noGrp="1"/>
          </p:cNvSpPr>
          <p:nvPr>
            <p:ph sz="quarter" idx="10"/>
          </p:nvPr>
        </p:nvSpPr>
        <p:spPr>
          <a:xfrm>
            <a:off x="3280165" y="3314700"/>
            <a:ext cx="4820227" cy="1674000"/>
          </a:xfrm>
          <a:prstGeom prst="rect">
            <a:avLst/>
          </a:prstGeom>
        </p:spPr>
        <p:txBody>
          <a:bodyPr rIns="108000"/>
          <a:lstStyle>
            <a:lvl1pPr marL="27000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None/>
              <a:defRPr sz="1200" b="1" i="0" u="none">
                <a:solidFill>
                  <a:schemeClr val="accent4"/>
                </a:solidFill>
                <a:latin typeface="Arial"/>
                <a:cs typeface="Arial"/>
              </a:defRPr>
            </a:lvl1pPr>
            <a:lvl2pPr marL="45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ct val="100000"/>
              <a:buFontTx/>
              <a:buBlip>
                <a:blip r:embed="rId2"/>
              </a:buBlip>
              <a:defRPr sz="1200" b="0" i="0" u="none" baseline="0">
                <a:solidFill>
                  <a:schemeClr val="accent4"/>
                </a:solidFill>
                <a:latin typeface="Arial"/>
                <a:cs typeface="Arial"/>
              </a:defRPr>
            </a:lvl2pPr>
            <a:lvl3pPr marL="63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defRPr sz="1200" b="0" i="0" u="none">
                <a:solidFill>
                  <a:schemeClr val="accent4"/>
                </a:solidFill>
                <a:latin typeface="Arial"/>
                <a:cs typeface="Arial"/>
              </a:defRPr>
            </a:lvl3pPr>
            <a:lvl4pPr marL="81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60000"/>
              <a:buFontTx/>
              <a:buBlip>
                <a:blip r:embed="rId2"/>
              </a:buBlip>
              <a:defRPr sz="1200" b="0" i="0" u="none">
                <a:solidFill>
                  <a:schemeClr val="accent4"/>
                </a:solidFill>
                <a:latin typeface="Arial"/>
                <a:cs typeface="Arial"/>
              </a:defRPr>
            </a:lvl4pPr>
            <a:lvl5pPr>
              <a:defRPr sz="1400" b="0" i="0" u="none">
                <a:solidFill>
                  <a:srgbClr val="272727"/>
                </a:solidFill>
                <a:latin typeface="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sz="quarter" idx="11"/>
          </p:nvPr>
        </p:nvSpPr>
        <p:spPr>
          <a:xfrm>
            <a:off x="762000" y="1332001"/>
            <a:ext cx="7620000" cy="1828200"/>
          </a:xfrm>
          <a:prstGeom prst="rect">
            <a:avLst/>
          </a:prstGeom>
        </p:spPr>
        <p:txBody>
          <a:bodyPr/>
          <a:lstStyle>
            <a:lvl1pPr marL="27000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1pPr>
            <a:lvl2pPr marL="450000" indent="-198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ct val="85000"/>
              <a:buFontTx/>
              <a:buBlip>
                <a:blip r:embed="rId3"/>
              </a:buBlip>
              <a:defRPr sz="1200" b="0" i="0" u="none" baseline="0">
                <a:solidFill>
                  <a:srgbClr val="272727"/>
                </a:solidFill>
                <a:latin typeface="Arial"/>
                <a:cs typeface="Arial"/>
              </a:defRPr>
            </a:lvl2pPr>
            <a:lvl3pPr marL="63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70000"/>
              <a:buFontTx/>
              <a:buBlip>
                <a:blip r:embed="rId3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3pPr>
            <a:lvl4pPr marL="810000" indent="-18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SzPct val="60000"/>
              <a:buFontTx/>
              <a:buBlip>
                <a:blip r:embed="rId3"/>
              </a:buBlip>
              <a:defRPr sz="1200" b="0" i="0" u="none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defRPr sz="1400" b="0" i="0" u="none">
                <a:solidFill>
                  <a:srgbClr val="272727"/>
                </a:solidFill>
                <a:latin typeface="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4" name="Titel 10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  <a:prstGeom prst="rect">
            <a:avLst/>
          </a:prstGeom>
        </p:spPr>
        <p:txBody>
          <a:bodyPr/>
          <a:lstStyle>
            <a:lvl1pPr marL="90000" algn="l">
              <a:defRPr sz="18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62000" y="3160713"/>
            <a:ext cx="2386013" cy="1828800"/>
          </a:xfrm>
        </p:spPr>
        <p:txBody>
          <a:bodyPr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0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  <a:prstGeom prst="rect">
            <a:avLst/>
          </a:prstGeom>
        </p:spPr>
        <p:txBody>
          <a:bodyPr/>
          <a:lstStyle>
            <a:lvl1pPr marL="90000" algn="l">
              <a:defRPr sz="1800" b="1" i="0">
                <a:solidFill>
                  <a:srgbClr val="3C3C3B"/>
                </a:solidFill>
                <a:latin typeface="Arial Bold"/>
                <a:cs typeface="Arial Bold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60363" y="992188"/>
            <a:ext cx="8459787" cy="4211637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562100"/>
            <a:ext cx="8229600" cy="3124200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60363" y="992188"/>
            <a:ext cx="8459787" cy="4211637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0363" y="5202238"/>
            <a:ext cx="8459787" cy="1587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666269" y="4009628"/>
            <a:ext cx="79381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5888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endParaRPr kumimoji="0" lang="de-DE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125888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Pictures: Bender Archiv, www.pixelio.de, www.fotolia.de,  www.istockphoto.com</a:t>
            </a:r>
          </a:p>
          <a:p>
            <a:pPr marL="0" marR="0" lvl="0" indent="0" defTabSz="125888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endParaRPr kumimoji="0" lang="de-DE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125888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to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modification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- © Bender GmbH &amp; Co. KG, Germany</a:t>
            </a:r>
            <a:b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</a:br>
            <a:endParaRPr kumimoji="0" lang="de-DE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125888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The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presentation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its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content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,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pictures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drawings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are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protected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by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copyright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law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.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Duplication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translation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microfilming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transfer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into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electronic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systems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especially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for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commercial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purposes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not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allowed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to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approval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by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issuer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.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We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do not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assume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responsibilty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liabilty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for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faulty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or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missing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content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. All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data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based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on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manufacturers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‘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information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. All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logos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and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product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descriptions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are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registerered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trademarks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of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respective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manufacturer</a:t>
            </a: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9" name="Textplatzhalter 6"/>
          <p:cNvSpPr txBox="1">
            <a:spLocks/>
          </p:cNvSpPr>
          <p:nvPr userDrawn="1"/>
        </p:nvSpPr>
        <p:spPr>
          <a:xfrm>
            <a:off x="757239" y="1497350"/>
            <a:ext cx="3959225" cy="16704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100000"/>
              <a:buNone/>
              <a:defRPr sz="1200" b="1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marL="45720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85000"/>
              <a:buNone/>
              <a:defRPr sz="1200" b="1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91440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70000"/>
              <a:buNone/>
              <a:defRPr sz="1200" b="1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3pPr>
            <a:lvl4pPr marL="137160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60000"/>
              <a:buNone/>
              <a:defRPr sz="1200" b="1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4pPr>
            <a:lvl5pPr marL="182880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200" b="1" kern="1200">
                <a:solidFill>
                  <a:srgbClr val="FFFFFF"/>
                </a:solidFill>
                <a:latin typeface="Helvetica Neue"/>
                <a:ea typeface="ＭＳ Ｐゴシック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</a:rPr>
              <a:t>Bender Group</a:t>
            </a:r>
          </a:p>
          <a:p>
            <a:pPr marL="0" marR="0" lvl="0" indent="0" algn="l" defTabSz="457200" rtl="0" eaLnBrk="1" fontAlgn="base" latinLnBrk="0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</a:rPr>
              <a:t>Londorfer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Str. 65</a:t>
            </a:r>
          </a:p>
          <a:p>
            <a:pPr marL="0" marR="0" lvl="0" indent="0" algn="l" defTabSz="457200" rtl="0" eaLnBrk="1" fontAlgn="base" latinLnBrk="0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</a:rPr>
              <a:t>35305 Grünberg / Germany</a:t>
            </a:r>
          </a:p>
          <a:p>
            <a:pPr marL="0" marR="0" lvl="0" indent="0" algn="l" defTabSz="457200" rtl="0" eaLnBrk="1" fontAlgn="base" latinLnBrk="0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</a:rPr>
              <a:t>www.bender.de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ei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77" y="977699"/>
            <a:ext cx="4735623" cy="4225197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60000" y="5201765"/>
            <a:ext cx="8460000" cy="1764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358775" y="977699"/>
            <a:ext cx="3832225" cy="4229301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3568" y="1789957"/>
            <a:ext cx="3050232" cy="936104"/>
          </a:xfrm>
          <a:prstGeom prst="rect">
            <a:avLst/>
          </a:prstGeom>
          <a:effectLst>
            <a:outerShdw blurRad="165100" dist="38100" dir="1380000" algn="tl" rotWithShape="0">
              <a:schemeClr val="bg1">
                <a:alpha val="79000"/>
              </a:schemeClr>
            </a:outerShdw>
          </a:effectLst>
        </p:spPr>
        <p:txBody>
          <a:bodyPr vert="horz" lIns="0" tIns="0" rIns="0" bIns="0"/>
          <a:lstStyle>
            <a:lvl1pPr algn="l">
              <a:defRPr sz="16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83568" y="3238501"/>
            <a:ext cx="2663416" cy="150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1pPr>
            <a:lvl2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2pPr>
            <a:lvl3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3pPr>
            <a:lvl4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4pPr>
            <a:lvl5pPr marL="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eit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5" y="992286"/>
            <a:ext cx="8448799" cy="4211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456" y="1577358"/>
            <a:ext cx="4967672" cy="1040116"/>
          </a:xfrm>
          <a:prstGeom prst="rect">
            <a:avLst/>
          </a:prstGeom>
          <a:effectLst>
            <a:outerShdw blurRad="165100" dist="38100" dir="1380000" algn="tl" rotWithShape="0">
              <a:schemeClr val="bg1">
                <a:alpha val="79000"/>
              </a:schemeClr>
            </a:outerShdw>
          </a:effectLst>
        </p:spPr>
        <p:txBody>
          <a:bodyPr vert="horz" lIns="0" tIns="0" rIns="0" bIns="0"/>
          <a:lstStyle>
            <a:lvl1pPr algn="l">
              <a:defRPr sz="1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7239" y="3026834"/>
            <a:ext cx="3959225" cy="16704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500"/>
              </a:spcBef>
              <a:buNone/>
              <a:defRPr sz="1200" b="0" i="0">
                <a:solidFill>
                  <a:srgbClr val="FFFFFF"/>
                </a:solidFill>
                <a:latin typeface="Arial Bold"/>
                <a:cs typeface="Arial Bold"/>
              </a:defRPr>
            </a:lvl1pPr>
            <a:lvl2pPr marL="457200" indent="0">
              <a:lnSpc>
                <a:spcPts val="1800"/>
              </a:lnSpc>
              <a:spcBef>
                <a:spcPts val="500"/>
              </a:spcBef>
              <a:buNone/>
              <a:defRPr sz="1200" b="0" i="0">
                <a:solidFill>
                  <a:srgbClr val="FFFFFF"/>
                </a:solidFill>
                <a:latin typeface="Arial Bold"/>
                <a:cs typeface="Arial Bold"/>
              </a:defRPr>
            </a:lvl2pPr>
            <a:lvl3pPr marL="914400" indent="0">
              <a:lnSpc>
                <a:spcPts val="1800"/>
              </a:lnSpc>
              <a:spcBef>
                <a:spcPts val="500"/>
              </a:spcBef>
              <a:buNone/>
              <a:defRPr sz="1200" b="1" i="0">
                <a:solidFill>
                  <a:srgbClr val="FFFFFF"/>
                </a:solidFill>
                <a:latin typeface="Arial Bold"/>
                <a:cs typeface="Arial Bold"/>
              </a:defRPr>
            </a:lvl3pPr>
            <a:lvl4pPr marL="1371600" indent="0">
              <a:lnSpc>
                <a:spcPts val="1800"/>
              </a:lnSpc>
              <a:spcBef>
                <a:spcPts val="500"/>
              </a:spcBef>
              <a:buNone/>
              <a:defRPr sz="1200" b="0" i="0">
                <a:solidFill>
                  <a:srgbClr val="FFFFFF"/>
                </a:solidFill>
                <a:latin typeface="Arial Bold"/>
                <a:cs typeface="Arial Bold"/>
              </a:defRPr>
            </a:lvl4pPr>
            <a:lvl5pPr marL="1828800" indent="0">
              <a:lnSpc>
                <a:spcPts val="1800"/>
              </a:lnSpc>
              <a:spcBef>
                <a:spcPts val="500"/>
              </a:spcBef>
              <a:buNone/>
              <a:defRPr sz="1200" b="0" i="0">
                <a:solidFill>
                  <a:srgbClr val="FFFFFF"/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60000" y="5201765"/>
            <a:ext cx="8460000" cy="1764"/>
          </a:xfrm>
          <a:prstGeom prst="line">
            <a:avLst/>
          </a:prstGeom>
          <a:ln>
            <a:solidFill>
              <a:srgbClr val="27272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Presentation Title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5" y="265212"/>
            <a:ext cx="1131887" cy="2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65738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5"/>
          <p:cNvSpPr>
            <a:spLocks noGrp="1"/>
          </p:cNvSpPr>
          <p:nvPr>
            <p:ph type="body" idx="1"/>
          </p:nvPr>
        </p:nvSpPr>
        <p:spPr bwMode="auto">
          <a:xfrm>
            <a:off x="763588" y="1331913"/>
            <a:ext cx="76215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Foliennummernplatzhalter 5"/>
          <p:cNvSpPr txBox="1">
            <a:spLocks/>
          </p:cNvSpPr>
          <p:nvPr userDrawn="1"/>
        </p:nvSpPr>
        <p:spPr>
          <a:xfrm>
            <a:off x="6677025" y="5245100"/>
            <a:ext cx="2133600" cy="406400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3B4041"/>
                </a:solidFill>
                <a:latin typeface="Helvetica Neue Light"/>
                <a:cs typeface="Helvetica Neue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EFF46A-EA1D-6847-BE77-03890BD17219}" type="slidenum">
              <a:rPr lang="de-DE" sz="800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de-DE" sz="800" dirty="0">
              <a:ea typeface="+mn-ea"/>
            </a:endParaRPr>
          </a:p>
        </p:txBody>
      </p:sp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358775" y="5248275"/>
            <a:ext cx="54006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46800" rIns="0" bIns="46800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0"/>
              </a:spcAft>
              <a:buClr>
                <a:srgbClr val="EC9939"/>
              </a:buClr>
              <a:buSzPct val="110000"/>
              <a:defRPr/>
            </a:pPr>
            <a:r>
              <a:rPr lang="de-DE" sz="800" b="1" dirty="0" smtClean="0">
                <a:solidFill>
                  <a:srgbClr val="3B4041"/>
                </a:solidFill>
                <a:latin typeface="Arial"/>
                <a:cs typeface="Arial"/>
              </a:rPr>
              <a:t>BENDER</a:t>
            </a:r>
            <a:r>
              <a:rPr lang="de-DE" sz="800" dirty="0" smtClean="0">
                <a:solidFill>
                  <a:srgbClr val="3B4041"/>
                </a:solidFill>
                <a:latin typeface="Arial"/>
                <a:cs typeface="Arial"/>
              </a:rPr>
              <a:t> &gt; </a:t>
            </a:r>
            <a:r>
              <a:rPr lang="es-ES" sz="800" noProof="0" dirty="0" smtClean="0">
                <a:solidFill>
                  <a:srgbClr val="3B4041"/>
                </a:solidFill>
                <a:latin typeface="Arial"/>
                <a:cs typeface="Arial"/>
              </a:rPr>
              <a:t>Gama</a:t>
            </a:r>
            <a:r>
              <a:rPr lang="es-ES" sz="800" baseline="0" noProof="0" dirty="0" smtClean="0">
                <a:solidFill>
                  <a:srgbClr val="3B4041"/>
                </a:solidFill>
                <a:latin typeface="Arial"/>
                <a:cs typeface="Arial"/>
              </a:rPr>
              <a:t> de Productos</a:t>
            </a:r>
            <a:endParaRPr lang="es-ES" sz="800" noProof="0" dirty="0" smtClean="0">
              <a:solidFill>
                <a:srgbClr val="3B404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4" r:id="rId5"/>
    <p:sldLayoutId id="2147483711" r:id="rId6"/>
    <p:sldLayoutId id="2147483713" r:id="rId7"/>
    <p:sldLayoutId id="2147483717" r:id="rId8"/>
    <p:sldLayoutId id="2147483719" r:id="rId9"/>
    <p:sldLayoutId id="2147483720" r:id="rId10"/>
  </p:sldLayoutIdLst>
  <p:txStyles>
    <p:titleStyle>
      <a:lvl1pPr marL="88900" indent="-88900" algn="l" defTabSz="457200" rtl="0" eaLnBrk="1" fontAlgn="base" hangingPunct="1">
        <a:spcBef>
          <a:spcPct val="0"/>
        </a:spcBef>
        <a:spcAft>
          <a:spcPct val="0"/>
        </a:spcAft>
        <a:defRPr kern="1200">
          <a:solidFill>
            <a:srgbClr val="3C3C3B"/>
          </a:solidFill>
          <a:latin typeface="Arial Bold"/>
          <a:ea typeface="ＭＳ Ｐゴシック" charset="0"/>
          <a:cs typeface="Arial Bold"/>
        </a:defRPr>
      </a:lvl1pPr>
      <a:lvl2pPr marL="88900" indent="-889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rgbClr val="3C3C3B"/>
          </a:solidFill>
          <a:latin typeface="Arial Bold" charset="0"/>
          <a:ea typeface="ＭＳ Ｐゴシック" charset="0"/>
        </a:defRPr>
      </a:lvl2pPr>
      <a:lvl3pPr marL="88900" indent="-889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rgbClr val="3C3C3B"/>
          </a:solidFill>
          <a:latin typeface="Arial Bold" charset="0"/>
          <a:ea typeface="ＭＳ Ｐゴシック" charset="0"/>
        </a:defRPr>
      </a:lvl3pPr>
      <a:lvl4pPr marL="88900" indent="-889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rgbClr val="3C3C3B"/>
          </a:solidFill>
          <a:latin typeface="Arial Bold" charset="0"/>
          <a:ea typeface="ＭＳ Ｐゴシック" charset="0"/>
        </a:defRPr>
      </a:lvl4pPr>
      <a:lvl5pPr marL="88900" indent="-889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rgbClr val="3C3C3B"/>
          </a:solidFill>
          <a:latin typeface="Arial Bold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0"/>
        </a:defRPr>
      </a:lvl9pPr>
    </p:titleStyle>
    <p:bodyStyle>
      <a:lvl1pPr marL="269875" indent="-269875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SzPct val="100000"/>
        <a:buBlip>
          <a:blip r:embed="rId12"/>
        </a:buBlip>
        <a:defRPr sz="1200" kern="1200">
          <a:solidFill>
            <a:srgbClr val="3C3C3B"/>
          </a:solidFill>
          <a:latin typeface="Arial"/>
          <a:ea typeface="ＭＳ Ｐゴシック" charset="0"/>
          <a:cs typeface="Arial"/>
        </a:defRPr>
      </a:lvl1pPr>
      <a:lvl2pPr marL="449263" indent="-198000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85000"/>
        <a:buBlip>
          <a:blip r:embed="rId12"/>
        </a:buBlip>
        <a:defRPr sz="1200" kern="1200">
          <a:solidFill>
            <a:srgbClr val="3C3C3B"/>
          </a:solidFill>
          <a:latin typeface="Arial"/>
          <a:ea typeface="ＭＳ Ｐゴシック" charset="0"/>
          <a:cs typeface="Arial"/>
        </a:defRPr>
      </a:lvl2pPr>
      <a:lvl3pPr marL="628650" indent="-179388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70000"/>
        <a:buBlip>
          <a:blip r:embed="rId12"/>
        </a:buBlip>
        <a:defRPr sz="1200" kern="1200">
          <a:solidFill>
            <a:srgbClr val="3C3C3B"/>
          </a:solidFill>
          <a:latin typeface="Arial"/>
          <a:ea typeface="ＭＳ Ｐゴシック" charset="0"/>
          <a:cs typeface="Arial"/>
        </a:defRPr>
      </a:lvl3pPr>
      <a:lvl4pPr marL="809625" indent="-179388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60000"/>
        <a:buBlip>
          <a:blip r:embed="rId12"/>
        </a:buBlip>
        <a:defRPr sz="1200" kern="1200">
          <a:solidFill>
            <a:srgbClr val="3C3C3B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 txBox="1">
            <a:spLocks/>
          </p:cNvSpPr>
          <p:nvPr userDrawn="1"/>
        </p:nvSpPr>
        <p:spPr bwMode="auto">
          <a:xfrm>
            <a:off x="360363" y="269875"/>
            <a:ext cx="65738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Mastertitelformat bearbeiten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platzhalter 5"/>
          <p:cNvSpPr txBox="1">
            <a:spLocks/>
          </p:cNvSpPr>
          <p:nvPr userDrawn="1"/>
        </p:nvSpPr>
        <p:spPr bwMode="auto">
          <a:xfrm>
            <a:off x="763588" y="1331913"/>
            <a:ext cx="76215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Mastertextformat bearbeiten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Vierte Ebene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 bwMode="auto">
          <a:xfrm>
            <a:off x="512763" y="422275"/>
            <a:ext cx="65738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Mastertitelformat bearbeiten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4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6EE3-4E16-4EF5-A647-80D6BFF40AAC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DC78-4D19-4498-8A2C-1B1C2EF20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4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s-ES" dirty="0" smtClean="0"/>
              <a:t>Gama de Productos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" y="4531812"/>
            <a:ext cx="3691806" cy="5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LINETRAXX</a:t>
            </a:r>
            <a:r>
              <a:rPr lang="es-ES" baseline="30000" dirty="0" smtClean="0"/>
              <a:t>®</a:t>
            </a:r>
            <a:r>
              <a:rPr lang="es-ES" dirty="0" smtClean="0"/>
              <a:t>   Monitores de corriente diferencial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3823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p</a:t>
            </a:r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ara sistemas puestos a tierra (Sistemas TT y TN)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87352" y="112930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solidFill>
                  <a:srgbClr val="3C3C3B"/>
                </a:solidFill>
                <a:latin typeface="+mn-lt"/>
              </a:rPr>
              <a:t>Serie RCM:</a:t>
            </a:r>
          </a:p>
          <a:p>
            <a:pPr algn="just"/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Monitores de corriente diferencial tipo A para la vigilancia de corrientes alternas AC (42…2000 Hz) y corrientes DC pulsantes hasta 6 </a:t>
            </a:r>
            <a:r>
              <a:rPr lang="es-ES" sz="1200" dirty="0" err="1" smtClean="0">
                <a:solidFill>
                  <a:srgbClr val="3C3C3B"/>
                </a:solidFill>
                <a:latin typeface="+mn-lt"/>
              </a:rPr>
              <a:t>mA.</a:t>
            </a:r>
            <a:endParaRPr lang="es-ES" sz="1200" dirty="0">
              <a:solidFill>
                <a:srgbClr val="3C3C3B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64" y="3145532"/>
            <a:ext cx="2962900" cy="18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5292"/>
            <a:ext cx="14728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195736" y="202650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solidFill>
                  <a:srgbClr val="3C3C3B"/>
                </a:solidFill>
                <a:latin typeface="+mn-lt"/>
              </a:rPr>
              <a:t>Serie RCMA:</a:t>
            </a:r>
          </a:p>
          <a:p>
            <a:pPr algn="just"/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Monitores de corriente diferencial tipo B para la vigilancia de corrientes alternas AC y corrientes DC continuas y pulsantes (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0</a:t>
            </a: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…2000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Hz) </a:t>
            </a: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.</a:t>
            </a:r>
            <a:endParaRPr lang="es-ES" sz="1200" dirty="0">
              <a:solidFill>
                <a:srgbClr val="3C3C3B"/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95736" y="2953315"/>
            <a:ext cx="3589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solidFill>
                  <a:srgbClr val="3C3C3B"/>
                </a:solidFill>
                <a:latin typeface="+mn-lt"/>
              </a:rPr>
              <a:t>Serie RCMB:</a:t>
            </a:r>
          </a:p>
          <a:p>
            <a:pPr algn="just"/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Módulos de vigilancia de corriente diferencial integrados para la vigilancia de corrientes alternas AC y corrientes DC continuas y pulsantes, con salida analógica (4…20 </a:t>
            </a:r>
            <a:r>
              <a:rPr lang="es-ES" sz="1200" dirty="0" err="1" smtClean="0">
                <a:solidFill>
                  <a:srgbClr val="3C3C3B"/>
                </a:solidFill>
                <a:latin typeface="+mn-lt"/>
              </a:rPr>
              <a:t>mA</a:t>
            </a: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) o por 2 contactos conmutados.</a:t>
            </a:r>
            <a:endParaRPr lang="es-ES" sz="1200" dirty="0">
              <a:solidFill>
                <a:srgbClr val="3C3C3B"/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7" y="2425452"/>
            <a:ext cx="1161993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6" y="3873163"/>
            <a:ext cx="1631306" cy="11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195736" y="4258751"/>
            <a:ext cx="3589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solidFill>
                  <a:srgbClr val="3C3C3B"/>
                </a:solidFill>
                <a:latin typeface="+mn-lt"/>
              </a:rPr>
              <a:t>Sistema RCMS:</a:t>
            </a:r>
          </a:p>
          <a:p>
            <a:pPr algn="just"/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Para la vigilancia de corrientes de defecto, de carga, de neutro o de tierra en hasta 1080 puntos en máx.. 200ms .</a:t>
            </a:r>
            <a:endParaRPr lang="es-ES" sz="1200" dirty="0">
              <a:solidFill>
                <a:srgbClr val="3C3C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/>
              <a:t>Soluciones para la seguridad en instalaciones </a:t>
            </a:r>
            <a:r>
              <a:rPr lang="es-ES" dirty="0" smtClean="0"/>
              <a:t>medicas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5315" y="625252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según </a:t>
            </a:r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IEC 60364-7-710</a:t>
            </a:r>
            <a:endParaRPr lang="es-ES" sz="1200" b="1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53444"/>
            <a:ext cx="3406655" cy="26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207246"/>
            <a:ext cx="3422679" cy="10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2013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s-ES" sz="1400" dirty="0">
                <a:solidFill>
                  <a:srgbClr val="3C3C3B"/>
                </a:solidFill>
                <a:latin typeface="+mn-lt"/>
              </a:rPr>
              <a:t>El sistema IT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para recintos de uso médico (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en un quirófano o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en salas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cuidados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intensivos) según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IEC60364-7-710 consta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de: </a:t>
            </a: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r>
              <a:rPr lang="es-ES" sz="1400" dirty="0">
                <a:solidFill>
                  <a:srgbClr val="3C3C3B"/>
                </a:solidFill>
                <a:latin typeface="+mn-lt"/>
              </a:rPr>
              <a:t>transformador de aislamiento 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vigilante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aislamiento por resistencia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transformador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medida 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carga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sonda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temperatura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repetidor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alarmas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pPr lvl="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Opcionalmente se recomienda instalar un sistema EDS para la localización automática de la salida afectada con fallo de aislamiento.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4"/>
              </a:buBlip>
            </a:pPr>
            <a:endParaRPr lang="es-ES" sz="1400" dirty="0">
              <a:solidFill>
                <a:srgbClr val="3C3C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8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MEDICS</a:t>
            </a:r>
            <a:r>
              <a:rPr lang="es-ES" baseline="30000" dirty="0" smtClean="0"/>
              <a:t>®  </a:t>
            </a:r>
            <a:r>
              <a:rPr lang="es-ES" dirty="0" smtClean="0"/>
              <a:t>Seguridad </a:t>
            </a:r>
            <a:r>
              <a:rPr lang="es-ES" dirty="0"/>
              <a:t>en instalaciones </a:t>
            </a:r>
            <a:r>
              <a:rPr lang="es-ES" dirty="0" smtClean="0"/>
              <a:t>medicas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5315" y="625252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según EN </a:t>
            </a:r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60364-7-710</a:t>
            </a:r>
            <a:endParaRPr lang="es-ES" sz="1200" b="1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201316"/>
            <a:ext cx="4572000" cy="14155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s-ES" sz="1400" dirty="0">
                <a:solidFill>
                  <a:srgbClr val="3C3C3B"/>
                </a:solidFill>
                <a:latin typeface="+mn-lt"/>
              </a:rPr>
              <a:t>MEDICS® es un sistema comprensible, comprobado y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testeado que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es capaz de realizar cualquier tarea programada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para garantizar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la seguridad y la disponibilidad del servicio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en instalaciones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médicas.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endParaRPr lang="es-ES" sz="1400" dirty="0">
              <a:solidFill>
                <a:srgbClr val="3C3C3B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CDE"/>
              </a:clrFrom>
              <a:clrTo>
                <a:srgbClr val="DCD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5496"/>
            <a:ext cx="3024090" cy="400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5" y="2569468"/>
            <a:ext cx="4722057" cy="247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8E9"/>
              </a:clrFrom>
              <a:clrTo>
                <a:srgbClr val="E6E8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62" y="1057300"/>
            <a:ext cx="3855428" cy="355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/>
              <a:t>Soluciones para la seguridad en instalaciones </a:t>
            </a:r>
            <a:r>
              <a:rPr lang="es-ES" dirty="0" smtClean="0"/>
              <a:t>medicas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5315" y="625252"/>
            <a:ext cx="2051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según NFPA 99 / CSA Z32</a:t>
            </a:r>
            <a:endParaRPr lang="es-ES" sz="1200" b="1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201316"/>
            <a:ext cx="4572000" cy="1182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Sistemas completos o componentes para sistema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IT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en recintos de uso médico (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en un quirófano o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en salas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cuidados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intensivos)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según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NFPA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99 / CSA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Z32.</a:t>
            </a:r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endParaRPr lang="es-ES" sz="1400" dirty="0">
              <a:solidFill>
                <a:srgbClr val="3C3C3B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1"/>
          <a:stretch/>
        </p:blipFill>
        <p:spPr bwMode="auto">
          <a:xfrm>
            <a:off x="2662929" y="2832497"/>
            <a:ext cx="224213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1" y="2207939"/>
            <a:ext cx="1872700" cy="29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UNIMET</a:t>
            </a:r>
            <a:r>
              <a:rPr lang="es-ES" baseline="30000" dirty="0" smtClean="0"/>
              <a:t>®</a:t>
            </a:r>
            <a:r>
              <a:rPr lang="es-ES" dirty="0" smtClean="0"/>
              <a:t>   </a:t>
            </a:r>
            <a:r>
              <a:rPr lang="es-ES" dirty="0" err="1" smtClean="0"/>
              <a:t>Tester</a:t>
            </a:r>
            <a:r>
              <a:rPr lang="es-ES" dirty="0" smtClean="0"/>
              <a:t> de seguridad eléctrica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433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para equipos </a:t>
            </a:r>
            <a:r>
              <a:rPr lang="es-ES" sz="1200" b="1" dirty="0" err="1" smtClean="0">
                <a:solidFill>
                  <a:srgbClr val="272727"/>
                </a:solidFill>
                <a:latin typeface="Arial"/>
                <a:cs typeface="Arial"/>
              </a:rPr>
              <a:t>electromédicos</a:t>
            </a:r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 y consumidores eléctricos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60" y="1841768"/>
            <a:ext cx="3189849" cy="33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1293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+mn-lt"/>
              </a:rPr>
              <a:t>La seguridad eléctrica es una clave a tener en cuenta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cuando se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utiliza equipamiento de uso médico o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portátil. </a:t>
            </a:r>
            <a:br>
              <a:rPr lang="es-ES" sz="1400" dirty="0" smtClean="0">
                <a:solidFill>
                  <a:srgbClr val="3C3C3B"/>
                </a:solidFill>
                <a:latin typeface="+mn-lt"/>
              </a:rPr>
            </a:b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/>
            </a:r>
            <a:br>
              <a:rPr lang="es-ES" sz="1400" dirty="0" smtClean="0">
                <a:solidFill>
                  <a:srgbClr val="3C3C3B"/>
                </a:solidFill>
                <a:latin typeface="+mn-lt"/>
              </a:rPr>
            </a:b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Con los </a:t>
            </a:r>
            <a:r>
              <a:rPr lang="es-ES" sz="1400" dirty="0" err="1" smtClean="0">
                <a:solidFill>
                  <a:srgbClr val="3C3C3B"/>
                </a:solidFill>
                <a:latin typeface="+mn-lt"/>
              </a:rPr>
              <a:t>tester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seguridad UNIMET se puede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realizar de forma automática o semiautomática: </a:t>
            </a:r>
          </a:p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- la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verificación inicial en el fabricante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,</a:t>
            </a:r>
          </a:p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- las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pruebas periódicas 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funcionamiento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, </a:t>
            </a:r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- las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pruebas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antes del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primer uso, </a:t>
            </a:r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- tras los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mantenimientos y las reparaciones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.</a:t>
            </a: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r>
              <a:rPr lang="es-ES" sz="1400" b="1" dirty="0">
                <a:solidFill>
                  <a:srgbClr val="3C3C3B"/>
                </a:solidFill>
                <a:latin typeface="+mn-lt"/>
              </a:rPr>
              <a:t>Test de acuerdo a las normativas: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IEC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60601-1, 3ª edición (opcional)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IEC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62353:2007-05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DIN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EN 62353 (VDE 0751-1):2008-08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ÖVE/ÖNORM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EN 62353:2009-01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DIN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VDE 0701-0702:2008-06</a:t>
            </a:r>
          </a:p>
          <a:p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■ ÖVE </a:t>
            </a:r>
            <a:r>
              <a:rPr lang="es-ES" sz="1200" dirty="0">
                <a:solidFill>
                  <a:srgbClr val="3C3C3B"/>
                </a:solidFill>
                <a:latin typeface="+mn-lt"/>
              </a:rPr>
              <a:t>E8707-1:03-01</a:t>
            </a:r>
          </a:p>
        </p:txBody>
      </p:sp>
    </p:spTree>
    <p:extLst>
      <p:ext uri="{BB962C8B-B14F-4D97-AF65-F5344CB8AC3E}">
        <p14:creationId xmlns:p14="http://schemas.microsoft.com/office/powerpoint/2010/main" val="2680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COMTRAXX</a:t>
            </a:r>
            <a:r>
              <a:rPr lang="es-ES" baseline="30000" dirty="0" smtClean="0"/>
              <a:t>®</a:t>
            </a:r>
            <a:r>
              <a:rPr lang="es-ES" dirty="0" smtClean="0"/>
              <a:t>   Sistemas de integración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4028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comunicación, visualización y control centralizados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462"/>
            <a:ext cx="5197654" cy="374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6" y="3649588"/>
            <a:ext cx="297033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1273324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Para obtener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la información adecuada, en el lugar adecuado y en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el momento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adecuado y de esta manera actuar en consecuencia</a:t>
            </a:r>
          </a:p>
          <a:p>
            <a:r>
              <a:rPr lang="es-ES" sz="1400" dirty="0">
                <a:solidFill>
                  <a:srgbClr val="3C3C3B"/>
                </a:solidFill>
                <a:latin typeface="+mn-lt"/>
              </a:rPr>
              <a:t>de manera rápida y precisa.</a:t>
            </a:r>
            <a:endParaRPr lang="es-ES" sz="1400" dirty="0" smtClean="0">
              <a:solidFill>
                <a:srgbClr val="3C3C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360000" y="265212"/>
            <a:ext cx="6574200" cy="72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00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800" b="1" i="0" kern="1200">
                <a:solidFill>
                  <a:schemeClr val="bg1"/>
                </a:solidFill>
                <a:latin typeface="Arial Bold"/>
                <a:ea typeface="ＭＳ Ｐゴシック" charset="0"/>
                <a:cs typeface="Arial Bold"/>
              </a:defRPr>
            </a:lvl1pPr>
            <a:lvl2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2pPr>
            <a:lvl3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3pPr>
            <a:lvl4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4pPr>
            <a:lvl5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es-ES" dirty="0" smtClean="0"/>
              <a:t>Asistencia de principio a fin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3338" y="625252"/>
            <a:ext cx="5176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Servicio técnico global para su instalación: remoto, telefónico, local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60" y="1633364"/>
            <a:ext cx="3212480" cy="313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14411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3C3C3B"/>
                </a:solidFill>
              </a:rPr>
              <a:t>Desde la planificación hasta la modernización </a:t>
            </a:r>
            <a:r>
              <a:rPr lang="es-ES" dirty="0" smtClean="0">
                <a:solidFill>
                  <a:srgbClr val="3C3C3B"/>
                </a:solidFill>
              </a:rPr>
              <a:t>Nuestro </a:t>
            </a:r>
            <a:r>
              <a:rPr lang="es-ES" dirty="0">
                <a:solidFill>
                  <a:srgbClr val="3C3C3B"/>
                </a:solidFill>
              </a:rPr>
              <a:t>saber-hacer” y </a:t>
            </a:r>
            <a:r>
              <a:rPr lang="es-ES" dirty="0" smtClean="0">
                <a:solidFill>
                  <a:srgbClr val="3C3C3B"/>
                </a:solidFill>
              </a:rPr>
              <a:t>nuestra experiencia </a:t>
            </a:r>
            <a:r>
              <a:rPr lang="es-ES" dirty="0">
                <a:solidFill>
                  <a:srgbClr val="3C3C3B"/>
                </a:solidFill>
              </a:rPr>
              <a:t>está a su disposición en todas las fases del </a:t>
            </a:r>
            <a:r>
              <a:rPr lang="es-ES" dirty="0" smtClean="0">
                <a:solidFill>
                  <a:srgbClr val="3C3C3B"/>
                </a:solidFill>
              </a:rPr>
              <a:t>proyecto.</a:t>
            </a:r>
            <a:endParaRPr lang="es-ES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0000" y="1409700"/>
            <a:ext cx="8450625" cy="3429000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" y="1700948"/>
            <a:ext cx="1985523" cy="136698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pPr marL="0" indent="0"/>
            <a:r>
              <a:rPr lang="es-ES" dirty="0" smtClean="0"/>
              <a:t>Soluciones de Bender – </a:t>
            </a:r>
            <a:br>
              <a:rPr lang="es-ES" dirty="0" smtClean="0"/>
            </a:br>
            <a:r>
              <a:rPr lang="es-ES" dirty="0" smtClean="0"/>
              <a:t>para cualquier aplicación de la energía eléctrica</a:t>
            </a:r>
            <a:endParaRPr lang="es-ES" dirty="0"/>
          </a:p>
        </p:txBody>
      </p:sp>
      <p:pic>
        <p:nvPicPr>
          <p:cNvPr id="7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2" y="1700948"/>
            <a:ext cx="2030445" cy="1169074"/>
          </a:xfrm>
          <a:prstGeom prst="rect">
            <a:avLst/>
          </a:prstGeom>
        </p:spPr>
      </p:pic>
      <p:pic>
        <p:nvPicPr>
          <p:cNvPr id="8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5" y="1700948"/>
            <a:ext cx="1973421" cy="1164741"/>
          </a:xfrm>
          <a:prstGeom prst="rect">
            <a:avLst/>
          </a:prstGeom>
        </p:spPr>
      </p:pic>
      <p:pic>
        <p:nvPicPr>
          <p:cNvPr id="9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23" y="1700948"/>
            <a:ext cx="1975483" cy="113575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39365" y="2779158"/>
            <a:ext cx="7924800" cy="288776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39365" y="2850177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Generación y distribución</a:t>
            </a:r>
            <a:endParaRPr lang="es-ES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620565" y="2850177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Ferroviario</a:t>
            </a:r>
            <a:endParaRPr lang="es-ES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4601765" y="2850177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Infraestructuras criticas</a:t>
            </a:r>
            <a:endParaRPr lang="es-ES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82965" y="2850177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Sanidad</a:t>
            </a:r>
            <a:endParaRPr lang="es-ES" sz="1000" dirty="0"/>
          </a:p>
        </p:txBody>
      </p:sp>
      <p:pic>
        <p:nvPicPr>
          <p:cNvPr id="15" name="Bild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03" y="3224948"/>
            <a:ext cx="2006462" cy="1164741"/>
          </a:xfrm>
          <a:prstGeom prst="rect">
            <a:avLst/>
          </a:prstGeom>
        </p:spPr>
      </p:pic>
      <p:pic>
        <p:nvPicPr>
          <p:cNvPr id="18" name="Bild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8" y="3224948"/>
            <a:ext cx="1976455" cy="11725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224948"/>
            <a:ext cx="2119957" cy="119247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639365" y="4245124"/>
            <a:ext cx="7924800" cy="288776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39365" y="4320439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Producción</a:t>
            </a:r>
            <a:endParaRPr lang="es-ES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620565" y="4320439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272727"/>
                </a:solidFill>
                <a:latin typeface="Helvetica Neue"/>
                <a:cs typeface="Helvetica Neue"/>
              </a:rPr>
              <a:t>Petroquímica, minería</a:t>
            </a:r>
            <a:endParaRPr lang="es-ES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4601765" y="4320439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 err="1" smtClean="0">
                <a:solidFill>
                  <a:srgbClr val="272727"/>
                </a:solidFill>
                <a:latin typeface="Helvetica Neue"/>
                <a:cs typeface="Helvetica Neue"/>
              </a:rPr>
              <a:t>eMobility</a:t>
            </a:r>
            <a:endParaRPr lang="de-DE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6580346" y="4320439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 err="1" smtClean="0">
                <a:solidFill>
                  <a:srgbClr val="272727"/>
                </a:solidFill>
                <a:latin typeface="Helvetica Neue"/>
                <a:cs typeface="Helvetica Neue"/>
              </a:rPr>
              <a:t>Naval</a:t>
            </a:r>
            <a:endParaRPr lang="de-DE" sz="1000" dirty="0"/>
          </a:p>
        </p:txBody>
      </p:sp>
      <p:pic>
        <p:nvPicPr>
          <p:cNvPr id="24" name="Bild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7540"/>
            <a:ext cx="2101518" cy="10361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20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 txBox="1">
            <a:spLocks/>
          </p:cNvSpPr>
          <p:nvPr/>
        </p:nvSpPr>
        <p:spPr>
          <a:xfrm>
            <a:off x="762000" y="1332001"/>
            <a:ext cx="3600450" cy="3868000"/>
          </a:xfrm>
          <a:prstGeom prst="rect">
            <a:avLst/>
          </a:prstGeom>
        </p:spPr>
        <p:txBody>
          <a:bodyPr/>
          <a:lstStyle>
            <a:lvl1pPr marL="269875" indent="-269875" algn="l" defTabSz="457200" rtl="0" eaLnBrk="1" fontAlgn="base" hangingPunct="1">
              <a:lnSpc>
                <a:spcPts val="2000"/>
              </a:lnSpc>
              <a:spcBef>
                <a:spcPts val="5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200" kern="1200">
                <a:solidFill>
                  <a:srgbClr val="3C3C3B"/>
                </a:solidFill>
                <a:latin typeface="Arial"/>
                <a:ea typeface="ＭＳ Ｐゴシック" charset="0"/>
                <a:cs typeface="Arial"/>
              </a:defRPr>
            </a:lvl1pPr>
            <a:lvl2pPr marL="449263" indent="-198000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85000"/>
              <a:buBlip>
                <a:blip r:embed="rId2"/>
              </a:buBlip>
              <a:defRPr sz="1200" kern="1200">
                <a:solidFill>
                  <a:srgbClr val="3C3C3B"/>
                </a:solidFill>
                <a:latin typeface="Arial"/>
                <a:ea typeface="ＭＳ Ｐゴシック" charset="0"/>
                <a:cs typeface="Arial"/>
              </a:defRPr>
            </a:lvl2pPr>
            <a:lvl3pPr marL="628650" indent="-179388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  <a:defRPr sz="1200" kern="1200">
                <a:solidFill>
                  <a:srgbClr val="3C3C3B"/>
                </a:solidFill>
                <a:latin typeface="Arial"/>
                <a:ea typeface="ＭＳ Ｐゴシック" charset="0"/>
                <a:cs typeface="Arial"/>
              </a:defRPr>
            </a:lvl3pPr>
            <a:lvl4pPr marL="809625" indent="-179388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 kern="1200">
                <a:solidFill>
                  <a:srgbClr val="3C3C3B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1" indent="-270000">
              <a:lnSpc>
                <a:spcPts val="2300"/>
              </a:lnSpc>
              <a:spcAft>
                <a:spcPts val="600"/>
              </a:spcAft>
              <a:buClr>
                <a:srgbClr val="EC9939"/>
              </a:buClr>
              <a:buSzPct val="100000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Empresa familiar de tercera generación con  sede central en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Grünberg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(Alemania)</a:t>
            </a:r>
            <a:endParaRPr lang="es-ES" dirty="0" smtClean="0">
              <a:solidFill>
                <a:srgbClr val="3B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600 empleados en 4 continentes, con mas del</a:t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15 % trabajando en investigación y desarrollo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Ingresos superiores a 100 millones de € </a:t>
            </a:r>
          </a:p>
          <a:p>
            <a:pPr marL="0" indent="0">
              <a:buFontTx/>
              <a:buNone/>
            </a:pPr>
            <a:endParaRPr lang="es-ES" dirty="0"/>
          </a:p>
        </p:txBody>
      </p:sp>
      <p:grpSp>
        <p:nvGrpSpPr>
          <p:cNvPr id="7" name="Gruppierung 8"/>
          <p:cNvGrpSpPr/>
          <p:nvPr/>
        </p:nvGrpSpPr>
        <p:grpSpPr>
          <a:xfrm>
            <a:off x="4495800" y="1409700"/>
            <a:ext cx="3925074" cy="2496768"/>
            <a:chOff x="4572000" y="1217981"/>
            <a:chExt cx="3925074" cy="2496768"/>
          </a:xfrm>
        </p:grpSpPr>
        <p:pic>
          <p:nvPicPr>
            <p:cNvPr id="8" name="Bild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17981"/>
              <a:ext cx="3925074" cy="249676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5728320" y="1938576"/>
              <a:ext cx="2653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10</a:t>
              </a:r>
              <a:r>
                <a:rPr lang="en-US" sz="2400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lang="en-US" sz="12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EMPRESAS DEL GRUPO</a:t>
              </a:r>
              <a:endParaRPr lang="en-US" sz="12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029200" y="2369463"/>
              <a:ext cx="222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70</a:t>
              </a:r>
              <a:r>
                <a:rPr lang="en-US" sz="2400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lang="en-US" sz="12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REPRESENTACIONES</a:t>
              </a:r>
              <a:endParaRPr lang="en-US" sz="12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56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5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11560" y="1714500"/>
            <a:ext cx="3600400" cy="887633"/>
          </a:xfrm>
          <a:prstGeom prst="rect">
            <a:avLst/>
          </a:prstGeom>
          <a:noFill/>
          <a:ln>
            <a:noFill/>
          </a:ln>
          <a:effectLst>
            <a:outerShdw blurRad="165100" dist="38100" dir="1380000" algn="tl" rotWithShape="0">
              <a:schemeClr val="bg1">
                <a:alpha val="7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chemeClr val="bg1"/>
                </a:solidFill>
                <a:latin typeface="Arial Bold"/>
                <a:ea typeface="ＭＳ Ｐゴシック" charset="0"/>
                <a:cs typeface="Arial Bold"/>
              </a:defRPr>
            </a:lvl1pPr>
            <a:lvl2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2pPr>
            <a:lvl3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3pPr>
            <a:lvl4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4pPr>
            <a:lvl5pPr marL="88900" indent="-88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3C3C3B"/>
                </a:solidFill>
                <a:latin typeface="Arial Bol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es-ES" dirty="0" smtClean="0"/>
              <a:t>Una gran </a:t>
            </a:r>
            <a:r>
              <a:rPr lang="es-ES" sz="2400" dirty="0" smtClean="0"/>
              <a:t>Idea</a:t>
            </a:r>
            <a:r>
              <a:rPr lang="es-ES" dirty="0" smtClean="0"/>
              <a:t>, </a:t>
            </a:r>
            <a:br>
              <a:rPr lang="es-ES" dirty="0" smtClean="0"/>
            </a:br>
            <a:r>
              <a:rPr lang="es-ES" dirty="0" smtClean="0"/>
              <a:t> que todavía hoy nos </a:t>
            </a:r>
            <a:r>
              <a:rPr lang="es-ES" sz="2300" dirty="0" smtClean="0"/>
              <a:t>incentiva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 bwMode="auto">
          <a:xfrm>
            <a:off x="611560" y="2857500"/>
            <a:ext cx="273319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100000"/>
              <a:buNone/>
              <a:defRPr sz="1200" b="1" i="0" kern="1200">
                <a:solidFill>
                  <a:srgbClr val="FFFFFF"/>
                </a:solidFill>
                <a:latin typeface="Arial Bold"/>
                <a:ea typeface="ＭＳ Ｐゴシック" charset="0"/>
                <a:cs typeface="Arial Bold"/>
              </a:defRPr>
            </a:lvl1pPr>
            <a:lvl2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85000"/>
              <a:buNone/>
              <a:defRPr sz="1200" b="1" i="0" kern="1200">
                <a:solidFill>
                  <a:srgbClr val="FFFFFF"/>
                </a:solidFill>
                <a:latin typeface="Arial Bold"/>
                <a:ea typeface="ＭＳ Ｐゴシック" charset="0"/>
                <a:cs typeface="Arial Bold"/>
              </a:defRPr>
            </a:lvl2pPr>
            <a:lvl3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70000"/>
              <a:buNone/>
              <a:defRPr sz="1200" b="1" i="0" kern="1200">
                <a:solidFill>
                  <a:srgbClr val="FFFFFF"/>
                </a:solidFill>
                <a:latin typeface="Arial Bold"/>
                <a:ea typeface="ＭＳ Ｐゴシック" charset="0"/>
                <a:cs typeface="Arial Bold"/>
              </a:defRPr>
            </a:lvl3pPr>
            <a:lvl4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SzPct val="60000"/>
              <a:buNone/>
              <a:defRPr sz="1200" b="1" i="0" kern="1200">
                <a:solidFill>
                  <a:srgbClr val="FFFFFF"/>
                </a:solidFill>
                <a:latin typeface="Arial Bold"/>
                <a:ea typeface="ＭＳ Ｐゴシック" charset="0"/>
                <a:cs typeface="Arial Bold"/>
              </a:defRPr>
            </a:lvl4pPr>
            <a:lvl5pPr marL="0" indent="0" algn="l" defTabSz="457200" rtl="0" eaLnBrk="1" fontAlgn="base" hangingPunct="1">
              <a:lnSpc>
                <a:spcPts val="18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200" b="1" i="0" kern="1200">
                <a:solidFill>
                  <a:srgbClr val="FFFFFF"/>
                </a:solidFill>
                <a:latin typeface="Arial Bold"/>
                <a:ea typeface="ＭＳ Ｐゴシック" charset="0"/>
                <a:cs typeface="Arial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La visión de </a:t>
            </a:r>
            <a:r>
              <a:rPr lang="es-ES" dirty="0" err="1" smtClean="0"/>
              <a:t>Walther</a:t>
            </a:r>
            <a:r>
              <a:rPr lang="es-ES" dirty="0" smtClean="0"/>
              <a:t> Bender hace</a:t>
            </a:r>
            <a:br>
              <a:rPr lang="es-ES" dirty="0" smtClean="0"/>
            </a:br>
            <a:r>
              <a:rPr lang="es-ES" dirty="0" smtClean="0"/>
              <a:t>70 años: la protección global contra</a:t>
            </a:r>
            <a:br>
              <a:rPr lang="es-ES" dirty="0" smtClean="0"/>
            </a:br>
            <a:r>
              <a:rPr lang="es-ES" dirty="0" smtClean="0"/>
              <a:t>los riesgos de la corriente eléctrica.</a:t>
            </a:r>
            <a:br>
              <a:rPr lang="es-ES" dirty="0" smtClean="0"/>
            </a:br>
            <a:r>
              <a:rPr lang="es-ES" dirty="0" smtClean="0"/>
              <a:t> </a:t>
            </a:r>
          </a:p>
          <a:p>
            <a:endParaRPr lang="de-DE" dirty="0"/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42" y="3643711"/>
            <a:ext cx="1797084" cy="1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2857500"/>
            <a:ext cx="3882008" cy="21602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971600" y="1533356"/>
            <a:ext cx="7410400" cy="1828200"/>
          </a:xfrm>
        </p:spPr>
        <p:txBody>
          <a:bodyPr/>
          <a:lstStyle/>
          <a:p>
            <a:pPr marL="0" indent="0">
              <a:buNone/>
            </a:pPr>
            <a:r>
              <a:rPr lang="es-ES" sz="1400" b="1" dirty="0" smtClean="0"/>
              <a:t>Seguridad para personas e instalaciones exige un suministro eléctrico sin fallos, que asegure un servicio ininterrumpido.</a:t>
            </a:r>
          </a:p>
          <a:p>
            <a:pPr marL="0" indent="0">
              <a:buNone/>
            </a:pPr>
            <a:r>
              <a:rPr lang="es-ES" sz="1400" dirty="0" smtClean="0"/>
              <a:t>La decisiva ventaja para los usuarios de las instalaciones eléctricas son</a:t>
            </a:r>
          </a:p>
          <a:p>
            <a:r>
              <a:rPr lang="es-ES" sz="1400" dirty="0" smtClean="0"/>
              <a:t>Elevada seguridad de servicio mediante la detección temprana de situaciones criticas</a:t>
            </a:r>
          </a:p>
          <a:p>
            <a:r>
              <a:rPr lang="es-ES" sz="1400" dirty="0" smtClean="0"/>
              <a:t>Protección global de personas e </a:t>
            </a:r>
            <a:br>
              <a:rPr lang="es-ES" sz="1400" dirty="0" smtClean="0"/>
            </a:br>
            <a:r>
              <a:rPr lang="es-ES" sz="1400" dirty="0" smtClean="0"/>
              <a:t>instalaciones contra los riesgos de la </a:t>
            </a:r>
            <a:br>
              <a:rPr lang="es-ES" sz="1400" dirty="0" smtClean="0"/>
            </a:br>
            <a:r>
              <a:rPr lang="es-ES" sz="1400" dirty="0" smtClean="0"/>
              <a:t>corriente eléctrica </a:t>
            </a:r>
          </a:p>
          <a:p>
            <a:r>
              <a:rPr lang="es-ES" sz="1400" dirty="0" smtClean="0"/>
              <a:t>Elevada productividad</a:t>
            </a:r>
          </a:p>
          <a:p>
            <a:r>
              <a:rPr lang="es-ES" sz="1400" dirty="0" smtClean="0"/>
              <a:t>Reducción de los costes de servicio</a:t>
            </a:r>
          </a:p>
          <a:p>
            <a:r>
              <a:rPr lang="es-ES" sz="1400" dirty="0" smtClean="0"/>
              <a:t>Tiempos y costes de mantenimiento </a:t>
            </a:r>
            <a:br>
              <a:rPr lang="es-ES" sz="1400" dirty="0" smtClean="0"/>
            </a:br>
            <a:r>
              <a:rPr lang="es-ES" sz="1400" dirty="0" smtClean="0"/>
              <a:t>optimizados</a:t>
            </a:r>
            <a:endParaRPr lang="es-E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" dirty="0"/>
              <a:t>Seguridad eléctrica para personas y </a:t>
            </a:r>
            <a:r>
              <a:rPr lang="es-ES" dirty="0" smtClean="0"/>
              <a:t>maquinas</a:t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99992" y="2785492"/>
            <a:ext cx="3882008" cy="2232248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4682532" y="2853725"/>
            <a:ext cx="3633884" cy="2092007"/>
            <a:chOff x="4682532" y="2853725"/>
            <a:chExt cx="3633884" cy="20920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889" y="2857500"/>
              <a:ext cx="3603527" cy="202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904345" y="4009628"/>
              <a:ext cx="936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Costes de mantenimiento actuales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021921" y="4162028"/>
              <a:ext cx="936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Costes de mantenimiento futuros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941801" y="4009628"/>
              <a:ext cx="936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Costes durante la</a:t>
              </a:r>
            </a:p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adaptación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077705" y="2853725"/>
              <a:ext cx="936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Inversión sistema Bender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877905" y="2914700"/>
              <a:ext cx="12944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Potencial de ahorro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682532" y="3319890"/>
              <a:ext cx="323165" cy="14098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Costes de mantenimiento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05897" y="4714900"/>
              <a:ext cx="12944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272727"/>
                  </a:solidFill>
                  <a:latin typeface="Arial"/>
                  <a:cs typeface="Arial"/>
                </a:rPr>
                <a:t>Tiempo de utilización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63338" y="636285"/>
            <a:ext cx="3844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Los sistemas Bender son una aportación decisiva</a:t>
            </a:r>
            <a:endParaRPr lang="es-ES" sz="1200" b="1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1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Para cada aplicación – para cada exigencia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1560" y="1260544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La maximización de la seguridad eléctrica y la correspondiente productividad sin interrupciones son algunas de las tareas centrales de la gestión técnica. Cuanto mayor es la exigencia en calidad de la corriente y de la seguridad de la producción, mas son los factores que pueden interferir en ellas:</a:t>
            </a:r>
          </a:p>
          <a:p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endParaRPr lang="es-ES" sz="1400" dirty="0">
              <a:solidFill>
                <a:srgbClr val="3C3C3B"/>
              </a:solidFill>
              <a:latin typeface="+mn-lt"/>
            </a:endParaRPr>
          </a:p>
          <a:p>
            <a:r>
              <a:rPr lang="es-ES" sz="1400" b="1" dirty="0" smtClean="0">
                <a:solidFill>
                  <a:srgbClr val="3C3C3B"/>
                </a:solidFill>
                <a:latin typeface="+mn-lt"/>
              </a:rPr>
              <a:t>Los sistemas de vigilancia de Bender son la solución fiable para el control y mantenimiento de las instalaciones eléctricas y para la vigilancia de la calidad de la red.</a:t>
            </a:r>
            <a:endParaRPr lang="es-ES" sz="1400" dirty="0">
              <a:solidFill>
                <a:srgbClr val="3C3C3B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2227525"/>
            <a:ext cx="244827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Humedad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Envejecimiento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Temperatura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03848" y="2227525"/>
            <a:ext cx="244827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Productos químicos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Polvo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Carga y daño mecánicos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228184" y="2194957"/>
            <a:ext cx="2448272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Sobre- y baja tensión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Micro cortes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Picos de tensión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Armónicos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0000" y="4513684"/>
            <a:ext cx="8460472" cy="432048"/>
          </a:xfrm>
          <a:prstGeom prst="rect">
            <a:avLst/>
          </a:prstGeom>
          <a:solidFill>
            <a:srgbClr val="EC9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Fallos de aislamiento              Corrientes de defecto y derivación            Fallos a tierra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88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" dirty="0"/>
              <a:t>ISOMETER</a:t>
            </a:r>
            <a:r>
              <a:rPr lang="es-ES" baseline="30000" dirty="0"/>
              <a:t>®</a:t>
            </a:r>
            <a:r>
              <a:rPr lang="es-ES" dirty="0"/>
              <a:t>   Vigilantes de aislamiento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3338" y="636285"/>
            <a:ext cx="351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para sistemas aislados de tierra (Sistemas IT)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005421" y="3246450"/>
            <a:ext cx="1694371" cy="1667344"/>
            <a:chOff x="1005421" y="3246450"/>
            <a:chExt cx="1694371" cy="16673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21" y="3246450"/>
              <a:ext cx="1694371" cy="1647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1275273" y="4513684"/>
              <a:ext cx="1154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rgbClr val="272727"/>
                  </a:solidFill>
                  <a:latin typeface="Arial"/>
                  <a:cs typeface="Arial"/>
                </a:rPr>
                <a:t>Para circuitos de control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707904" y="3217540"/>
            <a:ext cx="1768805" cy="1696254"/>
            <a:chOff x="3707904" y="3217540"/>
            <a:chExt cx="1768805" cy="169625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217540"/>
              <a:ext cx="1768805" cy="1667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>
              <a:off x="3995936" y="4513684"/>
              <a:ext cx="1154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rgbClr val="272727"/>
                  </a:solidFill>
                  <a:latin typeface="Arial"/>
                  <a:cs typeface="Arial"/>
                </a:rPr>
                <a:t>Para sistemas de potencia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05048" y="3217540"/>
            <a:ext cx="1407312" cy="1696254"/>
            <a:chOff x="6405048" y="3217540"/>
            <a:chExt cx="1407312" cy="169625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48" y="3217540"/>
              <a:ext cx="1407312" cy="1658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6585687" y="4513684"/>
              <a:ext cx="1154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rgbClr val="272727"/>
                  </a:solidFill>
                  <a:latin typeface="Arial"/>
                  <a:cs typeface="Arial"/>
                </a:rPr>
                <a:t>Para sistemas de MT</a:t>
              </a: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611560" y="112930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Los sistemas aislados de tierra tienen una ventaja incalculable; con un primer fallo de aislamiento no se produce una desconexión, la producción se mantiene. Los vigilantes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aislamiento ISOMETER</a:t>
            </a:r>
            <a:r>
              <a:rPr lang="es-ES" sz="1400" baseline="30000" dirty="0">
                <a:solidFill>
                  <a:srgbClr val="3C3C3B"/>
                </a:solidFill>
                <a:latin typeface="+mn-lt"/>
              </a:rPr>
              <a:t>®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avisan de forma temprana del defecto y permiten un mantenimiento planificado.</a:t>
            </a:r>
          </a:p>
          <a:p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Algunos ejemplos de aplicación son: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11560" y="2065412"/>
            <a:ext cx="266429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Sistema productivos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Circuitos de seguridad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Sistemas de frecuencia regulada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347864" y="2094458"/>
            <a:ext cx="2448272" cy="96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Generadores móviles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Sistemas de señalización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Motores desconectados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084168" y="2094458"/>
            <a:ext cx="2448272" cy="96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Instalaciones médicas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Generación y distribución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24107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" dirty="0"/>
              <a:t>ISOMETER</a:t>
            </a:r>
            <a:r>
              <a:rPr lang="es-ES" baseline="30000" dirty="0"/>
              <a:t>®</a:t>
            </a:r>
            <a:r>
              <a:rPr lang="es-ES" dirty="0"/>
              <a:t>   Vigilantes de aislamiento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3338" y="636285"/>
            <a:ext cx="351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para sistemas aislados de tierra (Sistemas IT)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635896" y="1184473"/>
            <a:ext cx="4752528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La nueva generación de </a:t>
            </a:r>
            <a:r>
              <a:rPr lang="es-ES" sz="1400" b="1" dirty="0" smtClean="0">
                <a:solidFill>
                  <a:srgbClr val="3C3C3B"/>
                </a:solidFill>
                <a:latin typeface="+mn-lt"/>
              </a:rPr>
              <a:t>ISOMETER</a:t>
            </a:r>
            <a:r>
              <a:rPr lang="es-ES" sz="1400" b="1" baseline="30000" dirty="0">
                <a:solidFill>
                  <a:srgbClr val="3C3C3B"/>
                </a:solidFill>
                <a:latin typeface="+mn-lt"/>
              </a:rPr>
              <a:t>®</a:t>
            </a:r>
            <a:r>
              <a:rPr lang="es-ES" sz="1400" b="1" dirty="0">
                <a:solidFill>
                  <a:srgbClr val="3C3C3B"/>
                </a:solidFill>
                <a:latin typeface="+mn-lt"/>
              </a:rPr>
              <a:t> </a:t>
            </a:r>
            <a:r>
              <a:rPr lang="es-ES" sz="1400" b="1" dirty="0" smtClean="0">
                <a:solidFill>
                  <a:srgbClr val="3C3C3B"/>
                </a:solidFill>
                <a:latin typeface="+mn-lt"/>
              </a:rPr>
              <a:t>iso685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se adapta a las mas modernas instalaciones eléctricas, avisando de forma fiable y rápida de cualquier fallo de aislamiento.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400" dirty="0" smtClean="0">
                <a:solidFill>
                  <a:srgbClr val="3C3C3B"/>
                </a:solidFill>
              </a:rPr>
              <a:t>Medida simultanea de R, Z, U, f, C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400" dirty="0" err="1" smtClean="0">
                <a:solidFill>
                  <a:srgbClr val="3C3C3B"/>
                </a:solidFill>
              </a:rPr>
              <a:t>isoGraph</a:t>
            </a:r>
            <a:r>
              <a:rPr lang="es-ES" sz="1400" dirty="0" smtClean="0">
                <a:solidFill>
                  <a:srgbClr val="3C3C3B"/>
                </a:solidFill>
              </a:rPr>
              <a:t> </a:t>
            </a:r>
            <a:r>
              <a:rPr lang="es-ES" sz="1400" dirty="0">
                <a:solidFill>
                  <a:srgbClr val="3C3C3B"/>
                </a:solidFill>
              </a:rPr>
              <a:t>para visualizar la curva de aislamiento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400" dirty="0">
                <a:solidFill>
                  <a:srgbClr val="3C3C3B"/>
                </a:solidFill>
              </a:rPr>
              <a:t>Registro histórico con fecha y hora de eventos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9548"/>
            <a:ext cx="2160240" cy="1584176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827584" y="3289548"/>
            <a:ext cx="51125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Los ISOMETER</a:t>
            </a:r>
            <a:r>
              <a:rPr lang="es-ES" sz="1400" baseline="30000" dirty="0">
                <a:solidFill>
                  <a:srgbClr val="3C3C3B"/>
                </a:solidFill>
                <a:latin typeface="+mn-lt"/>
              </a:rPr>
              <a:t>®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vigilan permanentemente el nivel de aislamiento entre la red y tierra, avisando inmediatamente cuando el valor es menor al fijado. Esta información temprana permite actuar antes de que se produzca una situación critica.</a:t>
            </a:r>
          </a:p>
          <a:p>
            <a:pPr algn="just"/>
            <a:endParaRPr lang="es-ES" sz="1400" dirty="0" smtClean="0">
              <a:solidFill>
                <a:srgbClr val="3C3C3B"/>
              </a:solidFill>
              <a:latin typeface="+mn-lt"/>
            </a:endParaRPr>
          </a:p>
          <a:p>
            <a:pPr algn="r"/>
            <a:r>
              <a:rPr lang="es-ES" sz="1100" dirty="0" smtClean="0">
                <a:solidFill>
                  <a:srgbClr val="3C3C3B"/>
                </a:solidFill>
                <a:latin typeface="+mn-lt"/>
              </a:rPr>
              <a:t>Ejemplo en una sistema </a:t>
            </a:r>
            <a:br>
              <a:rPr lang="es-ES" sz="1100" dirty="0" smtClean="0">
                <a:solidFill>
                  <a:srgbClr val="3C3C3B"/>
                </a:solidFill>
                <a:latin typeface="+mn-lt"/>
              </a:rPr>
            </a:br>
            <a:r>
              <a:rPr lang="es-ES" sz="1100" dirty="0" smtClean="0">
                <a:solidFill>
                  <a:srgbClr val="3C3C3B"/>
                </a:solidFill>
                <a:latin typeface="+mn-lt"/>
              </a:rPr>
              <a:t>de potencia AC/DC: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2" y="1228666"/>
            <a:ext cx="2648641" cy="193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ISOSCAN</a:t>
            </a:r>
            <a:r>
              <a:rPr lang="es-ES" baseline="30000" dirty="0" smtClean="0"/>
              <a:t>®</a:t>
            </a:r>
            <a:r>
              <a:rPr lang="es-ES" dirty="0" smtClean="0"/>
              <a:t>   Localización de fallos de aislamiento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432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p</a:t>
            </a:r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ara sistemas complejos aislados de tierra (Sistemas IT)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8" y="2535560"/>
            <a:ext cx="8457134" cy="267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11560" y="132616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Los sistemas fijos y portátiles ISOSCAN</a:t>
            </a:r>
            <a:r>
              <a:rPr lang="es-ES" sz="1400" baseline="30000" dirty="0" smtClean="0">
                <a:solidFill>
                  <a:srgbClr val="3C3C3B"/>
                </a:solidFill>
                <a:latin typeface="+mn-lt"/>
              </a:rPr>
              <a:t>®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 evitan costes y tiempos indeseados para la localización </a:t>
            </a:r>
            <a:r>
              <a:rPr lang="es-ES" sz="1400" dirty="0">
                <a:solidFill>
                  <a:srgbClr val="3C3C3B"/>
                </a:solidFill>
                <a:latin typeface="+mn-lt"/>
              </a:rPr>
              <a:t>de fallos de 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aislamiento, sin necesidad de desconectar parcial o totalmente la instalación, p. ej. en: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1560" y="1921396"/>
            <a:ext cx="2952328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Grandes redes industriales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Instalaciones fotovoltaicas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En recintos de uso médico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En barcos e instalaciones Off Shore</a:t>
            </a:r>
          </a:p>
        </p:txBody>
      </p:sp>
    </p:spTree>
    <p:extLst>
      <p:ext uri="{BB962C8B-B14F-4D97-AF65-F5344CB8AC3E}">
        <p14:creationId xmlns:p14="http://schemas.microsoft.com/office/powerpoint/2010/main" val="11987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LINETRAXX</a:t>
            </a:r>
            <a:r>
              <a:rPr lang="es-ES" baseline="30000" dirty="0" smtClean="0"/>
              <a:t>®</a:t>
            </a:r>
            <a:r>
              <a:rPr lang="es-ES" dirty="0" smtClean="0"/>
              <a:t>   Monitores de parámetros eléctricos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3686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272727"/>
                </a:solidFill>
                <a:latin typeface="Arial"/>
                <a:cs typeface="Arial"/>
              </a:rPr>
              <a:t>p</a:t>
            </a:r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ara todo tipo de sistemas (Sistemas IT, TN, TT)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1560" y="1326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Los monitores LINETRAXX</a:t>
            </a:r>
            <a:r>
              <a:rPr lang="es-ES" sz="1400" baseline="30000" dirty="0" smtClean="0">
                <a:solidFill>
                  <a:srgbClr val="3C3C3B"/>
                </a:solidFill>
                <a:latin typeface="+mn-lt"/>
              </a:rPr>
              <a:t>®</a:t>
            </a:r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 vigilan permanentemente los parámetros eléctricos de la instalación, registrando y avisando de cualquier variación. Ya sea en relés multifunción o en equipos singulares, la fiabilidad de la medida esta asegurada, p. ej. de: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1560" y="2122949"/>
            <a:ext cx="295232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Tensión AC/DC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Frecuencia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Corriente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Seguimiento y fallo de fase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Asimetría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Vigilancia de bucle de tierra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Fallo a tierra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Salto de vector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6046"/>
            <a:ext cx="4248472" cy="16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499992" y="4369668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solidFill>
                  <a:srgbClr val="272727"/>
                </a:solidFill>
                <a:latin typeface="Arial"/>
                <a:cs typeface="Arial"/>
              </a:rPr>
              <a:t>VMD460 </a:t>
            </a:r>
            <a:r>
              <a:rPr lang="es-ES" sz="700" dirty="0" smtClean="0">
                <a:solidFill>
                  <a:srgbClr val="272727"/>
                </a:solidFill>
                <a:latin typeface="Arial"/>
                <a:cs typeface="Arial"/>
              </a:rPr>
              <a:t>para PV según CEI </a:t>
            </a:r>
            <a:r>
              <a:rPr lang="es-ES" sz="700" dirty="0">
                <a:solidFill>
                  <a:srgbClr val="272727"/>
                </a:solidFill>
                <a:latin typeface="Arial"/>
                <a:cs typeface="Arial"/>
              </a:rPr>
              <a:t>0-21, VDE-AR-N 4105</a:t>
            </a:r>
            <a:r>
              <a:rPr lang="es-ES" sz="700" dirty="0" smtClean="0">
                <a:solidFill>
                  <a:srgbClr val="272727"/>
                </a:solidFill>
                <a:latin typeface="Arial"/>
                <a:cs typeface="Arial"/>
              </a:rPr>
              <a:t>, VDE0126-1-1/A1, C10/11</a:t>
            </a:r>
            <a:r>
              <a:rPr lang="es-ES" sz="700" dirty="0">
                <a:solidFill>
                  <a:srgbClr val="272727"/>
                </a:solidFill>
                <a:latin typeface="Arial"/>
                <a:cs typeface="Arial"/>
              </a:rPr>
              <a:t>, G59/2, G59/3 </a:t>
            </a:r>
            <a:r>
              <a:rPr lang="es-ES" sz="700" dirty="0" smtClean="0">
                <a:solidFill>
                  <a:srgbClr val="272727"/>
                </a:solidFill>
                <a:latin typeface="Arial"/>
                <a:cs typeface="Arial"/>
              </a:rPr>
              <a:t>y G83/2 </a:t>
            </a:r>
            <a:r>
              <a:rPr lang="es-ES" sz="700" dirty="0">
                <a:solidFill>
                  <a:srgbClr val="272727"/>
                </a:solidFill>
                <a:latin typeface="Arial"/>
                <a:cs typeface="Arial"/>
              </a:rPr>
              <a:t>(LINETRAXX® VMD460)</a:t>
            </a:r>
            <a:endParaRPr lang="es-ES" sz="700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35" y="2122949"/>
            <a:ext cx="1683637" cy="19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24" y="1057300"/>
            <a:ext cx="36845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69215"/>
            <a:ext cx="6574200" cy="725619"/>
          </a:xfrm>
        </p:spPr>
        <p:txBody>
          <a:bodyPr/>
          <a:lstStyle/>
          <a:p>
            <a:r>
              <a:rPr lang="es-ES" dirty="0" smtClean="0"/>
              <a:t>LINETRAXX</a:t>
            </a:r>
            <a:r>
              <a:rPr lang="es-ES" baseline="30000" dirty="0" smtClean="0"/>
              <a:t>®</a:t>
            </a:r>
            <a:r>
              <a:rPr lang="es-ES" dirty="0" smtClean="0"/>
              <a:t>   </a:t>
            </a:r>
            <a:r>
              <a:rPr lang="en-US" dirty="0"/>
              <a:t>Power Quality and Energy Measurement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338" y="625252"/>
            <a:ext cx="326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72727"/>
                </a:solidFill>
                <a:latin typeface="Arial"/>
                <a:cs typeface="Arial"/>
              </a:rPr>
              <a:t>Transparencia en instalaciones eléctricas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1560" y="132616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3C3C3B"/>
                </a:solidFill>
                <a:latin typeface="+mn-lt"/>
              </a:rPr>
              <a:t>Con los analizadores digitales de red universales PEM se vigila la calidad del sistema eléctrico y se registran los datos relevantes para una adecuada gestión de la red. </a:t>
            </a:r>
            <a:endParaRPr lang="es-ES" sz="1400" dirty="0">
              <a:solidFill>
                <a:srgbClr val="3C3C3B"/>
              </a:solidFill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2281436"/>
            <a:ext cx="2952328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Tensiones y corrientes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Consumo y potencias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Armónicos</a:t>
            </a:r>
          </a:p>
          <a:p>
            <a:pPr marL="270000" lvl="0" indent="-2700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s-ES" sz="1200" dirty="0" smtClean="0">
                <a:solidFill>
                  <a:srgbClr val="3C3C3B"/>
                </a:solidFill>
                <a:latin typeface="+mn-lt"/>
              </a:rPr>
              <a:t>Etc.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5572"/>
            <a:ext cx="2016224" cy="20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8" y="3784912"/>
            <a:ext cx="4352678" cy="12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der PP Master_Content Slides">
  <a:themeElements>
    <a:clrScheme name="Bender Farben">
      <a:dk1>
        <a:srgbClr val="FFFFFF"/>
      </a:dk1>
      <a:lt1>
        <a:sysClr val="window" lastClr="FFFFFF"/>
      </a:lt1>
      <a:dk2>
        <a:srgbClr val="E8E8E7"/>
      </a:dk2>
      <a:lt2>
        <a:srgbClr val="EC9939"/>
      </a:lt2>
      <a:accent1>
        <a:srgbClr val="272727"/>
      </a:accent1>
      <a:accent2>
        <a:srgbClr val="727A7C"/>
      </a:accent2>
      <a:accent3>
        <a:srgbClr val="00792C"/>
      </a:accent3>
      <a:accent4>
        <a:srgbClr val="FFFFFF"/>
      </a:accent4>
      <a:accent5>
        <a:srgbClr val="727A7C"/>
      </a:accent5>
      <a:accent6>
        <a:srgbClr val="272727"/>
      </a:accent6>
      <a:hlink>
        <a:srgbClr val="EC9939"/>
      </a:hlink>
      <a:folHlink>
        <a:srgbClr val="727A7C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C99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rgbClr val="272727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ender_PP_Master_Title Slide and 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08f39-8a45-4877-a344-b37ca2370fb3">
      <Value>5</Value>
    </TaxCatchAll>
    <Set_x0020_Name xmlns="d8bb7de7-6117-4850-8775-f3f0937f2f33">Bender Image Powerpoint</Set_x0020_Name>
    <BTSLanguage_0 xmlns="a60bb42f-487b-41e9-8b79-b20a780327dc">
      <Terms xmlns="http://schemas.microsoft.com/office/infopath/2007/PartnerControls">
        <TermInfo xmlns="http://schemas.microsoft.com/office/infopath/2007/PartnerControls">
          <TermName>Español</TermName>
          <TermId>a5bcce70-3329-4f91-91a5-f7c62131111e</TermId>
        </TermInfo>
      </Terms>
    </BTSLanguage_0>
    <Presentation_x0020_Owner xmlns="d8bb7de7-6117-4850-8775-f3f0937f2f33">
      <ns1:UserInfo xmlns:ns1="d8bb7de7-6117-4850-8775-f3f0937f2f33">
        <ns1:DisplayName>Nuno Mayer, Thomas</ns1:DisplayName>
        <ns1:AccountId>89</ns1:AccountId>
        <ns1:AccountType>User</ns1:AccountType>
      </ns1:UserInfo>
    </Presentation_x0020_Owner>
    <Confidentiality xmlns="d8bb7de7-6117-4850-8775-f3f0937f2f33">Public</Confidential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5B743345FC344E49802A4BBE502B2E2600BFD1EEC948AAE24CA4C06C7225074912" ma:contentTypeVersion="13" ma:contentTypeDescription="" ma:contentTypeScope="" ma:versionID="01abd495394893dd024f3403b1e54652">
  <xsd:schema xmlns:xsd="http://www.w3.org/2001/XMLSchema" xmlns:xs="http://www.w3.org/2001/XMLSchema" xmlns:p="http://schemas.microsoft.com/office/2006/metadata/properties" xmlns:ns1="d8bb7de7-6117-4850-8775-f3f0937f2f33" xmlns:ns3="a60bb42f-487b-41e9-8b79-b20a780327dc" xmlns:ns4="6e708f39-8a45-4877-a344-b37ca2370fb3" targetNamespace="http://schemas.microsoft.com/office/2006/metadata/properties" ma:root="true" ma:fieldsID="6ada1e5fdb49c5e24d1835d3e0cb4a99" ns1:_="" ns3:_="" ns4:_="">
    <xsd:import namespace="d8bb7de7-6117-4850-8775-f3f0937f2f33"/>
    <xsd:import namespace="a60bb42f-487b-41e9-8b79-b20a780327dc"/>
    <xsd:import namespace="6e708f39-8a45-4877-a344-b37ca2370fb3"/>
    <xsd:element name="properties">
      <xsd:complexType>
        <xsd:sequence>
          <xsd:element name="documentManagement">
            <xsd:complexType>
              <xsd:all>
                <xsd:element ref="ns1:Set_x0020_Name" minOccurs="0"/>
                <xsd:element ref="ns1:Presentation_x0020_Owner"/>
                <xsd:element ref="ns3:BTSLanguage_0" minOccurs="0"/>
                <xsd:element ref="ns4:TaxCatchAll" minOccurs="0"/>
                <xsd:element ref="ns4:TaxCatchAllLabel" minOccurs="0"/>
                <xsd:element ref="ns1:Confidential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7de7-6117-4850-8775-f3f0937f2f33" elementFormDefault="qualified">
    <xsd:import namespace="http://schemas.microsoft.com/office/2006/documentManagement/types"/>
    <xsd:import namespace="http://schemas.microsoft.com/office/infopath/2007/PartnerControls"/>
    <xsd:element name="Set_x0020_Name" ma:index="0" nillable="true" ma:displayName="Set Name" ma:hidden="true" ma:internalName="Set_x0020_Name" ma:readOnly="false">
      <xsd:simpleType>
        <xsd:restriction base="dms:Text">
          <xsd:maxLength value="255"/>
        </xsd:restriction>
      </xsd:simpleType>
    </xsd:element>
    <xsd:element name="Presentation_x0020_Owner" ma:index="4" ma:displayName="Presentation Owner" ma:description="Only neccessary if not the SharePoint user" ma:list="UserInfo" ma:SharePointGroup="0" ma:internalName="Presentation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fidentiality" ma:index="14" ma:displayName="Confidentiality" ma:default="Public" ma:format="Dropdown" ma:internalName="Confidentiality" ma:readOnly="false">
      <xsd:simpleType>
        <xsd:restriction base="dms:Choice">
          <xsd:enumeration value="Public"/>
          <xsd:enumeration value="Bender In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bb42f-487b-41e9-8b79-b20a780327dc" elementFormDefault="qualified">
    <xsd:import namespace="http://schemas.microsoft.com/office/2006/documentManagement/types"/>
    <xsd:import namespace="http://schemas.microsoft.com/office/infopath/2007/PartnerControls"/>
    <xsd:element name="BTSLanguage_0" ma:index="8" ma:taxonomy="true" ma:internalName="BTSLanguage_0" ma:taxonomyFieldName="BTSLanguage" ma:displayName="Language" ma:readOnly="false" ma:fieldId="{786aed6c-9b48-42a0-8637-50d9b735869b}" ma:taxonomyMulti="true" ma:sspId="26a22ab9-bbdf-4936-b089-87d2a3d150db" ma:termSetId="75e521ea-594f-4ecd-8e28-1ba60106ce1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08f39-8a45-4877-a344-b37ca2370fb3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3319a71c-69ae-4142-b71f-f94b727db3ca}" ma:internalName="TaxCatchAll" ma:showField="CatchAllData" ma:web="6e708f39-8a45-4877-a344-b37ca237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319a71c-69ae-4142-b71f-f94b727db3ca}" ma:internalName="TaxCatchAllLabel" ma:readOnly="true" ma:showField="CatchAllDataLabel" ma:web="6e708f39-8a45-4877-a344-b37ca237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05131-187D-4F0A-8019-8E481762F02A}">
  <ds:schemaRefs>
    <ds:schemaRef ds:uri="a60bb42f-487b-41e9-8b79-b20a780327dc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8bb7de7-6117-4850-8775-f3f0937f2f33"/>
    <ds:schemaRef ds:uri="http://www.w3.org/XML/1998/namespace"/>
    <ds:schemaRef ds:uri="http://purl.org/dc/elements/1.1/"/>
    <ds:schemaRef ds:uri="6e708f39-8a45-4877-a344-b37ca2370fb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370320-BFE5-48DA-B77F-7B8BBC7C0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603FF-F75C-4CD8-B166-5B4871DC7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b7de7-6117-4850-8775-f3f0937f2f33"/>
    <ds:schemaRef ds:uri="a60bb42f-487b-41e9-8b79-b20a780327dc"/>
    <ds:schemaRef ds:uri="6e708f39-8a45-4877-a344-b37ca2370f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Bender PPT Master 24.9_FirstArt</Template>
  <TotalTime>0</TotalTime>
  <Words>1106</Words>
  <Application>Microsoft Office PowerPoint</Application>
  <PresentationFormat>Presentación en pantalla (16:10)</PresentationFormat>
  <Paragraphs>161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Arial Black</vt:lpstr>
      <vt:lpstr>Arial Bold</vt:lpstr>
      <vt:lpstr>Calibri</vt:lpstr>
      <vt:lpstr>Helvetica Neue</vt:lpstr>
      <vt:lpstr>Helvetica Neue Light</vt:lpstr>
      <vt:lpstr>Bender PP Master_Content Slides</vt:lpstr>
      <vt:lpstr>Bender_PP_Master_Title Slide and Blank</vt:lpstr>
      <vt:lpstr>Diseño personalizado</vt:lpstr>
      <vt:lpstr>Gama de Productos </vt:lpstr>
      <vt:lpstr>Presentación de PowerPoint</vt:lpstr>
      <vt:lpstr>Seguridad eléctrica para personas y maquinas  </vt:lpstr>
      <vt:lpstr>Para cada aplicación – para cada exigencia </vt:lpstr>
      <vt:lpstr>ISOMETER®   Vigilantes de aislamiento  </vt:lpstr>
      <vt:lpstr>ISOMETER®   Vigilantes de aislamiento  </vt:lpstr>
      <vt:lpstr>ISOSCAN®   Localización de fallos de aislamiento </vt:lpstr>
      <vt:lpstr>LINETRAXX®   Monitores de parámetros eléctricos </vt:lpstr>
      <vt:lpstr>LINETRAXX®   Power Quality and Energy Measurement </vt:lpstr>
      <vt:lpstr>LINETRAXX®   Monitores de corriente diferencial </vt:lpstr>
      <vt:lpstr>Soluciones para la seguridad en instalaciones medicas </vt:lpstr>
      <vt:lpstr>MEDICS®  Seguridad en instalaciones medicas </vt:lpstr>
      <vt:lpstr>Soluciones para la seguridad en instalaciones medicas </vt:lpstr>
      <vt:lpstr>UNIMET®   Tester de seguridad eléctrica </vt:lpstr>
      <vt:lpstr>COMTRAXX®   Sistemas de integración </vt:lpstr>
      <vt:lpstr>Presentación de PowerPoint</vt:lpstr>
      <vt:lpstr>Soluciones de Bender –  para cualquier aplicación de la energía eléctrica</vt:lpstr>
      <vt:lpstr>Presentación de PowerPoint</vt:lpstr>
      <vt:lpstr>Presentación de PowerPoint</vt:lpstr>
    </vt:vector>
  </TitlesOfParts>
  <Company>Bender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Greiff, Andrea</dc:creator>
  <cp:lastModifiedBy>Joyce Sandes</cp:lastModifiedBy>
  <cp:revision>77</cp:revision>
  <cp:lastPrinted>2013-07-31T15:21:46Z</cp:lastPrinted>
  <dcterms:created xsi:type="dcterms:W3CDTF">2013-09-25T14:40:13Z</dcterms:created>
  <dcterms:modified xsi:type="dcterms:W3CDTF">2018-03-13T14:57:11Z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0x0101005B743345FC344E49802A4BBE502B2E2600BFD1EEC948AAE24CA4C06C7225074912</vt:lpwstr>
  </property>
  <property fmtid="{D5CDD505-2E9C-101B-9397-08002B2CF9AE}" pid="3" name="BTSLanguage">
    <vt:lpwstr>5;#German|35fc6ac9-21b4-47fb-a29d-cfc67f2fcf2c</vt:lpwstr>
  </property>
</Properties>
</file>